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86" r:id="rId2"/>
    <p:sldId id="289" r:id="rId3"/>
    <p:sldId id="296" r:id="rId4"/>
    <p:sldId id="297" r:id="rId5"/>
    <p:sldId id="299" r:id="rId6"/>
    <p:sldId id="294" r:id="rId7"/>
    <p:sldId id="300" r:id="rId8"/>
  </p:sldIdLst>
  <p:sldSz cx="9144000" cy="6858000" type="screen4x3"/>
  <p:notesSz cx="6858000" cy="9144000"/>
  <p:defaultTextStyle>
    <a:defPPr>
      <a:defRPr lang="sk-SK"/>
    </a:defPPr>
    <a:lvl1pPr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42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92929"/>
    <a:srgbClr val="FFFFCC"/>
    <a:srgbClr val="3399FF"/>
    <a:srgbClr val="FF0000"/>
    <a:srgbClr val="FFFF99"/>
    <a:srgbClr val="DDDDDD"/>
    <a:srgbClr val="666699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40" autoAdjust="0"/>
    <p:restoredTop sz="94660" autoAdjust="0"/>
  </p:normalViewPr>
  <p:slideViewPr>
    <p:cSldViewPr snapToGrid="0"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image" Target="../media/image12.wmf"/><Relationship Id="rId7" Type="http://schemas.openxmlformats.org/officeDocument/2006/relationships/image" Target="../media/image16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10" Type="http://schemas.openxmlformats.org/officeDocument/2006/relationships/image" Target="../media/image19.wmf"/><Relationship Id="rId4" Type="http://schemas.openxmlformats.org/officeDocument/2006/relationships/image" Target="../media/image13.wmf"/><Relationship Id="rId9" Type="http://schemas.openxmlformats.org/officeDocument/2006/relationships/image" Target="../media/image1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13" Type="http://schemas.openxmlformats.org/officeDocument/2006/relationships/image" Target="../media/image31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12" Type="http://schemas.openxmlformats.org/officeDocument/2006/relationships/image" Target="../media/image30.wmf"/><Relationship Id="rId2" Type="http://schemas.openxmlformats.org/officeDocument/2006/relationships/image" Target="../media/image20.wmf"/><Relationship Id="rId1" Type="http://schemas.openxmlformats.org/officeDocument/2006/relationships/image" Target="../media/image10.wmf"/><Relationship Id="rId6" Type="http://schemas.openxmlformats.org/officeDocument/2006/relationships/image" Target="../media/image24.wmf"/><Relationship Id="rId11" Type="http://schemas.openxmlformats.org/officeDocument/2006/relationships/image" Target="../media/image29.wmf"/><Relationship Id="rId5" Type="http://schemas.openxmlformats.org/officeDocument/2006/relationships/image" Target="../media/image23.wmf"/><Relationship Id="rId10" Type="http://schemas.openxmlformats.org/officeDocument/2006/relationships/image" Target="../media/image28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Relationship Id="rId14" Type="http://schemas.openxmlformats.org/officeDocument/2006/relationships/image" Target="../media/image3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03FF78A-AABA-4F53-A89E-B1AE5E0FC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5CBDCAE-16EF-4584-B827-4E66931789C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D98186F2-09CD-459F-83A2-CC69F5F32CBC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9205321B-ADD9-424C-924E-107FFB43256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/>
              <a:t>Klepnutím lze upravit styly předlohy textu</a:t>
            </a:r>
          </a:p>
          <a:p>
            <a:pPr lvl="1"/>
            <a:r>
              <a:rPr lang="sk-SK" noProof="0"/>
              <a:t>Druhá úroveň</a:t>
            </a:r>
          </a:p>
          <a:p>
            <a:pPr lvl="2"/>
            <a:r>
              <a:rPr lang="sk-SK" noProof="0"/>
              <a:t>Třetí úroveň</a:t>
            </a:r>
          </a:p>
          <a:p>
            <a:pPr lvl="3"/>
            <a:r>
              <a:rPr lang="sk-SK" noProof="0"/>
              <a:t>Čtvrtá úroveň</a:t>
            </a:r>
          </a:p>
          <a:p>
            <a:pPr lvl="4"/>
            <a:r>
              <a:rPr lang="sk-SK" noProof="0"/>
              <a:t>Pátá úroveň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55876418-F78C-4F7E-858A-6F3EC34FE07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540424CF-D1C4-428B-8196-94A958735CA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/>
            </a:lvl1pPr>
          </a:lstStyle>
          <a:p>
            <a:pPr>
              <a:defRPr/>
            </a:pPr>
            <a:fld id="{BCF28DF1-AEC2-466E-A4E3-05DCEE8B42A7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A7BBE4E-3313-45E6-AC2B-BE94C32A0D0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022E4D8-6E23-418A-B875-E84204793B1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3392A62-D5F7-4AF8-BAD2-076B3460D88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56BD6A3-AFC0-4EBD-993D-98CFC2746409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300052643"/>
      </p:ext>
    </p:extLst>
  </p:cSld>
  <p:clrMapOvr>
    <a:masterClrMapping/>
  </p:clrMapOvr>
  <p:transition>
    <p:cu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8C0D63D-11FF-49A6-A387-984812DDA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8BD23C-498E-45B6-9974-3AFC120418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B8A6E0-A034-4749-88A2-79A404124F6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2326CE7-721C-454D-89DA-14D5368AB6D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4259601557"/>
      </p:ext>
    </p:extLst>
  </p:cSld>
  <p:clrMapOvr>
    <a:masterClrMapping/>
  </p:clrMapOvr>
  <p:transition>
    <p:cu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3485B78-87C9-4C61-9A58-2741BBB5CCE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9E09964-AEE0-4488-964A-1BCEC44D46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F71866-BC90-4BA4-89A9-6D00F8908D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0765AA6-D74A-4E48-BA90-2E529F11553E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92841484"/>
      </p:ext>
    </p:extLst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74E194F-EEEB-4F7C-B980-E9ECEE950C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93F0EB0-BA1D-42D2-BB26-77FAE4B20B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7717BCA-812B-45FB-9BAC-195B4065BE4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CA527B-3BB3-4139-BC3B-5C7CCE32E3E4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372397755"/>
      </p:ext>
    </p:extLst>
  </p:cSld>
  <p:clrMapOvr>
    <a:masterClrMapping/>
  </p:clrMapOvr>
  <p:transition>
    <p:cu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286501B-314C-4FAE-845D-DCCEA615DD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AEF2B02-8E97-4D55-85CB-5B909F2614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676D10-F7A0-4E15-A33A-6AC5F29DAA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F6939DA-13B6-4A2E-8078-6A1018E6851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293519896"/>
      </p:ext>
    </p:extLst>
  </p:cSld>
  <p:clrMapOvr>
    <a:masterClrMapping/>
  </p:clrMapOvr>
  <p:transition>
    <p:cu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E877B8-F23D-4AC0-B02D-9D41FBB249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D6FC894-D6A2-4132-A0E7-FFC50C914A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615AED6-70AA-40E4-83B9-B4092BBB9B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1D785E0-12A5-4259-9BDB-84CC20A83D8D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091668005"/>
      </p:ext>
    </p:extLst>
  </p:cSld>
  <p:clrMapOvr>
    <a:masterClrMapping/>
  </p:clrMapOvr>
  <p:transition>
    <p:cu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44DEB4E-22D1-4B03-B0D6-C6B2AD60E98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B01EB51-5755-4512-AE5A-A923DFB0EE3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D5FC43B-3336-47DB-84C2-77C7B28499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7523AC7-297B-4FAF-9845-91205AE960D1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834425420"/>
      </p:ext>
    </p:extLst>
  </p:cSld>
  <p:clrMapOvr>
    <a:masterClrMapping/>
  </p:clrMapOvr>
  <p:transition>
    <p:cu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AE219D7-8D71-4595-9E55-B17048E75B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A31E92E-6CBB-4D7B-86B0-049295F0B3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B8C8C6F-5620-4A8F-9065-801E5AB87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914C74-C0B2-4160-B7BD-A2E63BBFA8F3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6007043"/>
      </p:ext>
    </p:extLst>
  </p:cSld>
  <p:clrMapOvr>
    <a:masterClrMapping/>
  </p:clrMapOvr>
  <p:transition>
    <p:cu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447CBC79-985E-4576-B1E9-DEEE3C01E9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6D2B2BB3-6779-40C3-AD38-BBDD78FBC6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BC06A83-867A-4CFD-9E97-B6EE598847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CAEF7B5-19A2-4CC6-987F-8B2A7BA4BCA5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837680293"/>
      </p:ext>
    </p:extLst>
  </p:cSld>
  <p:clrMapOvr>
    <a:masterClrMapping/>
  </p:clrMapOvr>
  <p:transition>
    <p:cu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003CB89-830C-4003-B8D8-D180EF98CA0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ED7FAEB-66A7-40FF-8D40-9C2C8052089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562E695-539C-47AC-9467-1990558F39B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E0D43B-A2AF-4AD5-8024-49C99CD75C82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2865089980"/>
      </p:ext>
    </p:extLst>
  </p:cSld>
  <p:clrMapOvr>
    <a:masterClrMapping/>
  </p:clrMapOvr>
  <p:transition>
    <p:cu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B6D50B-9DB7-4EE9-887F-EBC78AC8963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3E0DE63-A20A-49D5-8E83-A259DD7C2A2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6DCA88D-6AEC-48D3-9673-F1F7898D623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057055E-6040-4F6E-B308-C13B9D48C1C0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  <p:extLst>
      <p:ext uri="{BB962C8B-B14F-4D97-AF65-F5344CB8AC3E}">
        <p14:creationId xmlns:p14="http://schemas.microsoft.com/office/powerpoint/2010/main" val="679727006"/>
      </p:ext>
    </p:extLst>
  </p:cSld>
  <p:clrMapOvr>
    <a:masterClrMapping/>
  </p:clrMapOvr>
  <p:transition>
    <p:cu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5709637E-0491-40BB-B0AB-13792D9B82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07452B85-A9E3-46DE-8562-2469CC08E7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altLang="cs-CZ"/>
              <a:t>Klepnutím lze upravit styly předlohy textu</a:t>
            </a:r>
          </a:p>
          <a:p>
            <a:pPr lvl="1"/>
            <a:r>
              <a:rPr lang="sk-SK" altLang="cs-CZ"/>
              <a:t>Druhá úroveň</a:t>
            </a:r>
          </a:p>
          <a:p>
            <a:pPr lvl="2"/>
            <a:r>
              <a:rPr lang="sk-SK" altLang="cs-CZ"/>
              <a:t>Třetí úroveň</a:t>
            </a:r>
          </a:p>
          <a:p>
            <a:pPr lvl="3"/>
            <a:r>
              <a:rPr lang="sk-SK" altLang="cs-CZ"/>
              <a:t>Čtvrtá úroveň</a:t>
            </a:r>
          </a:p>
          <a:p>
            <a:pPr lvl="4"/>
            <a:r>
              <a:rPr lang="sk-SK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EDAB2EE-2D71-431C-955F-1DCC3F4A2E6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69EA721-DEFF-4116-B946-AD6A756B4D0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639E375-A5D2-46D4-9946-129E5D2C73A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/>
            </a:lvl1pPr>
          </a:lstStyle>
          <a:p>
            <a:pPr>
              <a:defRPr/>
            </a:pPr>
            <a:fld id="{F4EFE0F7-8B66-4B3E-AD2D-034F10FDAE76}" type="slidenum">
              <a:rPr lang="sk-SK" altLang="cs-CZ"/>
              <a:pPr>
                <a:defRPr/>
              </a:pPr>
              <a:t>‹#›</a:t>
            </a:fld>
            <a:endParaRPr lang="sk-SK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ransition>
    <p:cut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hyperlink" Target="UM50%20Pr&#225;ce%20na%20kladce.exe" TargetMode="External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3.bin"/><Relationship Id="rId4" Type="http://schemas.openxmlformats.org/officeDocument/2006/relationships/hyperlink" Target="UM50%20Pr&#225;ce%20na%20kladce.exe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UM50%20Pr&#225;ce%20na%20kladce.exe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jpeg"/><Relationship Id="rId5" Type="http://schemas.openxmlformats.org/officeDocument/2006/relationships/image" Target="../media/image8.wmf"/><Relationship Id="rId4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7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4.wmf"/><Relationship Id="rId1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6.wmf"/><Relationship Id="rId20" Type="http://schemas.openxmlformats.org/officeDocument/2006/relationships/image" Target="../media/image1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19" Type="http://schemas.openxmlformats.org/officeDocument/2006/relationships/oleObject" Target="../embeddings/oleObject13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5.wmf"/><Relationship Id="rId22" Type="http://schemas.openxmlformats.org/officeDocument/2006/relationships/image" Target="../media/image19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6.wmf"/><Relationship Id="rId26" Type="http://schemas.openxmlformats.org/officeDocument/2006/relationships/image" Target="../media/image30.wmf"/><Relationship Id="rId3" Type="http://schemas.openxmlformats.org/officeDocument/2006/relationships/oleObject" Target="../embeddings/oleObject15.bin"/><Relationship Id="rId21" Type="http://schemas.openxmlformats.org/officeDocument/2006/relationships/oleObject" Target="../embeddings/oleObject24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2.bin"/><Relationship Id="rId25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29" Type="http://schemas.openxmlformats.org/officeDocument/2006/relationships/oleObject" Target="../embeddings/oleObject28.bin"/><Relationship Id="rId1" Type="http://schemas.openxmlformats.org/officeDocument/2006/relationships/vmlDrawing" Target="../drawings/vmlDrawing6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19.bin"/><Relationship Id="rId24" Type="http://schemas.openxmlformats.org/officeDocument/2006/relationships/image" Target="../media/image29.wmf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23" Type="http://schemas.openxmlformats.org/officeDocument/2006/relationships/oleObject" Target="../embeddings/oleObject25.bin"/><Relationship Id="rId28" Type="http://schemas.openxmlformats.org/officeDocument/2006/relationships/image" Target="../media/image31.wmf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4.wmf"/><Relationship Id="rId22" Type="http://schemas.openxmlformats.org/officeDocument/2006/relationships/image" Target="../media/image28.wmf"/><Relationship Id="rId27" Type="http://schemas.openxmlformats.org/officeDocument/2006/relationships/oleObject" Target="../embeddings/oleObject27.bin"/><Relationship Id="rId30" Type="http://schemas.openxmlformats.org/officeDocument/2006/relationships/image" Target="../media/image3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>
            <a:extLst>
              <a:ext uri="{FF2B5EF4-FFF2-40B4-BE49-F238E27FC236}">
                <a16:creationId xmlns:a16="http://schemas.microsoft.com/office/drawing/2014/main" id="{14CE8677-4EA7-42A3-8FA5-AF5FA1F38D3B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graphicFrame>
          <p:nvGraphicFramePr>
            <p:cNvPr id="14339" name="Object 3">
              <a:extLst>
                <a:ext uri="{FF2B5EF4-FFF2-40B4-BE49-F238E27FC236}">
                  <a16:creationId xmlns:a16="http://schemas.microsoft.com/office/drawing/2014/main" id="{B6F250B4-926A-46F3-9B51-622706620C58}"/>
                </a:ext>
              </a:extLst>
            </p:cNvPr>
            <p:cNvGraphicFramePr>
              <a:graphicFrameLocks/>
            </p:cNvGraphicFramePr>
            <p:nvPr/>
          </p:nvGraphicFramePr>
          <p:xfrm>
            <a:off x="0" y="0"/>
            <a:ext cx="5759" cy="4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41" name="Snímek" r:id="rId3" imgW="30196474" imgH="22644966" progId="PowerPoint.Slide.8">
                    <p:embed/>
                  </p:oleObj>
                </mc:Choice>
                <mc:Fallback>
                  <p:oleObj name="Snímek" r:id="rId3" imgW="30196474" imgH="22644966" progId="PowerPoint.Slide.8">
                    <p:embed/>
                    <p:pic>
                      <p:nvPicPr>
                        <p:cNvPr id="0" name="Object 3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0" y="0"/>
                          <a:ext cx="5759" cy="4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0" name="Text Box 4">
              <a:extLst>
                <a:ext uri="{FF2B5EF4-FFF2-40B4-BE49-F238E27FC236}">
                  <a16:creationId xmlns:a16="http://schemas.microsoft.com/office/drawing/2014/main" id="{7F3D3286-8028-41CF-B04E-BC0EFB95BA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" y="3884"/>
              <a:ext cx="11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cs-CZ" altLang="cs-CZ" sz="2400" b="0"/>
            </a:p>
          </p:txBody>
        </p:sp>
      </p:grp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34" name="Rectangle 10">
            <a:extLst>
              <a:ext uri="{FF2B5EF4-FFF2-40B4-BE49-F238E27FC236}">
                <a16:creationId xmlns:a16="http://schemas.microsoft.com/office/drawing/2014/main" id="{3FD8677F-377F-46B2-9E9A-72DB1C60B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188" y="117475"/>
            <a:ext cx="4370387" cy="631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 defTabSz="7620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76200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7620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7620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7620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7620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sk-SK" altLang="cs-CZ" sz="3500" b="0"/>
              <a:t>Příklady užití kladky... </a:t>
            </a:r>
            <a:endParaRPr lang="sk-SK" altLang="cs-CZ" sz="3500"/>
          </a:p>
        </p:txBody>
      </p:sp>
      <p:pic>
        <p:nvPicPr>
          <p:cNvPr id="19459" name="Obrázek 5" descr="KLADKA_POSILOVNA.JPG">
            <a:extLst>
              <a:ext uri="{FF2B5EF4-FFF2-40B4-BE49-F238E27FC236}">
                <a16:creationId xmlns:a16="http://schemas.microsoft.com/office/drawing/2014/main" id="{BF1B392E-A474-4415-A4A1-E48EA4A042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2152650"/>
            <a:ext cx="4746625" cy="4608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Obrázek 6" descr="KLADKA1.JPG">
            <a:extLst>
              <a:ext uri="{FF2B5EF4-FFF2-40B4-BE49-F238E27FC236}">
                <a16:creationId xmlns:a16="http://schemas.microsoft.com/office/drawing/2014/main" id="{A26C7381-A0EE-458E-B39B-E22D3A069BC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413" y="266700"/>
            <a:ext cx="3170237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2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3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ovéPole 3">
            <a:extLst>
              <a:ext uri="{FF2B5EF4-FFF2-40B4-BE49-F238E27FC236}">
                <a16:creationId xmlns:a16="http://schemas.microsoft.com/office/drawing/2014/main" id="{F4E19983-9AEC-46B1-8F0F-7932A0F94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438" y="301625"/>
            <a:ext cx="6864350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Při použití pevné kladky se velikost síly nemění, pouze její směr</a:t>
            </a:r>
          </a:p>
        </p:txBody>
      </p:sp>
      <p:pic>
        <p:nvPicPr>
          <p:cNvPr id="2052" name="Obrázek 4" descr="JS_KLADKA PEVNÁ.BMP">
            <a:extLst>
              <a:ext uri="{FF2B5EF4-FFF2-40B4-BE49-F238E27FC236}">
                <a16:creationId xmlns:a16="http://schemas.microsoft.com/office/drawing/2014/main" id="{5B6385FD-502B-4F84-BEE2-90F70AB7355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725" y="1481138"/>
            <a:ext cx="2925763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TextovéPole 5">
            <a:extLst>
              <a:ext uri="{FF2B5EF4-FFF2-40B4-BE49-F238E27FC236}">
                <a16:creationId xmlns:a16="http://schemas.microsoft.com/office/drawing/2014/main" id="{47DB825F-8F64-46D7-8C54-8CA2B852A0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0888" y="2974975"/>
            <a:ext cx="381952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Práce vykonaná při zvedání tělesa pomocí pevné kladky je stejná jako bez použití kladky</a:t>
            </a:r>
          </a:p>
        </p:txBody>
      </p:sp>
      <p:graphicFrame>
        <p:nvGraphicFramePr>
          <p:cNvPr id="50188" name="Object 12">
            <a:extLst>
              <a:ext uri="{FF2B5EF4-FFF2-40B4-BE49-F238E27FC236}">
                <a16:creationId xmlns:a16="http://schemas.microsoft.com/office/drawing/2014/main" id="{BA9B725A-A555-4697-B031-81FA5A9DA92C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197475" y="5626100"/>
          <a:ext cx="1838325" cy="611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1" name="Rovnice" r:id="rId4" imgW="532937" imgH="177646" progId="Equation.3">
                  <p:embed/>
                </p:oleObj>
              </mc:Choice>
              <mc:Fallback>
                <p:oleObj name="Rovnice" r:id="rId4" imgW="532937" imgH="177646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7475" y="5626100"/>
                        <a:ext cx="1838325" cy="6111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4" name="Šipka dolů 8">
            <a:hlinkClick r:id="rId6" action="ppaction://hlinkfile"/>
            <a:extLst>
              <a:ext uri="{FF2B5EF4-FFF2-40B4-BE49-F238E27FC236}">
                <a16:creationId xmlns:a16="http://schemas.microsoft.com/office/drawing/2014/main" id="{03FABBFD-4E4B-433A-89A7-2FE88AF86A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5575" y="1863725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/>
      <p:bldP spid="2053" grpId="0"/>
      <p:bldP spid="205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JS_KLADKA_VOLNÁ.BMP">
            <a:extLst>
              <a:ext uri="{FF2B5EF4-FFF2-40B4-BE49-F238E27FC236}">
                <a16:creationId xmlns:a16="http://schemas.microsoft.com/office/drawing/2014/main" id="{461F12E9-8167-4584-98EA-A63910BCF24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0350" y="1706563"/>
            <a:ext cx="26035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bdélník 7">
            <a:extLst>
              <a:ext uri="{FF2B5EF4-FFF2-40B4-BE49-F238E27FC236}">
                <a16:creationId xmlns:a16="http://schemas.microsoft.com/office/drawing/2014/main" id="{43241AC1-3A60-4AF7-8A42-FC8392933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41288"/>
            <a:ext cx="82121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Při použití volné kladky se velikost síly zmenší na polovinu, musíme však působit po dvakrát delší dráze</a:t>
            </a:r>
          </a:p>
        </p:txBody>
      </p:sp>
      <p:sp>
        <p:nvSpPr>
          <p:cNvPr id="9" name="Šipka dolů 8">
            <a:hlinkClick r:id="rId4" action="ppaction://hlinkfile"/>
            <a:extLst>
              <a:ext uri="{FF2B5EF4-FFF2-40B4-BE49-F238E27FC236}">
                <a16:creationId xmlns:a16="http://schemas.microsoft.com/office/drawing/2014/main" id="{3DC0E530-6447-4281-8608-DABF266756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7650" y="1389063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1957506C-5933-4FC5-9FAE-3DCC5108C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2063" y="2613025"/>
            <a:ext cx="4572000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Práce vykonaná při zvedání tělesa pomocí volné kladky je stejná jako bez použití kladky</a:t>
            </a:r>
          </a:p>
        </p:txBody>
      </p:sp>
      <p:grpSp>
        <p:nvGrpSpPr>
          <p:cNvPr id="2" name="Skupina 16">
            <a:extLst>
              <a:ext uri="{FF2B5EF4-FFF2-40B4-BE49-F238E27FC236}">
                <a16:creationId xmlns:a16="http://schemas.microsoft.com/office/drawing/2014/main" id="{F66F3A19-29CD-474A-83E0-18FBA20B0CEC}"/>
              </a:ext>
            </a:extLst>
          </p:cNvPr>
          <p:cNvGrpSpPr>
            <a:grpSpLocks/>
          </p:cNvGrpSpPr>
          <p:nvPr/>
        </p:nvGrpSpPr>
        <p:grpSpPr bwMode="auto">
          <a:xfrm>
            <a:off x="5659438" y="4884738"/>
            <a:ext cx="2581275" cy="1412875"/>
            <a:chOff x="4768127" y="5254625"/>
            <a:chExt cx="2581275" cy="1413489"/>
          </a:xfrm>
        </p:grpSpPr>
        <p:graphicFrame>
          <p:nvGraphicFramePr>
            <p:cNvPr id="17415" name="Object 12">
              <a:extLst>
                <a:ext uri="{FF2B5EF4-FFF2-40B4-BE49-F238E27FC236}">
                  <a16:creationId xmlns:a16="http://schemas.microsoft.com/office/drawing/2014/main" id="{EA24FCAA-31F0-41ED-9E35-348FCBB78101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8127" y="5254625"/>
            <a:ext cx="2581275" cy="1354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8" name="Rovnice" r:id="rId5" imgW="748975" imgH="393529" progId="Equation.3">
                    <p:embed/>
                  </p:oleObj>
                </mc:Choice>
                <mc:Fallback>
                  <p:oleObj name="Rovnice" r:id="rId5" imgW="748975" imgH="393529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8127" y="5254625"/>
                          <a:ext cx="2581275" cy="1354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7416" name="Přímá spojovací čára 12">
              <a:extLst>
                <a:ext uri="{FF2B5EF4-FFF2-40B4-BE49-F238E27FC236}">
                  <a16:creationId xmlns:a16="http://schemas.microsoft.com/office/drawing/2014/main" id="{F0F3BC43-EC39-42EA-BE91-68997CDCD390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723137" y="6129344"/>
              <a:ext cx="684000" cy="39353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417" name="Přímá spojovací čára 15">
              <a:extLst>
                <a:ext uri="{FF2B5EF4-FFF2-40B4-BE49-F238E27FC236}">
                  <a16:creationId xmlns:a16="http://schemas.microsoft.com/office/drawing/2014/main" id="{80C58752-A6F8-4A13-B880-2FF968D07ECD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6361675" y="5633562"/>
              <a:ext cx="684000" cy="39353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>
            <a:extLst>
              <a:ext uri="{FF2B5EF4-FFF2-40B4-BE49-F238E27FC236}">
                <a16:creationId xmlns:a16="http://schemas.microsoft.com/office/drawing/2014/main" id="{DD2B0571-35B2-47F1-8594-9D308AB979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463" y="141288"/>
            <a:ext cx="8212137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Při použití kladkostroje se velikost síly zmenší na polovinu, musíme však působit po dvakrát delší dráze</a:t>
            </a:r>
          </a:p>
        </p:txBody>
      </p:sp>
      <p:sp>
        <p:nvSpPr>
          <p:cNvPr id="9" name="Šipka dolů 8">
            <a:hlinkClick r:id="rId3" action="ppaction://hlinkfile"/>
            <a:extLst>
              <a:ext uri="{FF2B5EF4-FFF2-40B4-BE49-F238E27FC236}">
                <a16:creationId xmlns:a16="http://schemas.microsoft.com/office/drawing/2014/main" id="{478FC595-0375-47FE-ACCD-8FF760568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97650" y="1389063"/>
            <a:ext cx="484188" cy="977900"/>
          </a:xfrm>
          <a:prstGeom prst="downArrow">
            <a:avLst>
              <a:gd name="adj1" fmla="val 50000"/>
              <a:gd name="adj2" fmla="val 50024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cs-CZ" altLang="cs-CZ" sz="420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446D57BB-0D90-4297-874A-54A7CF2BE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2063" y="2613025"/>
            <a:ext cx="5053012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Práce vykonaná při zvedání tělesa pomocí kladkostroje je stejná jako bez použití kladkostroje</a:t>
            </a:r>
          </a:p>
        </p:txBody>
      </p:sp>
      <p:grpSp>
        <p:nvGrpSpPr>
          <p:cNvPr id="2" name="Skupina 16">
            <a:extLst>
              <a:ext uri="{FF2B5EF4-FFF2-40B4-BE49-F238E27FC236}">
                <a16:creationId xmlns:a16="http://schemas.microsoft.com/office/drawing/2014/main" id="{07ACDBF7-E0E4-4E1C-9906-296AD791130E}"/>
              </a:ext>
            </a:extLst>
          </p:cNvPr>
          <p:cNvGrpSpPr>
            <a:grpSpLocks/>
          </p:cNvGrpSpPr>
          <p:nvPr/>
        </p:nvGrpSpPr>
        <p:grpSpPr bwMode="auto">
          <a:xfrm>
            <a:off x="5659438" y="4884738"/>
            <a:ext cx="2581275" cy="1412875"/>
            <a:chOff x="4768127" y="5254625"/>
            <a:chExt cx="2581275" cy="1413489"/>
          </a:xfrm>
        </p:grpSpPr>
        <p:graphicFrame>
          <p:nvGraphicFramePr>
            <p:cNvPr id="18439" name="Object 12">
              <a:extLst>
                <a:ext uri="{FF2B5EF4-FFF2-40B4-BE49-F238E27FC236}">
                  <a16:creationId xmlns:a16="http://schemas.microsoft.com/office/drawing/2014/main" id="{47484747-15B9-439A-841D-63C910165B3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4768127" y="5254625"/>
            <a:ext cx="2581275" cy="13541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442" name="Rovnice" r:id="rId4" imgW="748975" imgH="393529" progId="Equation.3">
                    <p:embed/>
                  </p:oleObj>
                </mc:Choice>
                <mc:Fallback>
                  <p:oleObj name="Rovnice" r:id="rId4" imgW="748975" imgH="393529" progId="Equation.3">
                    <p:embed/>
                    <p:pic>
                      <p:nvPicPr>
                        <p:cNvPr id="0" name="Object 1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8127" y="5254625"/>
                          <a:ext cx="2581275" cy="135413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8440" name="Přímá spojovací čára 12">
              <a:extLst>
                <a:ext uri="{FF2B5EF4-FFF2-40B4-BE49-F238E27FC236}">
                  <a16:creationId xmlns:a16="http://schemas.microsoft.com/office/drawing/2014/main" id="{20A491CF-238B-4213-BC69-8AE9CF99A9A1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5723137" y="6129344"/>
              <a:ext cx="684000" cy="39353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8441" name="Přímá spojovací čára 15">
              <a:extLst>
                <a:ext uri="{FF2B5EF4-FFF2-40B4-BE49-F238E27FC236}">
                  <a16:creationId xmlns:a16="http://schemas.microsoft.com/office/drawing/2014/main" id="{7B12884E-2F92-4153-9EC3-DA3B449093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 rot="5400000" flipH="1" flipV="1">
              <a:off x="6361675" y="5633562"/>
              <a:ext cx="684000" cy="393539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pic>
        <p:nvPicPr>
          <p:cNvPr id="12" name="Obrázek 11" descr="KLADKY-VRÁTEK.JPG">
            <a:extLst>
              <a:ext uri="{FF2B5EF4-FFF2-40B4-BE49-F238E27FC236}">
                <a16:creationId xmlns:a16="http://schemas.microsoft.com/office/drawing/2014/main" id="{998065CD-0505-4A07-903B-B0DD5C6A7CE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13" y="1793875"/>
            <a:ext cx="3311525" cy="489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90478D8A-76F5-4DD1-808D-99B2966BDB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369888"/>
            <a:ext cx="83915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Jak velkou práci vykonáme, budeme-li zvedat závaží o hmotnosti 5 kg do výšky 2 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a) pomocí pevné kladky</a:t>
            </a:r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FBF2B6C2-6083-448D-BB9E-8B0BD626331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5475" y="5164138"/>
          <a:ext cx="163353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1" name="Rovnice" r:id="rId3" imgW="532937" imgH="177646" progId="Equation.3">
                  <p:embed/>
                </p:oleObj>
              </mc:Choice>
              <mc:Fallback>
                <p:oleObj name="Rovnice" r:id="rId3" imgW="532937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5164138"/>
                        <a:ext cx="163353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19519A72-680A-4846-95EC-08E12E0A1B6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2925" y="2844800"/>
          <a:ext cx="18510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2" name="Rovnice" r:id="rId5" imgW="571252" imgH="203112" progId="Equation.3">
                  <p:embed/>
                </p:oleObj>
              </mc:Choice>
              <mc:Fallback>
                <p:oleObj name="Rovnice" r:id="rId5" imgW="571252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2844800"/>
                        <a:ext cx="185102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BF9696DE-262B-421B-8309-1A26158C155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613" y="3427413"/>
          <a:ext cx="16033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3" name="Rovnice" r:id="rId7" imgW="494870" imgH="177646" progId="Equation.3">
                  <p:embed/>
                </p:oleObj>
              </mc:Choice>
              <mc:Fallback>
                <p:oleObj name="Rovnice" r:id="rId7" imgW="494870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3427413"/>
                        <a:ext cx="16033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121">
            <a:extLst>
              <a:ext uri="{FF2B5EF4-FFF2-40B4-BE49-F238E27FC236}">
                <a16:creationId xmlns:a16="http://schemas.microsoft.com/office/drawing/2014/main" id="{646ECB44-4E83-4F0D-AC8F-5842F23778F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463" y="4913313"/>
            <a:ext cx="184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64518" name="Object 6">
            <a:extLst>
              <a:ext uri="{FF2B5EF4-FFF2-40B4-BE49-F238E27FC236}">
                <a16:creationId xmlns:a16="http://schemas.microsoft.com/office/drawing/2014/main" id="{249C9945-31C9-47BC-829B-25A3C688BA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56300" y="3643313"/>
          <a:ext cx="18669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4" name="Rovnice" r:id="rId9" imgW="609336" imgH="177723" progId="Equation.3">
                  <p:embed/>
                </p:oleObj>
              </mc:Choice>
              <mc:Fallback>
                <p:oleObj name="Rovnice" r:id="rId9" imgW="609336" imgH="17772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56300" y="3643313"/>
                        <a:ext cx="18669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A7518593-4FE5-401F-8933-B35850423A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5938838"/>
            <a:ext cx="7431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Při zvedání vykonáme práci 100 J.</a:t>
            </a:r>
          </a:p>
        </p:txBody>
      </p:sp>
      <p:graphicFrame>
        <p:nvGraphicFramePr>
          <p:cNvPr id="2" name="Object 11">
            <a:extLst>
              <a:ext uri="{FF2B5EF4-FFF2-40B4-BE49-F238E27FC236}">
                <a16:creationId xmlns:a16="http://schemas.microsoft.com/office/drawing/2014/main" id="{93F1FE30-3FA0-4B4C-AD6B-01551DF59C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" y="4067175"/>
          <a:ext cx="18923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5" name="Rovnice" r:id="rId11" imgW="583947" imgH="203112" progId="Equation.3">
                  <p:embed/>
                </p:oleObj>
              </mc:Choice>
              <mc:Fallback>
                <p:oleObj name="Rovnice" r:id="rId11" imgW="583947" imgH="203112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4067175"/>
                        <a:ext cx="18923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12">
            <a:extLst>
              <a:ext uri="{FF2B5EF4-FFF2-40B4-BE49-F238E27FC236}">
                <a16:creationId xmlns:a16="http://schemas.microsoft.com/office/drawing/2014/main" id="{31A56478-537A-45D0-A6BE-7C6B51A880D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97250" y="2960688"/>
          <a:ext cx="1604963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Rovnice" r:id="rId13" imgW="494870" imgH="203024" progId="Equation.3">
                  <p:embed/>
                </p:oleObj>
              </mc:Choice>
              <mc:Fallback>
                <p:oleObj name="Rovnice" r:id="rId13" imgW="494870" imgH="203024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7250" y="2960688"/>
                        <a:ext cx="1604963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14">
            <a:extLst>
              <a:ext uri="{FF2B5EF4-FFF2-40B4-BE49-F238E27FC236}">
                <a16:creationId xmlns:a16="http://schemas.microsoft.com/office/drawing/2014/main" id="{D5268ADB-DD81-4323-AE84-2512FBDCA89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5013" y="3568700"/>
          <a:ext cx="1935162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7" name="Rovnice" r:id="rId15" imgW="596641" imgH="203112" progId="Equation.3">
                  <p:embed/>
                </p:oleObj>
              </mc:Choice>
              <mc:Fallback>
                <p:oleObj name="Rovnice" r:id="rId15" imgW="596641" imgH="203112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3568700"/>
                        <a:ext cx="1935162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5">
            <a:extLst>
              <a:ext uri="{FF2B5EF4-FFF2-40B4-BE49-F238E27FC236}">
                <a16:creationId xmlns:a16="http://schemas.microsoft.com/office/drawing/2014/main" id="{931C68B7-A58C-4AD6-9B25-C001F473861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86125" y="4322763"/>
          <a:ext cx="20986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Rovnice" r:id="rId17" imgW="647419" imgH="203112" progId="Equation.3">
                  <p:embed/>
                </p:oleObj>
              </mc:Choice>
              <mc:Fallback>
                <p:oleObj name="Rovnice" r:id="rId17" imgW="647419" imgH="203112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4322763"/>
                        <a:ext cx="20986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7">
            <a:extLst>
              <a:ext uri="{FF2B5EF4-FFF2-40B4-BE49-F238E27FC236}">
                <a16:creationId xmlns:a16="http://schemas.microsoft.com/office/drawing/2014/main" id="{DEB5B6F2-C59D-47E5-ABB5-5FD039C9376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5057775"/>
          <a:ext cx="217963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9" name="Rovnice" r:id="rId19" imgW="672808" imgH="203112" progId="Equation.3">
                  <p:embed/>
                </p:oleObj>
              </mc:Choice>
              <mc:Fallback>
                <p:oleObj name="Rovnice" r:id="rId19" imgW="672808" imgH="203112" progId="Equation.3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057775"/>
                        <a:ext cx="2179638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8">
            <a:extLst>
              <a:ext uri="{FF2B5EF4-FFF2-40B4-BE49-F238E27FC236}">
                <a16:creationId xmlns:a16="http://schemas.microsoft.com/office/drawing/2014/main" id="{A02B166E-4CBC-478D-AB26-0E52FE86CDE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999163" y="4414838"/>
          <a:ext cx="2100262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0" name="Rovnice" r:id="rId21" imgW="685502" imgH="177723" progId="Equation.3">
                  <p:embed/>
                </p:oleObj>
              </mc:Choice>
              <mc:Fallback>
                <p:oleObj name="Rovnice" r:id="rId21" imgW="685502" imgH="177723" progId="Equation.3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99163" y="4414838"/>
                        <a:ext cx="2100262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C164A487-36AE-413C-9BB8-93579F2B98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369888"/>
            <a:ext cx="83915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Jak velkou práci vykonáme, budeme-li zvedat závaží o hmotnosti 5 kg do výšky 2 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b) pomocí kladkostroje</a:t>
            </a:r>
          </a:p>
        </p:txBody>
      </p:sp>
      <p:graphicFrame>
        <p:nvGraphicFramePr>
          <p:cNvPr id="6" name="Object 2">
            <a:extLst>
              <a:ext uri="{FF2B5EF4-FFF2-40B4-BE49-F238E27FC236}">
                <a16:creationId xmlns:a16="http://schemas.microsoft.com/office/drawing/2014/main" id="{397B625D-9753-4BAB-B162-5815CE2030AB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25475" y="5164138"/>
          <a:ext cx="163353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9" name="Rovnice" r:id="rId3" imgW="532937" imgH="177646" progId="Equation.3">
                  <p:embed/>
                </p:oleObj>
              </mc:Choice>
              <mc:Fallback>
                <p:oleObj name="Rovnice" r:id="rId3" imgW="532937" imgH="177646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5475" y="5164138"/>
                        <a:ext cx="163353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2C967F98-F4B9-4480-BB23-0DC1B879774A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42925" y="2844800"/>
          <a:ext cx="185102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Rovnice" r:id="rId5" imgW="571252" imgH="203112" progId="Equation.3">
                  <p:embed/>
                </p:oleObj>
              </mc:Choice>
              <mc:Fallback>
                <p:oleObj name="Rovnice" r:id="rId5" imgW="571252" imgH="203112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925" y="2844800"/>
                        <a:ext cx="185102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">
            <a:extLst>
              <a:ext uri="{FF2B5EF4-FFF2-40B4-BE49-F238E27FC236}">
                <a16:creationId xmlns:a16="http://schemas.microsoft.com/office/drawing/2014/main" id="{71279C18-BF2F-4148-874E-2C29EB3E72A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613" y="3427413"/>
          <a:ext cx="16033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1" name="Rovnice" r:id="rId7" imgW="494870" imgH="177646" progId="Equation.3">
                  <p:embed/>
                </p:oleObj>
              </mc:Choice>
              <mc:Fallback>
                <p:oleObj name="Rovnice" r:id="rId7" imgW="494870" imgH="177646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613" y="3427413"/>
                        <a:ext cx="16033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121">
            <a:extLst>
              <a:ext uri="{FF2B5EF4-FFF2-40B4-BE49-F238E27FC236}">
                <a16:creationId xmlns:a16="http://schemas.microsoft.com/office/drawing/2014/main" id="{B07DC7CE-0FB6-4A44-9F34-7DE6047EA9D2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463" y="4913313"/>
            <a:ext cx="18446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graphicFrame>
        <p:nvGraphicFramePr>
          <p:cNvPr id="64518" name="Object 6">
            <a:extLst>
              <a:ext uri="{FF2B5EF4-FFF2-40B4-BE49-F238E27FC236}">
                <a16:creationId xmlns:a16="http://schemas.microsoft.com/office/drawing/2014/main" id="{DF1BF432-B731-4734-BE0E-5D63D9727B0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37238" y="4465638"/>
          <a:ext cx="1828800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Rovnice" r:id="rId9" imgW="596641" imgH="177723" progId="Equation.3">
                  <p:embed/>
                </p:oleObj>
              </mc:Choice>
              <mc:Fallback>
                <p:oleObj name="Rovnice" r:id="rId9" imgW="596641" imgH="17772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7238" y="4465638"/>
                        <a:ext cx="1828800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ovéPole 12">
            <a:extLst>
              <a:ext uri="{FF2B5EF4-FFF2-40B4-BE49-F238E27FC236}">
                <a16:creationId xmlns:a16="http://schemas.microsoft.com/office/drawing/2014/main" id="{26EAD507-BC12-4523-81DB-84E7774DC9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663" y="5938838"/>
            <a:ext cx="74310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/>
              <a:t>Při zvedání vykonáme práci 100 J.</a:t>
            </a:r>
          </a:p>
        </p:txBody>
      </p:sp>
      <p:graphicFrame>
        <p:nvGraphicFramePr>
          <p:cNvPr id="2" name="Object 6">
            <a:extLst>
              <a:ext uri="{FF2B5EF4-FFF2-40B4-BE49-F238E27FC236}">
                <a16:creationId xmlns:a16="http://schemas.microsoft.com/office/drawing/2014/main" id="{F1F46BEE-485E-4E51-A869-44818246FD7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95300" y="4067175"/>
          <a:ext cx="1892300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Rovnice" r:id="rId11" imgW="583947" imgH="203112" progId="Equation.3">
                  <p:embed/>
                </p:oleObj>
              </mc:Choice>
              <mc:Fallback>
                <p:oleObj name="Rovnice" r:id="rId11" imgW="583947" imgH="203112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4067175"/>
                        <a:ext cx="1892300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7">
            <a:extLst>
              <a:ext uri="{FF2B5EF4-FFF2-40B4-BE49-F238E27FC236}">
                <a16:creationId xmlns:a16="http://schemas.microsoft.com/office/drawing/2014/main" id="{45DD8156-6EB7-4C4F-80CC-C1A1AA570B6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344863" y="2363788"/>
          <a:ext cx="1687512" cy="1274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4" name="Rovnice" r:id="rId13" imgW="520474" imgH="393529" progId="Equation.3">
                  <p:embed/>
                </p:oleObj>
              </mc:Choice>
              <mc:Fallback>
                <p:oleObj name="Rovnice" r:id="rId13" imgW="520474" imgH="393529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4863" y="2363788"/>
                        <a:ext cx="1687512" cy="1274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8">
            <a:extLst>
              <a:ext uri="{FF2B5EF4-FFF2-40B4-BE49-F238E27FC236}">
                <a16:creationId xmlns:a16="http://schemas.microsoft.com/office/drawing/2014/main" id="{2FA2C997-D7DC-4865-8AAD-031373C424E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5013" y="3568700"/>
          <a:ext cx="1935162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5" name="Rovnice" r:id="rId15" imgW="596641" imgH="203112" progId="Equation.3">
                  <p:embed/>
                </p:oleObj>
              </mc:Choice>
              <mc:Fallback>
                <p:oleObj name="Rovnice" r:id="rId15" imgW="596641" imgH="203112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013" y="3568700"/>
                        <a:ext cx="1935162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9">
            <a:extLst>
              <a:ext uri="{FF2B5EF4-FFF2-40B4-BE49-F238E27FC236}">
                <a16:creationId xmlns:a16="http://schemas.microsoft.com/office/drawing/2014/main" id="{CE54347C-C1F7-4A2E-B6F0-32C3D804478F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86125" y="4322763"/>
          <a:ext cx="2098675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6" name="Rovnice" r:id="rId17" imgW="647419" imgH="203112" progId="Equation.3">
                  <p:embed/>
                </p:oleObj>
              </mc:Choice>
              <mc:Fallback>
                <p:oleObj name="Rovnice" r:id="rId17" imgW="647419" imgH="203112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86125" y="4322763"/>
                        <a:ext cx="2098675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0">
            <a:extLst>
              <a:ext uri="{FF2B5EF4-FFF2-40B4-BE49-F238E27FC236}">
                <a16:creationId xmlns:a16="http://schemas.microsoft.com/office/drawing/2014/main" id="{A6258B32-C195-47D2-BC16-1610552984F0}"/>
              </a:ext>
            </a:extLst>
          </p:cNvPr>
          <p:cNvGraphicFramePr>
            <a:graphicFrameLocks noChangeAspect="1"/>
          </p:cNvGraphicFramePr>
          <p:nvPr/>
        </p:nvGraphicFramePr>
        <p:xfrm>
          <a:off x="3276600" y="5057775"/>
          <a:ext cx="2179638" cy="657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7" name="Rovnice" r:id="rId19" imgW="672808" imgH="203112" progId="Equation.3">
                  <p:embed/>
                </p:oleObj>
              </mc:Choice>
              <mc:Fallback>
                <p:oleObj name="Rovnice" r:id="rId19" imgW="672808" imgH="203112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057775"/>
                        <a:ext cx="2179638" cy="657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1">
            <a:extLst>
              <a:ext uri="{FF2B5EF4-FFF2-40B4-BE49-F238E27FC236}">
                <a16:creationId xmlns:a16="http://schemas.microsoft.com/office/drawing/2014/main" id="{D856DB19-A7C1-4C8A-9D61-D0D38C98B0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13425" y="5202238"/>
          <a:ext cx="2100263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8" name="Rovnice" r:id="rId21" imgW="685502" imgH="177723" progId="Equation.3">
                  <p:embed/>
                </p:oleObj>
              </mc:Choice>
              <mc:Fallback>
                <p:oleObj name="Rovnice" r:id="rId21" imgW="685502" imgH="177723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13425" y="5202238"/>
                        <a:ext cx="2100263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2">
            <a:extLst>
              <a:ext uri="{FF2B5EF4-FFF2-40B4-BE49-F238E27FC236}">
                <a16:creationId xmlns:a16="http://schemas.microsoft.com/office/drawing/2014/main" id="{73F786EC-4D6A-4A32-91D7-1C476C8E23C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68988" y="3849688"/>
          <a:ext cx="1727200" cy="696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9" name="Rovnice" r:id="rId23" imgW="532937" imgH="215713" progId="Equation.3">
                  <p:embed/>
                </p:oleObj>
              </mc:Choice>
              <mc:Fallback>
                <p:oleObj name="Rovnice" r:id="rId23" imgW="532937" imgH="215713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8988" y="3849688"/>
                        <a:ext cx="1727200" cy="696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3">
            <a:extLst>
              <a:ext uri="{FF2B5EF4-FFF2-40B4-BE49-F238E27FC236}">
                <a16:creationId xmlns:a16="http://schemas.microsoft.com/office/drawing/2014/main" id="{DB0E7CF4-DFC0-4AE1-9BF7-2F23DAEEE85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49938" y="2071688"/>
          <a:ext cx="2017712" cy="576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0" name="Rovnice" r:id="rId25" imgW="621760" imgH="177646" progId="Equation.3">
                  <p:embed/>
                </p:oleObj>
              </mc:Choice>
              <mc:Fallback>
                <p:oleObj name="Rovnice" r:id="rId25" imgW="621760" imgH="177646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49938" y="2071688"/>
                        <a:ext cx="2017712" cy="576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4">
            <a:extLst>
              <a:ext uri="{FF2B5EF4-FFF2-40B4-BE49-F238E27FC236}">
                <a16:creationId xmlns:a16="http://schemas.microsoft.com/office/drawing/2014/main" id="{C543A1D7-9126-4E41-B721-BD9E4B799BA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35650" y="2709863"/>
          <a:ext cx="193357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1" name="Rovnice" r:id="rId27" imgW="596641" imgH="177723" progId="Equation.3">
                  <p:embed/>
                </p:oleObj>
              </mc:Choice>
              <mc:Fallback>
                <p:oleObj name="Rovnice" r:id="rId27" imgW="596641" imgH="177723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5650" y="2709863"/>
                        <a:ext cx="193357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5">
            <a:extLst>
              <a:ext uri="{FF2B5EF4-FFF2-40B4-BE49-F238E27FC236}">
                <a16:creationId xmlns:a16="http://schemas.microsoft.com/office/drawing/2014/main" id="{0BB3ED2B-A8E8-4A7B-93AD-B12BA44BF59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5821363" y="3324225"/>
          <a:ext cx="1768475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2" name="Rovnice" r:id="rId29" imgW="545626" imgH="215713" progId="Equation.3">
                  <p:embed/>
                </p:oleObj>
              </mc:Choice>
              <mc:Fallback>
                <p:oleObj name="Rovnice" r:id="rId29" imgW="545626" imgH="215713" progId="Equation.3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1363" y="3324225"/>
                        <a:ext cx="1768475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10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k-SK" sz="4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147</Words>
  <Application>Microsoft Office PowerPoint</Application>
  <PresentationFormat>Předvádění na obrazovce (4:3)</PresentationFormat>
  <Paragraphs>13</Paragraphs>
  <Slides>7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Times New Roman</vt:lpstr>
      <vt:lpstr>Arial</vt:lpstr>
      <vt:lpstr>Default Design</vt:lpstr>
      <vt:lpstr>Snímek aplikace Microsoft Office PowerPoint 97-2003</vt:lpstr>
      <vt:lpstr>Editor rovnic 3.0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Mechanická práce</dc:title>
  <dc:subject>fyzika</dc:subject>
  <dc:creator>přeložil a upravil Jaroslav Vrba</dc:creator>
  <cp:lastModifiedBy>Vrba Jaroslav</cp:lastModifiedBy>
  <cp:revision>304</cp:revision>
  <dcterms:created xsi:type="dcterms:W3CDTF">1998-09-16T05:24:54Z</dcterms:created>
  <dcterms:modified xsi:type="dcterms:W3CDTF">2020-10-18T09:51:48Z</dcterms:modified>
</cp:coreProperties>
</file>