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6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22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84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96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09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3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51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00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11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17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341F4D7-92D3-4BEA-B9DD-9DEDE6281F1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17F2E67-32DD-4913-AB08-E8EE85310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54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9126E-8543-47C1-827E-18F7A15E0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Opěrná soustava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C76512-F1F3-4519-920D-5919FA2747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Páteř, hrudník, horní a dolní končetiny</a:t>
            </a:r>
          </a:p>
        </p:txBody>
      </p:sp>
    </p:spTree>
    <p:extLst>
      <p:ext uri="{BB962C8B-B14F-4D97-AF65-F5344CB8AC3E}">
        <p14:creationId xmlns:p14="http://schemas.microsoft.com/office/powerpoint/2010/main" val="198582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A0BBF63C-9CD7-4666-B167-04B22CDEC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82" y="1588916"/>
            <a:ext cx="4821269" cy="3615952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73EB929-978B-4C83-A628-AEB2037178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114" y="252617"/>
            <a:ext cx="2787277" cy="6352766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A08B6E97-E28D-424B-B1ED-6137A3262C74}"/>
              </a:ext>
            </a:extLst>
          </p:cNvPr>
          <p:cNvSpPr txBox="1"/>
          <p:nvPr/>
        </p:nvSpPr>
        <p:spPr>
          <a:xfrm>
            <a:off x="1585609" y="768485"/>
            <a:ext cx="5787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Kostra dolní končetiny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06B576E4-ACE2-434F-82F5-23CF4E30A9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243" y="5471252"/>
            <a:ext cx="2559638" cy="9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5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2C0A917-EC4C-4E48-BA1E-C30600A272EA}"/>
              </a:ext>
            </a:extLst>
          </p:cNvPr>
          <p:cNvSpPr txBox="1"/>
          <p:nvPr/>
        </p:nvSpPr>
        <p:spPr>
          <a:xfrm>
            <a:off x="1136031" y="766078"/>
            <a:ext cx="953310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Kostra dolní končetiny</a:t>
            </a:r>
          </a:p>
          <a:p>
            <a:endParaRPr lang="cs-CZ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Pletenec pánevní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tvořen z kosti sedací, kyčelní a stydké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kloub kyčelní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 stehenní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kloub kolenní – kryt čéškou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bérec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 holenní – tvoří vnitřní kotník (hlezno)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k. lýtková – tvoří vnější kotník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kostra nohy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zánártní kůstky (7) – největší je patní kůstka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- nártní kůstky (5)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- články prstů (14)</a:t>
            </a:r>
          </a:p>
          <a:p>
            <a:pPr>
              <a:lnSpc>
                <a:spcPct val="150000"/>
              </a:lnSpc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Zánártní a nártní kůstky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vazy tvoří tzv. nožní klenbu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71746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A4608-992C-458D-92E8-F3207037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609600"/>
            <a:ext cx="4922520" cy="489626"/>
          </a:xfrm>
        </p:spPr>
        <p:txBody>
          <a:bodyPr>
            <a:normAutofit fontScale="90000"/>
          </a:bodyPr>
          <a:lstStyle/>
          <a:p>
            <a:r>
              <a:rPr lang="cs-CZ" dirty="0"/>
              <a:t>Páteř</a:t>
            </a:r>
          </a:p>
        </p:txBody>
      </p:sp>
      <p:pic>
        <p:nvPicPr>
          <p:cNvPr id="13" name="Zástupný obsah 12" descr="Obsah obrázku kreslení&#10;&#10;Popis byl vytvořen automaticky">
            <a:extLst>
              <a:ext uri="{FF2B5EF4-FFF2-40B4-BE49-F238E27FC236}">
                <a16:creationId xmlns:a16="http://schemas.microsoft.com/office/drawing/2014/main" id="{EB7C8CFB-6FA7-4BD2-B5D5-B0C52CE10B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734" y="709366"/>
            <a:ext cx="4010572" cy="5641245"/>
          </a:xfr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E9020A7C-9CF9-4FE2-BF86-EB06A43EFB40}"/>
              </a:ext>
            </a:extLst>
          </p:cNvPr>
          <p:cNvSpPr txBox="1"/>
          <p:nvPr/>
        </p:nvSpPr>
        <p:spPr>
          <a:xfrm>
            <a:off x="6254885" y="1449421"/>
            <a:ext cx="4010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Funkce: drží tělo a chrání míchu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Je složená z obratlů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Je dvakrát esovitě zahnutá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Mezi obratli se nachází meziobratlové chrupavčité ploténky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– umožňují pružnost páteře a tlumí nárazy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Nesprávné držení těla vede k vybočení páteře - skolióze</a:t>
            </a:r>
          </a:p>
        </p:txBody>
      </p:sp>
    </p:spTree>
    <p:extLst>
      <p:ext uri="{BB962C8B-B14F-4D97-AF65-F5344CB8AC3E}">
        <p14:creationId xmlns:p14="http://schemas.microsoft.com/office/powerpoint/2010/main" val="295657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2B6E38-88EB-4C44-823F-C7D1394A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9626"/>
          </a:xfrm>
        </p:spPr>
        <p:txBody>
          <a:bodyPr>
            <a:normAutofit fontScale="90000"/>
          </a:bodyPr>
          <a:lstStyle/>
          <a:p>
            <a:r>
              <a:rPr lang="cs-CZ" dirty="0"/>
              <a:t>Stavba páteře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AC0FF56-00A2-414B-93B4-5E3F996F558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33" y="1414326"/>
            <a:ext cx="3627117" cy="5037663"/>
          </a:xfr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1C53845-274C-4058-B227-53B8B3761F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536" y="2440493"/>
            <a:ext cx="3627117" cy="2968971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B0A71C6-F9C8-4F48-BFB5-29CBF4441894}"/>
              </a:ext>
            </a:extLst>
          </p:cNvPr>
          <p:cNvSpPr txBox="1"/>
          <p:nvPr/>
        </p:nvSpPr>
        <p:spPr>
          <a:xfrm>
            <a:off x="9587540" y="2255827"/>
            <a:ext cx="155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nosič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85BFF26-714C-4CF7-ABB3-ECD9E94FE231}"/>
              </a:ext>
            </a:extLst>
          </p:cNvPr>
          <p:cNvSpPr txBox="1"/>
          <p:nvPr/>
        </p:nvSpPr>
        <p:spPr>
          <a:xfrm>
            <a:off x="9587540" y="2762054"/>
            <a:ext cx="197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nese hlavu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C34F697-06A8-457F-9719-7D8F1190AE8C}"/>
              </a:ext>
            </a:extLst>
          </p:cNvPr>
          <p:cNvSpPr txBox="1"/>
          <p:nvPr/>
        </p:nvSpPr>
        <p:spPr>
          <a:xfrm>
            <a:off x="9785023" y="4034672"/>
            <a:ext cx="170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čepovec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1030A8A-6D84-4A59-97BA-CA9EF87AE4BC}"/>
              </a:ext>
            </a:extLst>
          </p:cNvPr>
          <p:cNvSpPr txBox="1"/>
          <p:nvPr/>
        </p:nvSpPr>
        <p:spPr>
          <a:xfrm>
            <a:off x="9802812" y="4524866"/>
            <a:ext cx="2093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Umožňuje otáčení hlavy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FCC71FF-3749-46CB-BAD2-9B1FAA08BF43}"/>
              </a:ext>
            </a:extLst>
          </p:cNvPr>
          <p:cNvSpPr txBox="1"/>
          <p:nvPr/>
        </p:nvSpPr>
        <p:spPr>
          <a:xfrm>
            <a:off x="6627043" y="1602557"/>
            <a:ext cx="220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 2. krční obratle</a:t>
            </a:r>
          </a:p>
        </p:txBody>
      </p:sp>
    </p:spTree>
    <p:extLst>
      <p:ext uri="{BB962C8B-B14F-4D97-AF65-F5344CB8AC3E}">
        <p14:creationId xmlns:p14="http://schemas.microsoft.com/office/powerpoint/2010/main" val="34098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43F55CB-F209-49CD-BFA3-A05B1DFBDB3E}"/>
              </a:ext>
            </a:extLst>
          </p:cNvPr>
          <p:cNvSpPr txBox="1"/>
          <p:nvPr/>
        </p:nvSpPr>
        <p:spPr>
          <a:xfrm>
            <a:off x="914400" y="754144"/>
            <a:ext cx="972846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Stavba páteře</a:t>
            </a: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Páteř je tvořena z obratlů  - krční (7) – 1. krční obratel = nosič (atlas) – nese lebku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		       2. krční obratel = čepovec (axis) – umožňuje otáčení hlavy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- hrudní (12) – připojena na žebra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- bederní (5)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- křížové (5) – srostlé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- kostrční (4 – 5) – srostlé</a:t>
            </a:r>
          </a:p>
          <a:p>
            <a:pPr>
              <a:lnSpc>
                <a:spcPct val="150000"/>
              </a:lnSpc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Stavba obratle – tělo + obratlový otvor – otvor pro míchu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- výběžky – trnový – orientace dozadu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- příčný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5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4FEDE-EBE8-4D03-9070-AAA0DF6C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29006"/>
          </a:xfrm>
        </p:spPr>
        <p:txBody>
          <a:bodyPr/>
          <a:lstStyle/>
          <a:p>
            <a:pPr algn="ctr"/>
            <a:r>
              <a:rPr lang="cs-CZ" dirty="0"/>
              <a:t>Stavba těla obratle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FCB2F66-631D-4AB6-8E98-E366DC3BC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752" y="2016951"/>
            <a:ext cx="6666848" cy="3014054"/>
          </a:xfrm>
        </p:spPr>
      </p:pic>
    </p:spTree>
    <p:extLst>
      <p:ext uri="{BB962C8B-B14F-4D97-AF65-F5344CB8AC3E}">
        <p14:creationId xmlns:p14="http://schemas.microsoft.com/office/powerpoint/2010/main" val="185690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5E973-000B-4D97-9699-DBBEC3B9A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2572966" cy="1356360"/>
          </a:xfrm>
        </p:spPr>
        <p:txBody>
          <a:bodyPr/>
          <a:lstStyle/>
          <a:p>
            <a:r>
              <a:rPr lang="cs-CZ" dirty="0"/>
              <a:t>Hrudník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F9D4B41-8055-4E8C-AF16-5F9D595B4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82" y="880351"/>
            <a:ext cx="7308290" cy="5281521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6F4346-7D2B-4393-BE50-230707341B93}"/>
              </a:ext>
            </a:extLst>
          </p:cNvPr>
          <p:cNvSpPr txBox="1"/>
          <p:nvPr/>
        </p:nvSpPr>
        <p:spPr>
          <a:xfrm>
            <a:off x="496111" y="1965960"/>
            <a:ext cx="185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5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741F4C8-0D4B-4222-B0ED-3ED18B11D092}"/>
              </a:ext>
            </a:extLst>
          </p:cNvPr>
          <p:cNvSpPr txBox="1"/>
          <p:nvPr/>
        </p:nvSpPr>
        <p:spPr>
          <a:xfrm>
            <a:off x="1459149" y="1225685"/>
            <a:ext cx="83560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HRUDNÍK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Chrání vnitřní orgány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tvořen z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párů žeber, hrudních obratlů a hrudní kost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párů žeber ----- 7 pravých – připojené na hrudní kost chrupavkou 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------- 3 nepravé – připojené přes chrupavku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------- 2 páry volné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Hrudní kost tvořena rukojetí, tělem a mečovitým výběžkem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Pružné spojení žeber s obratli umožňuje dýchání</a:t>
            </a:r>
          </a:p>
        </p:txBody>
      </p:sp>
    </p:spTree>
    <p:extLst>
      <p:ext uri="{BB962C8B-B14F-4D97-AF65-F5344CB8AC3E}">
        <p14:creationId xmlns:p14="http://schemas.microsoft.com/office/powerpoint/2010/main" val="36043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3192332A-D935-4EB2-A9F0-3DC993CD9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933" y="565573"/>
            <a:ext cx="8341053" cy="573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45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EA994E7-4847-47FE-BE64-3D8F17CB8CF2}"/>
              </a:ext>
            </a:extLst>
          </p:cNvPr>
          <p:cNvSpPr txBox="1"/>
          <p:nvPr/>
        </p:nvSpPr>
        <p:spPr>
          <a:xfrm>
            <a:off x="1819374" y="786737"/>
            <a:ext cx="681558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Kostra horní končetiny</a:t>
            </a:r>
          </a:p>
          <a:p>
            <a:pPr>
              <a:lnSpc>
                <a:spcPct val="150000"/>
              </a:lnSpc>
            </a:pPr>
            <a:endParaRPr lang="cs-CZ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Pletenec horní končetiny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lopatka a klíční kost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kloub ramenní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 pažní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kloub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loketní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u="sng">
                <a:latin typeface="Times New Roman" panose="02020603050405020304" pitchFamily="18" charset="0"/>
                <a:cs typeface="Times New Roman" panose="02020603050405020304" pitchFamily="18" charset="0"/>
              </a:rPr>
              <a:t>předloktí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 vřetenní – směřuje k palci.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kost loketní – směřuje k malíku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kostra ruky – zápěstní kůstky (8)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- záprstní kůstky (5)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- články prstů (14)</a:t>
            </a:r>
          </a:p>
          <a:p>
            <a:pPr lvl="3"/>
            <a:r>
              <a:rPr lang="cs-CZ" dirty="0"/>
              <a:t>           </a:t>
            </a:r>
          </a:p>
          <a:p>
            <a:pPr lvl="3"/>
            <a:endParaRPr lang="cs-CZ" dirty="0"/>
          </a:p>
          <a:p>
            <a:pPr lvl="3"/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97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Širokoúhlá obrazovka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Corbel</vt:lpstr>
      <vt:lpstr>Times New Roman</vt:lpstr>
      <vt:lpstr>Wingdings</vt:lpstr>
      <vt:lpstr>Základ</vt:lpstr>
      <vt:lpstr>Opěrná soustava</vt:lpstr>
      <vt:lpstr>Páteř</vt:lpstr>
      <vt:lpstr>Stavba páteře</vt:lpstr>
      <vt:lpstr>Prezentace aplikace PowerPoint</vt:lpstr>
      <vt:lpstr>Stavba těla obratle</vt:lpstr>
      <vt:lpstr>Hrudník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Opěrná soustava</dc:title>
  <dc:creator>Šnircová Monika</dc:creator>
  <cp:lastModifiedBy>Šnircová Monika</cp:lastModifiedBy>
  <cp:revision>12</cp:revision>
  <dcterms:created xsi:type="dcterms:W3CDTF">2020-10-16T13:07:10Z</dcterms:created>
  <dcterms:modified xsi:type="dcterms:W3CDTF">2020-10-16T13:57:55Z</dcterms:modified>
</cp:coreProperties>
</file>