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1" r:id="rId11"/>
    <p:sldId id="265" r:id="rId12"/>
    <p:sldId id="266" r:id="rId13"/>
    <p:sldId id="267" r:id="rId14"/>
    <p:sldId id="268" r:id="rId15"/>
    <p:sldId id="269" r:id="rId16"/>
    <p:sldId id="272" r:id="rId17"/>
    <p:sldId id="270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2AC97-91B7-4572-8D0C-C9F30D466F95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2A3C-F349-4D2A-ABD6-1E8CCF1F2401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1466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2AC97-91B7-4572-8D0C-C9F30D466F95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2A3C-F349-4D2A-ABD6-1E8CCF1F24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5213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2AC97-91B7-4572-8D0C-C9F30D466F95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2A3C-F349-4D2A-ABD6-1E8CCF1F24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1432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2AC97-91B7-4572-8D0C-C9F30D466F95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2A3C-F349-4D2A-ABD6-1E8CCF1F2401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6545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2AC97-91B7-4572-8D0C-C9F30D466F95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2A3C-F349-4D2A-ABD6-1E8CCF1F24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17736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2AC97-91B7-4572-8D0C-C9F30D466F95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2A3C-F349-4D2A-ABD6-1E8CCF1F2401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83036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2AC97-91B7-4572-8D0C-C9F30D466F95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2A3C-F349-4D2A-ABD6-1E8CCF1F24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5320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2AC97-91B7-4572-8D0C-C9F30D466F95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2A3C-F349-4D2A-ABD6-1E8CCF1F24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7796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2AC97-91B7-4572-8D0C-C9F30D466F95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2A3C-F349-4D2A-ABD6-1E8CCF1F24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7261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2AC97-91B7-4572-8D0C-C9F30D466F95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2A3C-F349-4D2A-ABD6-1E8CCF1F24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2510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2AC97-91B7-4572-8D0C-C9F30D466F95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2A3C-F349-4D2A-ABD6-1E8CCF1F24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3437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2AC97-91B7-4572-8D0C-C9F30D466F95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2A3C-F349-4D2A-ABD6-1E8CCF1F24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75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2AC97-91B7-4572-8D0C-C9F30D466F95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2A3C-F349-4D2A-ABD6-1E8CCF1F24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7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2AC97-91B7-4572-8D0C-C9F30D466F95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2A3C-F349-4D2A-ABD6-1E8CCF1F24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6054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2AC97-91B7-4572-8D0C-C9F30D466F95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2A3C-F349-4D2A-ABD6-1E8CCF1F24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9796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2AC97-91B7-4572-8D0C-C9F30D466F95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2A3C-F349-4D2A-ABD6-1E8CCF1F24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0231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2AC97-91B7-4572-8D0C-C9F30D466F95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2A3C-F349-4D2A-ABD6-1E8CCF1F24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9822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2D2AC97-91B7-4572-8D0C-C9F30D466F95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D412A3C-F349-4D2A-ABD6-1E8CCF1F24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90817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1C376F-CA9B-4C4F-B5B3-56C372E019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Obratlovci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BA06BCF-7C36-4E04-BCAC-52915CFAD3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Ryby</a:t>
            </a:r>
          </a:p>
        </p:txBody>
      </p:sp>
    </p:spTree>
    <p:extLst>
      <p:ext uri="{BB962C8B-B14F-4D97-AF65-F5344CB8AC3E}">
        <p14:creationId xmlns:p14="http://schemas.microsoft.com/office/powerpoint/2010/main" val="4019751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7D58BD-BBDF-4F91-ADA1-7DE613748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5797685"/>
            <a:ext cx="10901431" cy="593386"/>
          </a:xfrm>
        </p:spPr>
        <p:txBody>
          <a:bodyPr>
            <a:normAutofit/>
          </a:bodyPr>
          <a:lstStyle/>
          <a:p>
            <a:r>
              <a:rPr lang="cs-CZ" sz="2000" dirty="0"/>
              <a:t>Cejn velký – malá hlava, velké tělo</a:t>
            </a:r>
          </a:p>
        </p:txBody>
      </p:sp>
      <p:pic>
        <p:nvPicPr>
          <p:cNvPr id="5" name="Zástupný obsah 4" descr="Obsah obrázku tráva, exteriér, ryba, pták&#10;&#10;Popis byl vytvořen automaticky">
            <a:extLst>
              <a:ext uri="{FF2B5EF4-FFF2-40B4-BE49-F238E27FC236}">
                <a16:creationId xmlns:a16="http://schemas.microsoft.com/office/drawing/2014/main" id="{74464B06-46EF-49BF-8CF8-A5BFE10340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31" y="466929"/>
            <a:ext cx="7345234" cy="5128778"/>
          </a:xfrm>
        </p:spPr>
      </p:pic>
    </p:spTree>
    <p:extLst>
      <p:ext uri="{BB962C8B-B14F-4D97-AF65-F5344CB8AC3E}">
        <p14:creationId xmlns:p14="http://schemas.microsoft.com/office/powerpoint/2010/main" val="139039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A1871B-1421-49B9-82FD-BB42898AC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474723"/>
            <a:ext cx="2662103" cy="1828799"/>
          </a:xfrm>
        </p:spPr>
        <p:txBody>
          <a:bodyPr>
            <a:normAutofit/>
          </a:bodyPr>
          <a:lstStyle/>
          <a:p>
            <a:r>
              <a:rPr lang="cs-CZ" sz="2000" dirty="0"/>
              <a:t>Lín obecný – </a:t>
            </a:r>
            <a:r>
              <a:rPr lang="cs-CZ" sz="2000" dirty="0" err="1"/>
              <a:t>nAzelená</a:t>
            </a:r>
            <a:r>
              <a:rPr lang="cs-CZ" sz="2000" dirty="0"/>
              <a:t> barva kůže</a:t>
            </a:r>
          </a:p>
        </p:txBody>
      </p:sp>
      <p:pic>
        <p:nvPicPr>
          <p:cNvPr id="5" name="Zástupný obsah 4" descr="Obsah obrázku tráva, exteriér, ryba, pták&#10;&#10;Popis byl vytvořen automaticky">
            <a:extLst>
              <a:ext uri="{FF2B5EF4-FFF2-40B4-BE49-F238E27FC236}">
                <a16:creationId xmlns:a16="http://schemas.microsoft.com/office/drawing/2014/main" id="{09DF430A-FF1C-4EF9-83CE-FE99AD00B2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656" y="413426"/>
            <a:ext cx="7545092" cy="5658820"/>
          </a:xfrm>
        </p:spPr>
      </p:pic>
    </p:spTree>
    <p:extLst>
      <p:ext uri="{BB962C8B-B14F-4D97-AF65-F5344CB8AC3E}">
        <p14:creationId xmlns:p14="http://schemas.microsoft.com/office/powerpoint/2010/main" val="395637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A69A35-E43C-49C3-BAA6-9CFE8C84B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5344998"/>
            <a:ext cx="8534400" cy="649401"/>
          </a:xfrm>
        </p:spPr>
        <p:txBody>
          <a:bodyPr>
            <a:normAutofit/>
          </a:bodyPr>
          <a:lstStyle/>
          <a:p>
            <a:r>
              <a:rPr lang="cs-CZ" sz="2000" dirty="0"/>
              <a:t>Plotice obecná – stříbrné šupiny, oranžové ploutve</a:t>
            </a:r>
          </a:p>
        </p:txBody>
      </p:sp>
      <p:pic>
        <p:nvPicPr>
          <p:cNvPr id="5" name="Zástupný obsah 4" descr="Obsah obrázku ryba, pták, malé, voda&#10;&#10;Popis byl vytvořen automaticky">
            <a:extLst>
              <a:ext uri="{FF2B5EF4-FFF2-40B4-BE49-F238E27FC236}">
                <a16:creationId xmlns:a16="http://schemas.microsoft.com/office/drawing/2014/main" id="{89679F59-746D-47B9-A35E-1078FFE783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317" y="685800"/>
            <a:ext cx="9228849" cy="4581022"/>
          </a:xfrm>
        </p:spPr>
      </p:pic>
    </p:spTree>
    <p:extLst>
      <p:ext uri="{BB962C8B-B14F-4D97-AF65-F5344CB8AC3E}">
        <p14:creationId xmlns:p14="http://schemas.microsoft.com/office/powerpoint/2010/main" val="282802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79E325-909B-4137-8970-944067CC5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854102"/>
            <a:ext cx="3022026" cy="1336577"/>
          </a:xfrm>
        </p:spPr>
        <p:txBody>
          <a:bodyPr>
            <a:normAutofit/>
          </a:bodyPr>
          <a:lstStyle/>
          <a:p>
            <a:r>
              <a:rPr lang="cs-CZ" sz="2000" dirty="0"/>
              <a:t>Okoun říční – šedé pruhy po těle</a:t>
            </a:r>
          </a:p>
        </p:txBody>
      </p:sp>
      <p:pic>
        <p:nvPicPr>
          <p:cNvPr id="5" name="Zástupný obsah 4" descr="Obsah obrázku ryba, pták, voda, oranžová&#10;&#10;Popis byl vytvořen automaticky">
            <a:extLst>
              <a:ext uri="{FF2B5EF4-FFF2-40B4-BE49-F238E27FC236}">
                <a16:creationId xmlns:a16="http://schemas.microsoft.com/office/drawing/2014/main" id="{0E25C3EC-89AF-422D-AE2F-0B096D1549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858" y="667320"/>
            <a:ext cx="8443983" cy="5523359"/>
          </a:xfrm>
        </p:spPr>
      </p:pic>
    </p:spTree>
    <p:extLst>
      <p:ext uri="{BB962C8B-B14F-4D97-AF65-F5344CB8AC3E}">
        <p14:creationId xmlns:p14="http://schemas.microsoft.com/office/powerpoint/2010/main" val="144960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62332E-6ADC-4E3E-8E59-D16722C64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5968350"/>
            <a:ext cx="8534400" cy="627003"/>
          </a:xfrm>
        </p:spPr>
        <p:txBody>
          <a:bodyPr>
            <a:normAutofit/>
          </a:bodyPr>
          <a:lstStyle/>
          <a:p>
            <a:r>
              <a:rPr lang="cs-CZ" sz="2000" dirty="0"/>
              <a:t>Štika obecná – nejběžnější dravá ryby</a:t>
            </a:r>
          </a:p>
        </p:txBody>
      </p:sp>
      <p:pic>
        <p:nvPicPr>
          <p:cNvPr id="7" name="Zástupný obsah 6" descr="Obsah obrázku ryba, voda, malé, zelená&#10;&#10;Popis byl vytvořen automaticky">
            <a:extLst>
              <a:ext uri="{FF2B5EF4-FFF2-40B4-BE49-F238E27FC236}">
                <a16:creationId xmlns:a16="http://schemas.microsoft.com/office/drawing/2014/main" id="{312DF507-38BB-48E9-9237-9EA67BC012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123" y="336034"/>
            <a:ext cx="7509753" cy="5632316"/>
          </a:xfrm>
        </p:spPr>
      </p:pic>
    </p:spTree>
    <p:extLst>
      <p:ext uri="{BB962C8B-B14F-4D97-AF65-F5344CB8AC3E}">
        <p14:creationId xmlns:p14="http://schemas.microsoft.com/office/powerpoint/2010/main" val="115592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7C7865-19A6-4460-84C8-9BF558E90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697" y="5972783"/>
            <a:ext cx="8534400" cy="566365"/>
          </a:xfrm>
        </p:spPr>
        <p:txBody>
          <a:bodyPr>
            <a:normAutofit/>
          </a:bodyPr>
          <a:lstStyle/>
          <a:p>
            <a:r>
              <a:rPr lang="cs-CZ" sz="2000" dirty="0"/>
              <a:t>Candát obecný – má 2 hřbetní ploutve</a:t>
            </a:r>
          </a:p>
        </p:txBody>
      </p:sp>
      <p:pic>
        <p:nvPicPr>
          <p:cNvPr id="5" name="Zástupný obsah 4" descr="Obsah obrázku exteriér, tráva, ryba, stojící&#10;&#10;Popis byl vytvořen automaticky">
            <a:extLst>
              <a:ext uri="{FF2B5EF4-FFF2-40B4-BE49-F238E27FC236}">
                <a16:creationId xmlns:a16="http://schemas.microsoft.com/office/drawing/2014/main" id="{5A325B5A-73FE-4755-B9ED-76DFA8C9B7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73" y="72957"/>
            <a:ext cx="8257064" cy="5502116"/>
          </a:xfrm>
        </p:spPr>
      </p:pic>
    </p:spTree>
    <p:extLst>
      <p:ext uri="{BB962C8B-B14F-4D97-AF65-F5344CB8AC3E}">
        <p14:creationId xmlns:p14="http://schemas.microsoft.com/office/powerpoint/2010/main" val="186549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2D3800-8B99-4642-B2C2-BE01CBC91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5437762"/>
            <a:ext cx="8534400" cy="1079770"/>
          </a:xfrm>
        </p:spPr>
        <p:txBody>
          <a:bodyPr>
            <a:normAutofit/>
          </a:bodyPr>
          <a:lstStyle/>
          <a:p>
            <a:r>
              <a:rPr lang="cs-CZ" sz="2000" dirty="0"/>
              <a:t>Sumec velký – naše největší ryba</a:t>
            </a:r>
          </a:p>
        </p:txBody>
      </p:sp>
      <p:pic>
        <p:nvPicPr>
          <p:cNvPr id="9" name="Zástupný obsah 8" descr="Obsah obrázku tráva, žába, exteriér, vsedě&#10;&#10;Popis byl vytvořen automaticky">
            <a:extLst>
              <a:ext uri="{FF2B5EF4-FFF2-40B4-BE49-F238E27FC236}">
                <a16:creationId xmlns:a16="http://schemas.microsoft.com/office/drawing/2014/main" id="{E6402107-6C78-425D-BA3F-8D950389AA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788" y="178492"/>
            <a:ext cx="8255506" cy="5498296"/>
          </a:xfrm>
        </p:spPr>
      </p:pic>
    </p:spTree>
    <p:extLst>
      <p:ext uri="{BB962C8B-B14F-4D97-AF65-F5344CB8AC3E}">
        <p14:creationId xmlns:p14="http://schemas.microsoft.com/office/powerpoint/2010/main" val="318541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AD4A85-045C-4D4B-A592-0870A7C03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5612859"/>
            <a:ext cx="8534400" cy="779137"/>
          </a:xfrm>
        </p:spPr>
        <p:txBody>
          <a:bodyPr>
            <a:normAutofit/>
          </a:bodyPr>
          <a:lstStyle/>
          <a:p>
            <a:r>
              <a:rPr lang="cs-CZ" sz="2000" dirty="0"/>
              <a:t>Pstruh potoční</a:t>
            </a:r>
          </a:p>
        </p:txBody>
      </p:sp>
      <p:pic>
        <p:nvPicPr>
          <p:cNvPr id="5" name="Zástupný obsah 4" descr="Obsah obrázku interiér, ryba, jídlo, vsedě&#10;&#10;Popis byl vytvořen automaticky">
            <a:extLst>
              <a:ext uri="{FF2B5EF4-FFF2-40B4-BE49-F238E27FC236}">
                <a16:creationId xmlns:a16="http://schemas.microsoft.com/office/drawing/2014/main" id="{9C13C971-E358-4144-A8F7-54AC317654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84" y="466004"/>
            <a:ext cx="10828278" cy="4950070"/>
          </a:xfrm>
        </p:spPr>
      </p:pic>
    </p:spTree>
    <p:extLst>
      <p:ext uri="{BB962C8B-B14F-4D97-AF65-F5344CB8AC3E}">
        <p14:creationId xmlns:p14="http://schemas.microsoft.com/office/powerpoint/2010/main" val="120094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6309C7-C842-47EE-885C-BA724DB71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5496128"/>
            <a:ext cx="1679609" cy="498271"/>
          </a:xfrm>
        </p:spPr>
        <p:txBody>
          <a:bodyPr>
            <a:normAutofit/>
          </a:bodyPr>
          <a:lstStyle/>
          <a:p>
            <a:r>
              <a:rPr lang="cs-CZ" sz="2000" dirty="0"/>
              <a:t>Úhoř říční</a:t>
            </a:r>
          </a:p>
        </p:txBody>
      </p:sp>
      <p:pic>
        <p:nvPicPr>
          <p:cNvPr id="5" name="Zástupný obsah 4" descr="Obsah obrázku exteriér, plazi, tráva, vsedě&#10;&#10;Popis byl vytvořen automaticky">
            <a:extLst>
              <a:ext uri="{FF2B5EF4-FFF2-40B4-BE49-F238E27FC236}">
                <a16:creationId xmlns:a16="http://schemas.microsoft.com/office/drawing/2014/main" id="{E7124DD8-4E82-4922-BC24-3107625D68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848" y="411262"/>
            <a:ext cx="9334230" cy="5833895"/>
          </a:xfrm>
        </p:spPr>
      </p:pic>
    </p:spTree>
    <p:extLst>
      <p:ext uri="{BB962C8B-B14F-4D97-AF65-F5344CB8AC3E}">
        <p14:creationId xmlns:p14="http://schemas.microsoft.com/office/powerpoint/2010/main" val="22792393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7C11C1-3C37-4CDE-803A-D2CE32A81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Mořské ryby</a:t>
            </a:r>
          </a:p>
        </p:txBody>
      </p:sp>
    </p:spTree>
    <p:extLst>
      <p:ext uri="{BB962C8B-B14F-4D97-AF65-F5344CB8AC3E}">
        <p14:creationId xmlns:p14="http://schemas.microsoft.com/office/powerpoint/2010/main" val="4106712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3F8250A-B5BC-48E8-9E34-320C6AB61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nip Diagonal Corner Rectangle 24">
            <a:extLst>
              <a:ext uri="{FF2B5EF4-FFF2-40B4-BE49-F238E27FC236}">
                <a16:creationId xmlns:a16="http://schemas.microsoft.com/office/drawing/2014/main" id="{A2829537-8D6E-4F27-8454-8F19BEA8C1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229" y="620722"/>
            <a:ext cx="10935543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2" descr="Obsah obrázku ryba, pták, malé, vsedě&#10;&#10;Popis byl vytvořen automaticky">
            <a:extLst>
              <a:ext uri="{FF2B5EF4-FFF2-40B4-BE49-F238E27FC236}">
                <a16:creationId xmlns:a16="http://schemas.microsoft.com/office/drawing/2014/main" id="{C0090134-EA30-4252-800B-7F6B87255C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76" r="2" b="2"/>
          <a:stretch/>
        </p:blipFill>
        <p:spPr>
          <a:xfrm>
            <a:off x="792480" y="786117"/>
            <a:ext cx="10607040" cy="4956048"/>
          </a:xfrm>
          <a:custGeom>
            <a:avLst/>
            <a:gdLst/>
            <a:ahLst/>
            <a:cxnLst/>
            <a:rect l="l" t="t" r="r" b="b"/>
            <a:pathLst>
              <a:path w="10607040" h="4956048">
                <a:moveTo>
                  <a:pt x="497480" y="0"/>
                </a:moveTo>
                <a:lnTo>
                  <a:pt x="10607040" y="0"/>
                </a:lnTo>
                <a:lnTo>
                  <a:pt x="10607040" y="4485407"/>
                </a:lnTo>
                <a:lnTo>
                  <a:pt x="10131692" y="4956048"/>
                </a:lnTo>
                <a:lnTo>
                  <a:pt x="0" y="4956048"/>
                </a:lnTo>
                <a:lnTo>
                  <a:pt x="0" y="49255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63344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6BD50F-BE12-409E-AE62-97EDCDA15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5340485"/>
            <a:ext cx="8534400" cy="653914"/>
          </a:xfrm>
        </p:spPr>
        <p:txBody>
          <a:bodyPr/>
          <a:lstStyle/>
          <a:p>
            <a:r>
              <a:rPr lang="cs-CZ" dirty="0"/>
              <a:t>Mořské ryby</a:t>
            </a:r>
          </a:p>
        </p:txBody>
      </p:sp>
      <p:pic>
        <p:nvPicPr>
          <p:cNvPr id="6" name="Zástupný obsah 5" descr="Obsah obrázku motocykl, vsedě, interiér, ryba&#10;&#10;Popis byl vytvořen automaticky">
            <a:extLst>
              <a:ext uri="{FF2B5EF4-FFF2-40B4-BE49-F238E27FC236}">
                <a16:creationId xmlns:a16="http://schemas.microsoft.com/office/drawing/2014/main" id="{AE7FE693-0803-42D4-820C-15E0A4C257E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37" y="787940"/>
            <a:ext cx="4567858" cy="2976245"/>
          </a:xfrm>
        </p:spPr>
      </p:pic>
      <p:pic>
        <p:nvPicPr>
          <p:cNvPr id="8" name="Zástupný obsah 7" descr="Obsah obrázku voda, exteriér, vsedě, kulečník&#10;&#10;Popis byl vytvořen automaticky">
            <a:extLst>
              <a:ext uri="{FF2B5EF4-FFF2-40B4-BE49-F238E27FC236}">
                <a16:creationId xmlns:a16="http://schemas.microsoft.com/office/drawing/2014/main" id="{3AF60AF8-F782-446F-8948-F08E9AFF7BF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85498"/>
            <a:ext cx="4819650" cy="3614738"/>
          </a:xfr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E4E1EF7C-593C-400B-BDB3-69C5458BEC3F}"/>
              </a:ext>
            </a:extLst>
          </p:cNvPr>
          <p:cNvSpPr txBox="1"/>
          <p:nvPr/>
        </p:nvSpPr>
        <p:spPr>
          <a:xfrm>
            <a:off x="1138136" y="4387174"/>
            <a:ext cx="2772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Makrela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61D9C20A-2DB3-43A4-85C7-44F806200DC8}"/>
              </a:ext>
            </a:extLst>
          </p:cNvPr>
          <p:cNvSpPr txBox="1"/>
          <p:nvPr/>
        </p:nvSpPr>
        <p:spPr>
          <a:xfrm>
            <a:off x="6556443" y="4542817"/>
            <a:ext cx="2662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Losos obecný</a:t>
            </a:r>
          </a:p>
        </p:txBody>
      </p:sp>
    </p:spTree>
    <p:extLst>
      <p:ext uri="{BB962C8B-B14F-4D97-AF65-F5344CB8AC3E}">
        <p14:creationId xmlns:p14="http://schemas.microsoft.com/office/powerpoint/2010/main" val="343046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CDA6EA-E6D5-402D-A463-1C126670B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5291847"/>
            <a:ext cx="8534400" cy="702552"/>
          </a:xfrm>
        </p:spPr>
        <p:txBody>
          <a:bodyPr/>
          <a:lstStyle/>
          <a:p>
            <a:r>
              <a:rPr lang="cs-CZ" dirty="0"/>
              <a:t>Mořské ryby</a:t>
            </a:r>
          </a:p>
        </p:txBody>
      </p:sp>
      <p:pic>
        <p:nvPicPr>
          <p:cNvPr id="6" name="Zástupný obsah 5" descr="Obsah obrázku ryba, jídlo, nůž, kousek&#10;&#10;Popis byl vytvořen automaticky">
            <a:extLst>
              <a:ext uri="{FF2B5EF4-FFF2-40B4-BE49-F238E27FC236}">
                <a16:creationId xmlns:a16="http://schemas.microsoft.com/office/drawing/2014/main" id="{8E9796D4-A9A6-43B7-9683-091DE70CB9A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89" y="401519"/>
            <a:ext cx="4335463" cy="3163118"/>
          </a:xfr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59618D31-BD27-4EAF-A930-2A83626A9DC0}"/>
              </a:ext>
            </a:extLst>
          </p:cNvPr>
          <p:cNvSpPr txBox="1"/>
          <p:nvPr/>
        </p:nvSpPr>
        <p:spPr>
          <a:xfrm>
            <a:off x="2013626" y="4455268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sardinka</a:t>
            </a:r>
          </a:p>
        </p:txBody>
      </p:sp>
      <p:pic>
        <p:nvPicPr>
          <p:cNvPr id="13" name="Zástupný obsah 12" descr="Obsah obrázku ryba, pták, voda, kočka&#10;&#10;Popis byl vytvořen automaticky">
            <a:extLst>
              <a:ext uri="{FF2B5EF4-FFF2-40B4-BE49-F238E27FC236}">
                <a16:creationId xmlns:a16="http://schemas.microsoft.com/office/drawing/2014/main" id="{9522539D-4CC6-40AF-86A6-23D9EC5BC0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238" y="1373981"/>
            <a:ext cx="4876800" cy="2238375"/>
          </a:xfr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ADB4F389-99A9-4ACA-9C1F-8313BB7B8B2D}"/>
              </a:ext>
            </a:extLst>
          </p:cNvPr>
          <p:cNvSpPr txBox="1"/>
          <p:nvPr/>
        </p:nvSpPr>
        <p:spPr>
          <a:xfrm>
            <a:off x="7188740" y="4319081"/>
            <a:ext cx="1625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Sleď obecná</a:t>
            </a:r>
          </a:p>
        </p:txBody>
      </p:sp>
    </p:spTree>
    <p:extLst>
      <p:ext uri="{BB962C8B-B14F-4D97-AF65-F5344CB8AC3E}">
        <p14:creationId xmlns:p14="http://schemas.microsoft.com/office/powerpoint/2010/main" val="134957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570AFD-77E0-47E6-93DA-6B5E3033E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5241303"/>
            <a:ext cx="8534400" cy="753096"/>
          </a:xfrm>
        </p:spPr>
        <p:txBody>
          <a:bodyPr/>
          <a:lstStyle/>
          <a:p>
            <a:r>
              <a:rPr lang="cs-CZ" dirty="0"/>
              <a:t>Mořské ryby</a:t>
            </a:r>
          </a:p>
        </p:txBody>
      </p:sp>
      <p:pic>
        <p:nvPicPr>
          <p:cNvPr id="6" name="Zástupný obsah 5" descr="Obsah obrázku ryba, pták, malé, vpředu&#10;&#10;Popis byl vytvořen automaticky">
            <a:extLst>
              <a:ext uri="{FF2B5EF4-FFF2-40B4-BE49-F238E27FC236}">
                <a16:creationId xmlns:a16="http://schemas.microsoft.com/office/drawing/2014/main" id="{0162B1DD-9645-496A-B66C-90D3FB1DC3F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91" y="468984"/>
            <a:ext cx="5308197" cy="3987378"/>
          </a:xfrm>
        </p:spPr>
      </p:pic>
      <p:pic>
        <p:nvPicPr>
          <p:cNvPr id="8" name="Zástupný obsah 7" descr="Obsah obrázku ryba, voda, velké, vsedě&#10;&#10;Popis byl vytvořen automaticky">
            <a:extLst>
              <a:ext uri="{FF2B5EF4-FFF2-40B4-BE49-F238E27FC236}">
                <a16:creationId xmlns:a16="http://schemas.microsoft.com/office/drawing/2014/main" id="{5C9A88DB-A654-4E28-B86C-8D29525D72A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813" y="685799"/>
            <a:ext cx="5476638" cy="4107479"/>
          </a:xfr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BD6AF586-C352-4B14-A6AB-D533436BC6DA}"/>
              </a:ext>
            </a:extLst>
          </p:cNvPr>
          <p:cNvSpPr txBox="1"/>
          <p:nvPr/>
        </p:nvSpPr>
        <p:spPr>
          <a:xfrm>
            <a:off x="2373549" y="4766553"/>
            <a:ext cx="1834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Treska obecná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46F7FE7E-E17E-44D5-8424-E88CD2FFCFE2}"/>
              </a:ext>
            </a:extLst>
          </p:cNvPr>
          <p:cNvSpPr txBox="1"/>
          <p:nvPr/>
        </p:nvSpPr>
        <p:spPr>
          <a:xfrm>
            <a:off x="7616757" y="5515583"/>
            <a:ext cx="1773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Tuňák obecný</a:t>
            </a:r>
          </a:p>
        </p:txBody>
      </p:sp>
    </p:spTree>
    <p:extLst>
      <p:ext uri="{BB962C8B-B14F-4D97-AF65-F5344CB8AC3E}">
        <p14:creationId xmlns:p14="http://schemas.microsoft.com/office/powerpoint/2010/main" val="23520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96E113-D9DD-4E80-B6C7-D9E567B55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5379396"/>
            <a:ext cx="8534400" cy="615003"/>
          </a:xfrm>
        </p:spPr>
        <p:txBody>
          <a:bodyPr>
            <a:normAutofit fontScale="90000"/>
          </a:bodyPr>
          <a:lstStyle/>
          <a:p>
            <a:r>
              <a:rPr lang="cs-CZ" dirty="0"/>
              <a:t>Mořské ryby</a:t>
            </a:r>
          </a:p>
        </p:txBody>
      </p:sp>
      <p:pic>
        <p:nvPicPr>
          <p:cNvPr id="6" name="Zástupný obsah 5" descr="Obsah obrázku ryba, vsedě, dort, voda&#10;&#10;Popis byl vytvořen automaticky">
            <a:extLst>
              <a:ext uri="{FF2B5EF4-FFF2-40B4-BE49-F238E27FC236}">
                <a16:creationId xmlns:a16="http://schemas.microsoft.com/office/drawing/2014/main" id="{8163C4BE-D2BF-497F-A82D-29EBE0B1F3D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943" y="685800"/>
            <a:ext cx="2625665" cy="3614738"/>
          </a:xfrm>
        </p:spPr>
      </p:pic>
      <p:pic>
        <p:nvPicPr>
          <p:cNvPr id="8" name="Zástupný obsah 7" descr="Obsah obrázku plazi, ryba, vsedě&#10;&#10;Popis byl vytvořen automaticky">
            <a:extLst>
              <a:ext uri="{FF2B5EF4-FFF2-40B4-BE49-F238E27FC236}">
                <a16:creationId xmlns:a16="http://schemas.microsoft.com/office/drawing/2014/main" id="{2081F05B-09DF-4556-A995-46E3216B48A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813" y="685800"/>
            <a:ext cx="4819650" cy="3614738"/>
          </a:xfr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260F78C4-35BB-4F4D-BA7D-3219A5E86682}"/>
              </a:ext>
            </a:extLst>
          </p:cNvPr>
          <p:cNvSpPr txBox="1"/>
          <p:nvPr/>
        </p:nvSpPr>
        <p:spPr>
          <a:xfrm>
            <a:off x="1839943" y="4747098"/>
            <a:ext cx="1577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Mořský koník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DFC05FAC-D993-4CB3-A0EA-A7DF1D9C6D29}"/>
              </a:ext>
            </a:extLst>
          </p:cNvPr>
          <p:cNvSpPr txBox="1"/>
          <p:nvPr/>
        </p:nvSpPr>
        <p:spPr>
          <a:xfrm>
            <a:off x="6955277" y="5116430"/>
            <a:ext cx="1641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Ježík obecný</a:t>
            </a:r>
          </a:p>
        </p:txBody>
      </p:sp>
    </p:spTree>
    <p:extLst>
      <p:ext uri="{BB962C8B-B14F-4D97-AF65-F5344CB8AC3E}">
        <p14:creationId xmlns:p14="http://schemas.microsoft.com/office/powerpoint/2010/main" val="1976446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DE3384-00F1-4627-822A-7FA38D96A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9370" y="407458"/>
            <a:ext cx="2603737" cy="1507067"/>
          </a:xfrm>
        </p:spPr>
        <p:txBody>
          <a:bodyPr/>
          <a:lstStyle/>
          <a:p>
            <a:r>
              <a:rPr lang="cs-CZ" dirty="0"/>
              <a:t>akvarijní</a:t>
            </a:r>
          </a:p>
        </p:txBody>
      </p:sp>
      <p:pic>
        <p:nvPicPr>
          <p:cNvPr id="9" name="Obrázek 8" descr="Obsah obrázku ryba, modrá, zelená, voda&#10;&#10;Popis byl vytvořen automaticky">
            <a:extLst>
              <a:ext uri="{FF2B5EF4-FFF2-40B4-BE49-F238E27FC236}">
                <a16:creationId xmlns:a16="http://schemas.microsoft.com/office/drawing/2014/main" id="{146D1371-B519-49DA-AA66-5F44CF75CE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21" y="99459"/>
            <a:ext cx="5724525" cy="3829050"/>
          </a:xfrm>
          <a:prstGeom prst="rect">
            <a:avLst/>
          </a:prstGeom>
        </p:spPr>
      </p:pic>
      <p:pic>
        <p:nvPicPr>
          <p:cNvPr id="7" name="Zástupný obsah 6" descr="Obsah obrázku interiér, vsedě, stůl, ryba&#10;&#10;Popis byl vytvořen automaticky">
            <a:extLst>
              <a:ext uri="{FF2B5EF4-FFF2-40B4-BE49-F238E27FC236}">
                <a16:creationId xmlns:a16="http://schemas.microsoft.com/office/drawing/2014/main" id="{78C6CB25-1347-49C7-9131-B4822C2AAC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096" y="3120584"/>
            <a:ext cx="6172198" cy="3428999"/>
          </a:xfrm>
        </p:spPr>
      </p:pic>
      <p:pic>
        <p:nvPicPr>
          <p:cNvPr id="13" name="Obrázek 12" descr="Obsah obrázku ryba, pták, plavidlo, malé&#10;&#10;Popis byl vytvořen automaticky">
            <a:extLst>
              <a:ext uri="{FF2B5EF4-FFF2-40B4-BE49-F238E27FC236}">
                <a16:creationId xmlns:a16="http://schemas.microsoft.com/office/drawing/2014/main" id="{63B613B7-6C54-4F4B-8F7F-A6F1E94AF8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846" y="2013984"/>
            <a:ext cx="476250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663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C76FD6-EABC-41CF-878F-B1461CB2D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5214026"/>
            <a:ext cx="8534400" cy="780373"/>
          </a:xfrm>
        </p:spPr>
        <p:txBody>
          <a:bodyPr/>
          <a:lstStyle/>
          <a:p>
            <a:r>
              <a:rPr lang="cs-CZ" dirty="0"/>
              <a:t>Akvarijní ryby</a:t>
            </a:r>
          </a:p>
        </p:txBody>
      </p:sp>
      <p:pic>
        <p:nvPicPr>
          <p:cNvPr id="5" name="Zástupný obsah 4" descr="Obsah obrázku ryba&#10;&#10;Popis byl vytvořen automaticky">
            <a:extLst>
              <a:ext uri="{FF2B5EF4-FFF2-40B4-BE49-F238E27FC236}">
                <a16:creationId xmlns:a16="http://schemas.microsoft.com/office/drawing/2014/main" id="{2802A563-D3BA-4604-BE6A-DA5FBBBAEA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98" y="403698"/>
            <a:ext cx="5422107" cy="3614738"/>
          </a:xfrm>
        </p:spPr>
      </p:pic>
      <p:pic>
        <p:nvPicPr>
          <p:cNvPr id="7" name="Obrázek 6" descr="Obsah obrázku ryba, pták&#10;&#10;Popis byl vytvořen automaticky">
            <a:extLst>
              <a:ext uri="{FF2B5EF4-FFF2-40B4-BE49-F238E27FC236}">
                <a16:creationId xmlns:a16="http://schemas.microsoft.com/office/drawing/2014/main" id="{589DD054-B896-4AED-8445-69CABB53E7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124" y="3429000"/>
            <a:ext cx="3275818" cy="2179908"/>
          </a:xfrm>
          <a:prstGeom prst="rect">
            <a:avLst/>
          </a:prstGeom>
        </p:spPr>
      </p:pic>
      <p:pic>
        <p:nvPicPr>
          <p:cNvPr id="9" name="Obrázek 8" descr="Obsah obrázku ryba, vsedě, pták&#10;&#10;Popis byl vytvořen automaticky">
            <a:extLst>
              <a:ext uri="{FF2B5EF4-FFF2-40B4-BE49-F238E27FC236}">
                <a16:creationId xmlns:a16="http://schemas.microsoft.com/office/drawing/2014/main" id="{8B7FF66C-6816-4891-BC15-2FD053BED3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897" y="741809"/>
            <a:ext cx="5528553" cy="310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50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816F0445-956A-4CB7-850F-5136BFE79070}"/>
              </a:ext>
            </a:extLst>
          </p:cNvPr>
          <p:cNvSpPr txBox="1"/>
          <p:nvPr/>
        </p:nvSpPr>
        <p:spPr>
          <a:xfrm>
            <a:off x="647339" y="585783"/>
            <a:ext cx="40831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Žijí ve sladkých i slaných vodách</a:t>
            </a:r>
          </a:p>
          <a:p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388AE98-9C65-4449-B13F-0D19FF3E0B00}"/>
              </a:ext>
            </a:extLst>
          </p:cNvPr>
          <p:cNvSpPr txBox="1"/>
          <p:nvPr/>
        </p:nvSpPr>
        <p:spPr>
          <a:xfrm>
            <a:off x="641023" y="1324523"/>
            <a:ext cx="7484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Tělo protáhlé  a ze strany zploštělé kryté slizkou kůží a šupinami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D0C7D4E-A139-4405-95EC-61671AD9BD3F}"/>
              </a:ext>
            </a:extLst>
          </p:cNvPr>
          <p:cNvSpPr txBox="1"/>
          <p:nvPr/>
        </p:nvSpPr>
        <p:spPr>
          <a:xfrm>
            <a:off x="641023" y="2129249"/>
            <a:ext cx="6315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Tělo rozlišeno na hlavu, trup a končetiny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41C51DC-0728-4C8A-8045-5199BDB3E586}"/>
              </a:ext>
            </a:extLst>
          </p:cNvPr>
          <p:cNvSpPr txBox="1"/>
          <p:nvPr/>
        </p:nvSpPr>
        <p:spPr>
          <a:xfrm>
            <a:off x="641023" y="2849805"/>
            <a:ext cx="4879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Končetiny přeměněny na ploutve – párové a nepárové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597769EF-E17C-40AE-B8F8-6A78F69DB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214" y="2329185"/>
            <a:ext cx="5629924" cy="4222443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91D76197-065F-41D2-9D63-654AB9C57003}"/>
              </a:ext>
            </a:extLst>
          </p:cNvPr>
          <p:cNvSpPr txBox="1"/>
          <p:nvPr/>
        </p:nvSpPr>
        <p:spPr>
          <a:xfrm>
            <a:off x="641023" y="3742441"/>
            <a:ext cx="5363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Smysly: vidí dobře na blízko a vidí barevně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ED214C38-D9D2-4CFC-9B6C-9332F2E418D6}"/>
              </a:ext>
            </a:extLst>
          </p:cNvPr>
          <p:cNvSpPr txBox="1"/>
          <p:nvPr/>
        </p:nvSpPr>
        <p:spPr>
          <a:xfrm>
            <a:off x="1762812" y="4173412"/>
            <a:ext cx="2193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hmatové vousy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B01FBC7E-08F7-4D71-8212-694A6671A45C}"/>
              </a:ext>
            </a:extLst>
          </p:cNvPr>
          <p:cNvSpPr txBox="1"/>
          <p:nvPr/>
        </p:nvSpPr>
        <p:spPr>
          <a:xfrm>
            <a:off x="1762812" y="4604383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postranní čára – kanálek s nervovými buňkami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82F171CA-9E73-477A-937E-127ED2F2BCB6}"/>
              </a:ext>
            </a:extLst>
          </p:cNvPr>
          <p:cNvSpPr txBox="1"/>
          <p:nvPr/>
        </p:nvSpPr>
        <p:spPr>
          <a:xfrm>
            <a:off x="1762812" y="5250714"/>
            <a:ext cx="41666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umožňuje vnímání vln a proudění vody</a:t>
            </a:r>
          </a:p>
          <a:p>
            <a:endParaRPr lang="cs-CZ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54B33DF3-D024-4820-9061-9358ACFA5B0E}"/>
              </a:ext>
            </a:extLst>
          </p:cNvPr>
          <p:cNvSpPr txBox="1"/>
          <p:nvPr/>
        </p:nvSpPr>
        <p:spPr>
          <a:xfrm>
            <a:off x="867266" y="6174044"/>
            <a:ext cx="5137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Živočichové s proměnlivou teplotou těla</a:t>
            </a:r>
          </a:p>
        </p:txBody>
      </p:sp>
    </p:spTree>
    <p:extLst>
      <p:ext uri="{BB962C8B-B14F-4D97-AF65-F5344CB8AC3E}">
        <p14:creationId xmlns:p14="http://schemas.microsoft.com/office/powerpoint/2010/main" val="46342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A212F8F-D812-4A16-BE82-F3500DE32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nip Diagonal Corner Rectangle 24">
            <a:extLst>
              <a:ext uri="{FF2B5EF4-FFF2-40B4-BE49-F238E27FC236}">
                <a16:creationId xmlns:a16="http://schemas.microsoft.com/office/drawing/2014/main" id="{D2CF1D1B-04ED-443D-A9FE-68BF8859B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229" y="620722"/>
            <a:ext cx="10935543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751C007-698E-4B5D-9599-D7625886BE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492" y="688816"/>
            <a:ext cx="6883400" cy="4956048"/>
          </a:xfrm>
          <a:custGeom>
            <a:avLst/>
            <a:gdLst/>
            <a:ahLst/>
            <a:cxnLst/>
            <a:rect l="l" t="t" r="r" b="b"/>
            <a:pathLst>
              <a:path w="10607040" h="4956048">
                <a:moveTo>
                  <a:pt x="497480" y="0"/>
                </a:moveTo>
                <a:lnTo>
                  <a:pt x="10607040" y="0"/>
                </a:lnTo>
                <a:lnTo>
                  <a:pt x="10607040" y="4485407"/>
                </a:lnTo>
                <a:lnTo>
                  <a:pt x="10131692" y="4956048"/>
                </a:lnTo>
                <a:lnTo>
                  <a:pt x="0" y="4956048"/>
                </a:lnTo>
                <a:lnTo>
                  <a:pt x="0" y="492554"/>
                </a:lnTo>
                <a:close/>
              </a:path>
            </a:pathLst>
          </a:cu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016814B8-DD8A-4408-BA72-ECD6978779F9}"/>
              </a:ext>
            </a:extLst>
          </p:cNvPr>
          <p:cNvSpPr txBox="1"/>
          <p:nvPr/>
        </p:nvSpPr>
        <p:spPr>
          <a:xfrm>
            <a:off x="4387174" y="241454"/>
            <a:ext cx="2238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/>
              <a:t>Vnitřní stavba ryby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9525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216F0253-DC48-4FF1-9A1B-5327FD47B0FA}"/>
              </a:ext>
            </a:extLst>
          </p:cNvPr>
          <p:cNvSpPr txBox="1"/>
          <p:nvPr/>
        </p:nvSpPr>
        <p:spPr>
          <a:xfrm>
            <a:off x="3356043" y="554477"/>
            <a:ext cx="24657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u="sng" dirty="0"/>
              <a:t>Vnitřní stavba ryby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9E04A856-509A-4FCD-BB82-58815C689109}"/>
              </a:ext>
            </a:extLst>
          </p:cNvPr>
          <p:cNvSpPr txBox="1"/>
          <p:nvPr/>
        </p:nvSpPr>
        <p:spPr>
          <a:xfrm>
            <a:off x="454722" y="1147365"/>
            <a:ext cx="6994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/>
              <a:t>Dýchají pomocí žáber uložené pod skřelemi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501210C-389C-4ACF-95E4-02FDCD067FD7}"/>
              </a:ext>
            </a:extLst>
          </p:cNvPr>
          <p:cNvSpPr txBox="1"/>
          <p:nvPr/>
        </p:nvSpPr>
        <p:spPr>
          <a:xfrm>
            <a:off x="454722" y="1778117"/>
            <a:ext cx="8852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/>
              <a:t>Většina břišní dutiny je vyplněna střevem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5F13C98-8D6F-42CD-8E57-F7F20294128C}"/>
              </a:ext>
            </a:extLst>
          </p:cNvPr>
          <p:cNvSpPr txBox="1"/>
          <p:nvPr/>
        </p:nvSpPr>
        <p:spPr>
          <a:xfrm>
            <a:off x="454722" y="2341718"/>
            <a:ext cx="10925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/>
              <a:t>Mají primitivní srdce tvořené z 1P + 1K- červená krev obsahuje barvivo hemoglobin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4783C76-3CB3-4E79-A4AD-92113ACC79A4}"/>
              </a:ext>
            </a:extLst>
          </p:cNvPr>
          <p:cNvSpPr txBox="1"/>
          <p:nvPr/>
        </p:nvSpPr>
        <p:spPr>
          <a:xfrm>
            <a:off x="466525" y="2963959"/>
            <a:ext cx="9401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dirty="0"/>
              <a:t>Mají plynový měchýř – udržuje stabilitu těla ve vodě – pohyb k hladině a ke dnu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366512D1-EDB6-46A9-AD57-3017917A51C5}"/>
              </a:ext>
            </a:extLst>
          </p:cNvPr>
          <p:cNvSpPr txBox="1"/>
          <p:nvPr/>
        </p:nvSpPr>
        <p:spPr>
          <a:xfrm>
            <a:off x="505836" y="3508707"/>
            <a:ext cx="9323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/>
              <a:t>Samice – jikrnačky – mají jikry (vajíčka)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DD35D21-F38E-4A37-913F-1E08FB23D089}"/>
              </a:ext>
            </a:extLst>
          </p:cNvPr>
          <p:cNvSpPr txBox="1"/>
          <p:nvPr/>
        </p:nvSpPr>
        <p:spPr>
          <a:xfrm>
            <a:off x="466525" y="4053455"/>
            <a:ext cx="5237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/>
              <a:t>Samci – mlíčáci – mají mlíčí (spermie)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62EC9031-E68D-4E4F-993C-57272B172B06}"/>
              </a:ext>
            </a:extLst>
          </p:cNvPr>
          <p:cNvSpPr txBox="1"/>
          <p:nvPr/>
        </p:nvSpPr>
        <p:spPr>
          <a:xfrm>
            <a:off x="466525" y="4617056"/>
            <a:ext cx="7070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/>
              <a:t>Rozmnožování ryb = tření – probíhá mimo tělo ryb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35DB5079-8E9D-48FA-BC70-2AAC2942B4F6}"/>
              </a:ext>
            </a:extLst>
          </p:cNvPr>
          <p:cNvSpPr txBox="1"/>
          <p:nvPr/>
        </p:nvSpPr>
        <p:spPr>
          <a:xfrm>
            <a:off x="466525" y="5161804"/>
            <a:ext cx="7579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/>
              <a:t>Z oplozených vajíček vznikají drobné rybky - plůdek</a:t>
            </a:r>
          </a:p>
        </p:txBody>
      </p:sp>
    </p:spTree>
    <p:extLst>
      <p:ext uri="{BB962C8B-B14F-4D97-AF65-F5344CB8AC3E}">
        <p14:creationId xmlns:p14="http://schemas.microsoft.com/office/powerpoint/2010/main" val="65051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049A3FF0-0B9F-4BC8-8351-0C4EA6E33DB0}"/>
              </a:ext>
            </a:extLst>
          </p:cNvPr>
          <p:cNvSpPr txBox="1"/>
          <p:nvPr/>
        </p:nvSpPr>
        <p:spPr>
          <a:xfrm>
            <a:off x="1564850" y="848412"/>
            <a:ext cx="28408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u="sng" dirty="0"/>
              <a:t>Rozdělení ryb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FB1D084-3DE3-4AF5-B3A8-B6B655AB0F12}"/>
              </a:ext>
            </a:extLst>
          </p:cNvPr>
          <p:cNvSpPr txBox="1"/>
          <p:nvPr/>
        </p:nvSpPr>
        <p:spPr>
          <a:xfrm>
            <a:off x="838986" y="1611984"/>
            <a:ext cx="2406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dirty="0"/>
              <a:t>sladkovodní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E2E275F-ECB0-408E-8535-49A7271762B6}"/>
              </a:ext>
            </a:extLst>
          </p:cNvPr>
          <p:cNvSpPr txBox="1"/>
          <p:nvPr/>
        </p:nvSpPr>
        <p:spPr>
          <a:xfrm>
            <a:off x="895546" y="2394408"/>
            <a:ext cx="3327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dirty="0"/>
              <a:t>mořské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7FE4E68-BDA8-45F1-B779-D8402E9FC834}"/>
              </a:ext>
            </a:extLst>
          </p:cNvPr>
          <p:cNvSpPr txBox="1"/>
          <p:nvPr/>
        </p:nvSpPr>
        <p:spPr>
          <a:xfrm>
            <a:off x="942680" y="3186260"/>
            <a:ext cx="2894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dirty="0"/>
              <a:t>akvarijní</a:t>
            </a:r>
          </a:p>
        </p:txBody>
      </p:sp>
    </p:spTree>
    <p:extLst>
      <p:ext uri="{BB962C8B-B14F-4D97-AF65-F5344CB8AC3E}">
        <p14:creationId xmlns:p14="http://schemas.microsoft.com/office/powerpoint/2010/main" val="233406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938080-FF2C-41C9-8856-AA84B63D3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Sladkovodní ryby</a:t>
            </a:r>
          </a:p>
        </p:txBody>
      </p:sp>
    </p:spTree>
    <p:extLst>
      <p:ext uri="{BB962C8B-B14F-4D97-AF65-F5344CB8AC3E}">
        <p14:creationId xmlns:p14="http://schemas.microsoft.com/office/powerpoint/2010/main" val="1488258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85F4A8-0A55-4F13-9233-BE751722C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5525311"/>
            <a:ext cx="9811933" cy="914400"/>
          </a:xfrm>
        </p:spPr>
        <p:txBody>
          <a:bodyPr>
            <a:normAutofit/>
          </a:bodyPr>
          <a:lstStyle/>
          <a:p>
            <a:r>
              <a:rPr lang="cs-CZ" sz="2000" dirty="0"/>
              <a:t>Kapr obecný – má hmatové vousky</a:t>
            </a:r>
          </a:p>
        </p:txBody>
      </p:sp>
      <p:pic>
        <p:nvPicPr>
          <p:cNvPr id="5" name="Zástupný obsah 4" descr="Obsah obrázku osoba, exteriér, ryba, držení&#10;&#10;Popis byl vytvořen automaticky">
            <a:extLst>
              <a:ext uri="{FF2B5EF4-FFF2-40B4-BE49-F238E27FC236}">
                <a16:creationId xmlns:a16="http://schemas.microsoft.com/office/drawing/2014/main" id="{05087476-51D4-4DE7-93D8-D423C0B994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20" y="539885"/>
            <a:ext cx="7652671" cy="5101781"/>
          </a:xfrm>
        </p:spPr>
      </p:pic>
    </p:spTree>
    <p:extLst>
      <p:ext uri="{BB962C8B-B14F-4D97-AF65-F5344CB8AC3E}">
        <p14:creationId xmlns:p14="http://schemas.microsoft.com/office/powerpoint/2010/main" val="24221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8FC6AE-88F8-445C-83D0-D5682E156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5680953"/>
            <a:ext cx="9082358" cy="817124"/>
          </a:xfrm>
        </p:spPr>
        <p:txBody>
          <a:bodyPr>
            <a:normAutofit/>
          </a:bodyPr>
          <a:lstStyle/>
          <a:p>
            <a:r>
              <a:rPr lang="cs-CZ" sz="2000" dirty="0"/>
              <a:t>Karas obecný – nemá hmatové vousky</a:t>
            </a:r>
          </a:p>
        </p:txBody>
      </p:sp>
      <p:pic>
        <p:nvPicPr>
          <p:cNvPr id="5" name="Zástupný obsah 4" descr="Obsah obrázku exteriér, osoba, držení, ryba&#10;&#10;Popis byl vytvořen automaticky">
            <a:extLst>
              <a:ext uri="{FF2B5EF4-FFF2-40B4-BE49-F238E27FC236}">
                <a16:creationId xmlns:a16="http://schemas.microsoft.com/office/drawing/2014/main" id="{DE9AA4A9-9397-452D-8EBE-AC93C508B0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67" y="167371"/>
            <a:ext cx="7351442" cy="5513582"/>
          </a:xfrm>
        </p:spPr>
      </p:pic>
    </p:spTree>
    <p:extLst>
      <p:ext uri="{BB962C8B-B14F-4D97-AF65-F5344CB8AC3E}">
        <p14:creationId xmlns:p14="http://schemas.microsoft.com/office/powerpoint/2010/main" val="572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Řez">
  <a:themeElements>
    <a:clrScheme name="Řez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Řez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Řez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244</Words>
  <Application>Microsoft Office PowerPoint</Application>
  <PresentationFormat>Širokoúhlá obrazovka</PresentationFormat>
  <Paragraphs>52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0" baseType="lpstr">
      <vt:lpstr>Century Gothic</vt:lpstr>
      <vt:lpstr>Courier New</vt:lpstr>
      <vt:lpstr>Wingdings</vt:lpstr>
      <vt:lpstr>Wingdings 3</vt:lpstr>
      <vt:lpstr>Řez</vt:lpstr>
      <vt:lpstr>Obratlovci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Sladkovodní ryby</vt:lpstr>
      <vt:lpstr>Kapr obecný – má hmatové vousky</vt:lpstr>
      <vt:lpstr>Karas obecný – nemá hmatové vousky</vt:lpstr>
      <vt:lpstr>Cejn velký – malá hlava, velké tělo</vt:lpstr>
      <vt:lpstr>Lín obecný – nAzelená barva kůže</vt:lpstr>
      <vt:lpstr>Plotice obecná – stříbrné šupiny, oranžové ploutve</vt:lpstr>
      <vt:lpstr>Okoun říční – šedé pruhy po těle</vt:lpstr>
      <vt:lpstr>Štika obecná – nejběžnější dravá ryby</vt:lpstr>
      <vt:lpstr>Candát obecný – má 2 hřbetní ploutve</vt:lpstr>
      <vt:lpstr>Sumec velký – naše největší ryba</vt:lpstr>
      <vt:lpstr>Pstruh potoční</vt:lpstr>
      <vt:lpstr>Úhoř říční</vt:lpstr>
      <vt:lpstr>Mořské ryby</vt:lpstr>
      <vt:lpstr>Mořské ryby</vt:lpstr>
      <vt:lpstr>Mořské ryby</vt:lpstr>
      <vt:lpstr>Mořské ryby</vt:lpstr>
      <vt:lpstr>Mořské ryby</vt:lpstr>
      <vt:lpstr>akvarijní</vt:lpstr>
      <vt:lpstr>Akvarijní ryby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Obratlovci</dc:title>
  <dc:creator>Šnircová Monika</dc:creator>
  <cp:lastModifiedBy>Šnircová Monika</cp:lastModifiedBy>
  <cp:revision>7</cp:revision>
  <dcterms:created xsi:type="dcterms:W3CDTF">2020-10-14T13:01:13Z</dcterms:created>
  <dcterms:modified xsi:type="dcterms:W3CDTF">2020-10-14T13:50:32Z</dcterms:modified>
</cp:coreProperties>
</file>