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Šnircová Monika" initials="ŠM" lastIdx="1" clrIdx="0">
    <p:extLst>
      <p:ext uri="{19B8F6BF-5375-455C-9EA6-DF929625EA0E}">
        <p15:presenceInfo xmlns:p15="http://schemas.microsoft.com/office/powerpoint/2012/main" userId="S::snircova.monika@zshtyn.cz::7bdf0b15-bcb4-4f2b-b81d-dc531fd2b23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2229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795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3228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38308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3259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536894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0423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754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373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522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697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388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238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086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10/20/2020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431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844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862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2345051-2045-45DA-935E-2E3CA1A69ADC}" type="datetimeFigureOut">
              <a:rPr lang="en-US" smtClean="0"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716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8CDFD7-4B83-4418-81E6-3250529BAB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1872" y="894944"/>
            <a:ext cx="3725694" cy="3311295"/>
          </a:xfrm>
        </p:spPr>
        <p:txBody>
          <a:bodyPr anchor="b">
            <a:normAutofit/>
          </a:bodyPr>
          <a:lstStyle/>
          <a:p>
            <a:r>
              <a:rPr lang="cs-CZ" sz="8000" dirty="0"/>
              <a:t>Voda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20CECE5-373C-4D11-9768-3052AEE99B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87165" y="4206240"/>
            <a:ext cx="3356044" cy="2002536"/>
          </a:xfrm>
        </p:spPr>
        <p:txBody>
          <a:bodyPr>
            <a:normAutofit/>
          </a:bodyPr>
          <a:lstStyle/>
          <a:p>
            <a:r>
              <a:rPr lang="cs-CZ"/>
              <a:t>Jako stejnorodá směs</a:t>
            </a:r>
            <a:endParaRPr lang="cs-C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36695D-BF93-42DD-9E72-05BC91EA55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73" r="23271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2471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73B6668C-5992-4A1D-8C7F-5ACA02467F01}"/>
              </a:ext>
            </a:extLst>
          </p:cNvPr>
          <p:cNvSpPr txBox="1"/>
          <p:nvPr/>
        </p:nvSpPr>
        <p:spPr>
          <a:xfrm>
            <a:off x="730577" y="353505"/>
            <a:ext cx="10364772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u="sng" dirty="0"/>
              <a:t>Podle způsobu užití</a:t>
            </a:r>
          </a:p>
          <a:p>
            <a:endParaRPr lang="cs-CZ" sz="2400" b="1" u="sng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pitná voda – zdravotně nezávadná</a:t>
            </a:r>
          </a:p>
          <a:p>
            <a:r>
              <a:rPr lang="cs-CZ" sz="2000" dirty="0"/>
              <a:t>				- z podzemí</a:t>
            </a:r>
          </a:p>
          <a:p>
            <a:r>
              <a:rPr lang="cs-CZ" sz="2000" dirty="0"/>
              <a:t>				- úprava ve vodárnách – pevné části se odstraní usazováním, </a:t>
            </a:r>
          </a:p>
          <a:p>
            <a:r>
              <a:rPr lang="cs-CZ" sz="2000" dirty="0"/>
              <a:t>                            filtrace a dezinfekce chlórem nebo ozónem </a:t>
            </a:r>
          </a:p>
          <a:p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Užitková voda – dešťová voda, z řeky, z rybníků</a:t>
            </a:r>
          </a:p>
          <a:p>
            <a:r>
              <a:rPr lang="cs-CZ" sz="2000" dirty="0"/>
              <a:t>					- nesmí se pít, nesmí obsahovat škodlivé látky</a:t>
            </a:r>
          </a:p>
          <a:p>
            <a:r>
              <a:rPr lang="cs-CZ" sz="2000" dirty="0"/>
              <a:t>					- využívá se k praní, mytí aut, úklid, pájení zvířat</a:t>
            </a:r>
          </a:p>
          <a:p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Odpadní voda – vzniká činností člověka v domácnosti, v průmyslu a v 				                             zemědělství</a:t>
            </a:r>
          </a:p>
          <a:p>
            <a:r>
              <a:rPr lang="cs-CZ" sz="2000" dirty="0"/>
              <a:t>					- musí se vyčistit  - čističky odpadních vod</a:t>
            </a:r>
          </a:p>
          <a:p>
            <a:endParaRPr lang="cs-CZ" sz="2000" dirty="0"/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90680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3484F004-3C45-4A06-97BF-F8916E5DE6EC}"/>
              </a:ext>
            </a:extLst>
          </p:cNvPr>
          <p:cNvSpPr txBox="1"/>
          <p:nvPr/>
        </p:nvSpPr>
        <p:spPr>
          <a:xfrm>
            <a:off x="895545" y="460000"/>
            <a:ext cx="2582945" cy="46166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Destilovaná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CEE3B56-D470-43A7-BA1C-29EF9391C940}"/>
              </a:ext>
            </a:extLst>
          </p:cNvPr>
          <p:cNvSpPr txBox="1"/>
          <p:nvPr/>
        </p:nvSpPr>
        <p:spPr>
          <a:xfrm>
            <a:off x="3066015" y="1409964"/>
            <a:ext cx="2582945" cy="46166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Odpadní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10C3551-D8F9-4861-838F-14760EDDCE07}"/>
              </a:ext>
            </a:extLst>
          </p:cNvPr>
          <p:cNvSpPr txBox="1"/>
          <p:nvPr/>
        </p:nvSpPr>
        <p:spPr>
          <a:xfrm>
            <a:off x="848409" y="2355951"/>
            <a:ext cx="2582945" cy="461665"/>
          </a:xfrm>
          <a:prstGeom prst="rect">
            <a:avLst/>
          </a:prstGeom>
          <a:solidFill>
            <a:srgbClr val="FFFF00"/>
          </a:solidFill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Měkká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765FD65E-803E-4ECE-9ABB-FF17ADFC1AE9}"/>
              </a:ext>
            </a:extLst>
          </p:cNvPr>
          <p:cNvSpPr txBox="1"/>
          <p:nvPr/>
        </p:nvSpPr>
        <p:spPr>
          <a:xfrm>
            <a:off x="3066015" y="3076693"/>
            <a:ext cx="2677319" cy="46166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Minerální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0713EF95-1652-4914-9AB3-D25D6550FF85}"/>
              </a:ext>
            </a:extLst>
          </p:cNvPr>
          <p:cNvSpPr txBox="1"/>
          <p:nvPr/>
        </p:nvSpPr>
        <p:spPr>
          <a:xfrm>
            <a:off x="895545" y="4251902"/>
            <a:ext cx="2677319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Pitná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B1F4E538-0AA1-4652-9278-5D420C56AAE4}"/>
              </a:ext>
            </a:extLst>
          </p:cNvPr>
          <p:cNvSpPr txBox="1"/>
          <p:nvPr/>
        </p:nvSpPr>
        <p:spPr>
          <a:xfrm>
            <a:off x="3000079" y="4964789"/>
            <a:ext cx="2809190" cy="46166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Tvrdá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7B5A28B4-3508-401D-859E-BC4480D87741}"/>
              </a:ext>
            </a:extLst>
          </p:cNvPr>
          <p:cNvSpPr txBox="1"/>
          <p:nvPr/>
        </p:nvSpPr>
        <p:spPr>
          <a:xfrm>
            <a:off x="848409" y="5816338"/>
            <a:ext cx="3139129" cy="46166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Užitková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3329CC5A-4731-4C50-A89C-E3D7140A42D4}"/>
              </a:ext>
            </a:extLst>
          </p:cNvPr>
          <p:cNvSpPr txBox="1"/>
          <p:nvPr/>
        </p:nvSpPr>
        <p:spPr>
          <a:xfrm>
            <a:off x="6862713" y="334827"/>
            <a:ext cx="2582945" cy="461665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úklid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4981AA83-61A2-4BEB-81E2-F387D6219DB5}"/>
              </a:ext>
            </a:extLst>
          </p:cNvPr>
          <p:cNvSpPr txBox="1"/>
          <p:nvPr/>
        </p:nvSpPr>
        <p:spPr>
          <a:xfrm>
            <a:off x="6862712" y="1160276"/>
            <a:ext cx="2582945" cy="461665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podpovrchová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7F8A3A2B-E1A9-4789-AAC0-8D4AA21D7C86}"/>
              </a:ext>
            </a:extLst>
          </p:cNvPr>
          <p:cNvSpPr txBox="1"/>
          <p:nvPr/>
        </p:nvSpPr>
        <p:spPr>
          <a:xfrm>
            <a:off x="6914559" y="2030488"/>
            <a:ext cx="2479250" cy="461665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absolutně čistá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F464183E-9D65-4F8B-8DA7-BD76EFA6BDD8}"/>
              </a:ext>
            </a:extLst>
          </p:cNvPr>
          <p:cNvSpPr txBox="1"/>
          <p:nvPr/>
        </p:nvSpPr>
        <p:spPr>
          <a:xfrm>
            <a:off x="6914559" y="3076692"/>
            <a:ext cx="2531098" cy="461665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znečištěná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85048FA7-8416-4DBA-93AE-C629B4DB24F7}"/>
              </a:ext>
            </a:extLst>
          </p:cNvPr>
          <p:cNvSpPr txBox="1"/>
          <p:nvPr/>
        </p:nvSpPr>
        <p:spPr>
          <a:xfrm>
            <a:off x="6914559" y="4057985"/>
            <a:ext cx="2531098" cy="461664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mořská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271CF590-EE0B-4817-A5CE-57D84174F243}"/>
              </a:ext>
            </a:extLst>
          </p:cNvPr>
          <p:cNvSpPr txBox="1"/>
          <p:nvPr/>
        </p:nvSpPr>
        <p:spPr>
          <a:xfrm>
            <a:off x="6940483" y="4993108"/>
            <a:ext cx="2479250" cy="461664"/>
          </a:xfrm>
          <a:prstGeom prst="rect">
            <a:avLst/>
          </a:prstGeom>
          <a:solidFill>
            <a:srgbClr val="00B05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vaření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E2C8D65C-C503-49CA-B793-73546AEBCB8E}"/>
              </a:ext>
            </a:extLst>
          </p:cNvPr>
          <p:cNvSpPr txBox="1"/>
          <p:nvPr/>
        </p:nvSpPr>
        <p:spPr>
          <a:xfrm>
            <a:off x="6940483" y="5928231"/>
            <a:ext cx="2479250" cy="461665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>
                <a:solidFill>
                  <a:schemeClr val="bg1"/>
                </a:solidFill>
              </a:rPr>
              <a:t>pájení </a:t>
            </a:r>
            <a:r>
              <a:rPr lang="cs-CZ" sz="2400" dirty="0">
                <a:solidFill>
                  <a:schemeClr val="bg1"/>
                </a:solidFill>
              </a:rPr>
              <a:t>zvířat</a:t>
            </a:r>
          </a:p>
        </p:txBody>
      </p:sp>
    </p:spTree>
    <p:extLst>
      <p:ext uri="{BB962C8B-B14F-4D97-AF65-F5344CB8AC3E}">
        <p14:creationId xmlns:p14="http://schemas.microsoft.com/office/powerpoint/2010/main" val="2526804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exteriér, voda, příroda, hora&#10;&#10;Popis byl vytvořen automaticky">
            <a:extLst>
              <a:ext uri="{FF2B5EF4-FFF2-40B4-BE49-F238E27FC236}">
                <a16:creationId xmlns:a16="http://schemas.microsoft.com/office/drawing/2014/main" id="{3C61DE8C-0A0D-4F13-BD39-D5BB020C5A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5" y="1453204"/>
            <a:ext cx="6675336" cy="3337668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0D4277B5-BD49-4B1A-8CC3-9A923C3365DF}"/>
              </a:ext>
            </a:extLst>
          </p:cNvPr>
          <p:cNvSpPr txBox="1"/>
          <p:nvPr/>
        </p:nvSpPr>
        <p:spPr>
          <a:xfrm>
            <a:off x="6757481" y="437744"/>
            <a:ext cx="467900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/>
              <a:t>Voda tvoří ¾ zemského povrchu</a:t>
            </a:r>
          </a:p>
          <a:p>
            <a:endParaRPr lang="cs-CZ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/>
              <a:t>Vytváří vodní obal Země = hydrosféru  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cs-CZ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/>
              <a:t>Druhy vod – 97 % slaná</a:t>
            </a:r>
          </a:p>
          <a:p>
            <a:endParaRPr lang="cs-CZ" dirty="0"/>
          </a:p>
          <a:p>
            <a:r>
              <a:rPr lang="cs-CZ" dirty="0"/>
              <a:t>                           2 % sníh a led</a:t>
            </a:r>
          </a:p>
          <a:p>
            <a:endParaRPr lang="cs-CZ" dirty="0"/>
          </a:p>
          <a:p>
            <a:r>
              <a:rPr lang="cs-CZ" dirty="0"/>
              <a:t>                           1 % sladká</a:t>
            </a:r>
          </a:p>
          <a:p>
            <a:endParaRPr lang="cs-CZ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/>
              <a:t>Absolutně čistá – destilovaná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cs-CZ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/>
              <a:t>Složení vody: vodík + kyslík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cs-CZ" dirty="0"/>
          </a:p>
          <a:p>
            <a:r>
              <a:rPr lang="cs-CZ" dirty="0"/>
              <a:t>				minerální látky</a:t>
            </a:r>
          </a:p>
          <a:p>
            <a:endParaRPr lang="cs-CZ" dirty="0"/>
          </a:p>
          <a:p>
            <a:r>
              <a:rPr lang="cs-CZ" dirty="0"/>
              <a:t>				mikroorganismy</a:t>
            </a:r>
          </a:p>
          <a:p>
            <a:endParaRPr lang="cs-CZ" dirty="0"/>
          </a:p>
          <a:p>
            <a:r>
              <a:rPr lang="cs-CZ" dirty="0"/>
              <a:t>				plyny – oxid uhličitý</a:t>
            </a:r>
          </a:p>
          <a:p>
            <a:endParaRPr lang="cs-CZ" dirty="0"/>
          </a:p>
          <a:p>
            <a:r>
              <a:rPr lang="cs-CZ" dirty="0"/>
              <a:t>				nečistoty</a:t>
            </a:r>
          </a:p>
        </p:txBody>
      </p:sp>
    </p:spTree>
    <p:extLst>
      <p:ext uri="{BB962C8B-B14F-4D97-AF65-F5344CB8AC3E}">
        <p14:creationId xmlns:p14="http://schemas.microsoft.com/office/powerpoint/2010/main" val="201475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vnoramenný trojúhelník 4">
            <a:extLst>
              <a:ext uri="{FF2B5EF4-FFF2-40B4-BE49-F238E27FC236}">
                <a16:creationId xmlns:a16="http://schemas.microsoft.com/office/drawing/2014/main" id="{173EC6FB-F3FA-4864-8EB4-2F2C20084415}"/>
              </a:ext>
            </a:extLst>
          </p:cNvPr>
          <p:cNvSpPr/>
          <p:nvPr/>
        </p:nvSpPr>
        <p:spPr>
          <a:xfrm>
            <a:off x="6984715" y="1814659"/>
            <a:ext cx="4345757" cy="331823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BCFBE9B8-DA8D-45F0-AD57-3FCCE9CA7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217" y="251010"/>
            <a:ext cx="5690681" cy="6355979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DF53D477-7D9A-46A0-9D56-993AD3C06CF5}"/>
              </a:ext>
            </a:extLst>
          </p:cNvPr>
          <p:cNvSpPr txBox="1"/>
          <p:nvPr/>
        </p:nvSpPr>
        <p:spPr>
          <a:xfrm>
            <a:off x="6806152" y="302249"/>
            <a:ext cx="219644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Koloběh vody</a:t>
            </a:r>
          </a:p>
          <a:p>
            <a:endParaRPr lang="cs-CZ" dirty="0"/>
          </a:p>
          <a:p>
            <a:r>
              <a:rPr lang="cs-CZ" dirty="0"/>
              <a:t>Přeměny skupenství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1EE7B66-8951-4273-88EF-AAC2F3AD959D}"/>
              </a:ext>
            </a:extLst>
          </p:cNvPr>
          <p:cNvSpPr txBox="1"/>
          <p:nvPr/>
        </p:nvSpPr>
        <p:spPr>
          <a:xfrm>
            <a:off x="9200561" y="161198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plyn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087DD5D-B261-4378-B6F3-E5E0B4A62D5D}"/>
              </a:ext>
            </a:extLst>
          </p:cNvPr>
          <p:cNvSpPr txBox="1"/>
          <p:nvPr/>
        </p:nvSpPr>
        <p:spPr>
          <a:xfrm>
            <a:off x="6806152" y="5186201"/>
            <a:ext cx="1516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Pevná látka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14CE2AA9-7220-4CFD-8343-902D031F58FB}"/>
              </a:ext>
            </a:extLst>
          </p:cNvPr>
          <p:cNvSpPr txBox="1"/>
          <p:nvPr/>
        </p:nvSpPr>
        <p:spPr>
          <a:xfrm>
            <a:off x="10873060" y="5246014"/>
            <a:ext cx="1162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kapalina</a:t>
            </a:r>
          </a:p>
        </p:txBody>
      </p: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1A3332D7-1578-4F9C-AE9C-968A0DB066B0}"/>
              </a:ext>
            </a:extLst>
          </p:cNvPr>
          <p:cNvCxnSpPr/>
          <p:nvPr/>
        </p:nvCxnSpPr>
        <p:spPr>
          <a:xfrm>
            <a:off x="8606672" y="5430680"/>
            <a:ext cx="195134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A0D3066E-C18D-4EE1-924F-6A3777966E3F}"/>
              </a:ext>
            </a:extLst>
          </p:cNvPr>
          <p:cNvSpPr txBox="1"/>
          <p:nvPr/>
        </p:nvSpPr>
        <p:spPr>
          <a:xfrm>
            <a:off x="9108195" y="4982400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tání</a:t>
            </a:r>
          </a:p>
        </p:txBody>
      </p: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948F4B3C-029E-4273-8C27-4DA97F81544A}"/>
              </a:ext>
            </a:extLst>
          </p:cNvPr>
          <p:cNvCxnSpPr/>
          <p:nvPr/>
        </p:nvCxnSpPr>
        <p:spPr>
          <a:xfrm flipH="1">
            <a:off x="8606672" y="5788058"/>
            <a:ext cx="195134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89915A3A-85C6-4E71-9248-8A2F38AC2EE2}"/>
              </a:ext>
            </a:extLst>
          </p:cNvPr>
          <p:cNvSpPr txBox="1"/>
          <p:nvPr/>
        </p:nvSpPr>
        <p:spPr>
          <a:xfrm>
            <a:off x="9050679" y="5882326"/>
            <a:ext cx="9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tuhnutí</a:t>
            </a:r>
          </a:p>
        </p:txBody>
      </p:sp>
      <p:cxnSp>
        <p:nvCxnSpPr>
          <p:cNvPr id="22" name="Přímá spojnice se šipkou 21">
            <a:extLst>
              <a:ext uri="{FF2B5EF4-FFF2-40B4-BE49-F238E27FC236}">
                <a16:creationId xmlns:a16="http://schemas.microsoft.com/office/drawing/2014/main" id="{54E0F8CD-3061-4CFB-A395-38001528AAD3}"/>
              </a:ext>
            </a:extLst>
          </p:cNvPr>
          <p:cNvCxnSpPr/>
          <p:nvPr/>
        </p:nvCxnSpPr>
        <p:spPr>
          <a:xfrm flipH="1" flipV="1">
            <a:off x="9716054" y="2142195"/>
            <a:ext cx="1625996" cy="25335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CC2899CC-75E0-40C6-AE02-542EDBFFC71D}"/>
              </a:ext>
            </a:extLst>
          </p:cNvPr>
          <p:cNvSpPr txBox="1"/>
          <p:nvPr/>
        </p:nvSpPr>
        <p:spPr>
          <a:xfrm>
            <a:off x="10256363" y="2790334"/>
            <a:ext cx="1625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vypařování</a:t>
            </a:r>
          </a:p>
        </p:txBody>
      </p:sp>
      <p:cxnSp>
        <p:nvCxnSpPr>
          <p:cNvPr id="27" name="Přímá spojnice se šipkou 26">
            <a:extLst>
              <a:ext uri="{FF2B5EF4-FFF2-40B4-BE49-F238E27FC236}">
                <a16:creationId xmlns:a16="http://schemas.microsoft.com/office/drawing/2014/main" id="{611709E9-9D79-4A92-B436-D473AD73C267}"/>
              </a:ext>
            </a:extLst>
          </p:cNvPr>
          <p:cNvCxnSpPr/>
          <p:nvPr/>
        </p:nvCxnSpPr>
        <p:spPr>
          <a:xfrm>
            <a:off x="9312311" y="2271860"/>
            <a:ext cx="1560749" cy="240383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5C004193-8211-40C7-8DAE-DB30767A5303}"/>
              </a:ext>
            </a:extLst>
          </p:cNvPr>
          <p:cNvSpPr txBox="1"/>
          <p:nvPr/>
        </p:nvSpPr>
        <p:spPr>
          <a:xfrm>
            <a:off x="8754317" y="3080878"/>
            <a:ext cx="171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zkapalnění</a:t>
            </a:r>
          </a:p>
        </p:txBody>
      </p:sp>
      <p:cxnSp>
        <p:nvCxnSpPr>
          <p:cNvPr id="32" name="Přímá spojnice se šipkou 31">
            <a:extLst>
              <a:ext uri="{FF2B5EF4-FFF2-40B4-BE49-F238E27FC236}">
                <a16:creationId xmlns:a16="http://schemas.microsoft.com/office/drawing/2014/main" id="{AEF15086-0983-4E49-B50E-C0BCB8C37F75}"/>
              </a:ext>
            </a:extLst>
          </p:cNvPr>
          <p:cNvCxnSpPr/>
          <p:nvPr/>
        </p:nvCxnSpPr>
        <p:spPr>
          <a:xfrm flipV="1">
            <a:off x="6806152" y="1796650"/>
            <a:ext cx="1965850" cy="287904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C6A2845B-6325-4C7C-BC3F-36A1862A28B2}"/>
              </a:ext>
            </a:extLst>
          </p:cNvPr>
          <p:cNvSpPr txBox="1"/>
          <p:nvPr/>
        </p:nvSpPr>
        <p:spPr>
          <a:xfrm>
            <a:off x="6819113" y="262839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sublimace</a:t>
            </a:r>
          </a:p>
        </p:txBody>
      </p:sp>
      <p:cxnSp>
        <p:nvCxnSpPr>
          <p:cNvPr id="37" name="Přímá spojnice se šipkou 36">
            <a:extLst>
              <a:ext uri="{FF2B5EF4-FFF2-40B4-BE49-F238E27FC236}">
                <a16:creationId xmlns:a16="http://schemas.microsoft.com/office/drawing/2014/main" id="{71AECA7E-FC23-47EE-BFF4-25D76E46596E}"/>
              </a:ext>
            </a:extLst>
          </p:cNvPr>
          <p:cNvCxnSpPr/>
          <p:nvPr/>
        </p:nvCxnSpPr>
        <p:spPr>
          <a:xfrm flipH="1">
            <a:off x="7202078" y="2271860"/>
            <a:ext cx="1700048" cy="25452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F2983F3F-40B3-44D8-8726-D049209C6E48}"/>
              </a:ext>
            </a:extLst>
          </p:cNvPr>
          <p:cNvSpPr txBox="1"/>
          <p:nvPr/>
        </p:nvSpPr>
        <p:spPr>
          <a:xfrm>
            <a:off x="7469687" y="3526965"/>
            <a:ext cx="1648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desublimace</a:t>
            </a:r>
          </a:p>
        </p:txBody>
      </p:sp>
    </p:spTree>
    <p:extLst>
      <p:ext uri="{BB962C8B-B14F-4D97-AF65-F5344CB8AC3E}">
        <p14:creationId xmlns:p14="http://schemas.microsoft.com/office/powerpoint/2010/main" val="339914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24" grpId="0"/>
      <p:bldP spid="29" grpId="0"/>
      <p:bldP spid="33" grpId="0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AD3F08-FF50-4A11-8052-1FA38A0E7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Vlastnosti vody</a:t>
            </a:r>
          </a:p>
        </p:txBody>
      </p:sp>
      <p:pic>
        <p:nvPicPr>
          <p:cNvPr id="5" name="JAKOU SÍLU MÁ MRZNOUCÍ VODA">
            <a:hlinkClick r:id="" action="ppaction://media"/>
            <a:extLst>
              <a:ext uri="{FF2B5EF4-FFF2-40B4-BE49-F238E27FC236}">
                <a16:creationId xmlns:a16="http://schemas.microsoft.com/office/drawing/2014/main" id="{002946E6-8B7E-470B-A68A-164DADF9FE0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4213" y="1668463"/>
            <a:ext cx="5943600" cy="3343275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6A1EC42-DE07-4EE8-9919-96F1B03F4B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46589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bezbarvá kapalina bez chuti a zápachu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vyskytuje se ve třech skupenství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Tt</a:t>
            </a:r>
            <a:r>
              <a:rPr lang="cs-CZ" dirty="0"/>
              <a:t> = 0 C, </a:t>
            </a:r>
            <a:r>
              <a:rPr lang="cs-CZ" dirty="0" err="1"/>
              <a:t>Tv</a:t>
            </a:r>
            <a:r>
              <a:rPr lang="cs-CZ" dirty="0"/>
              <a:t> = 100 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vodní pára a led mají větší objem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r</a:t>
            </a:r>
            <a:r>
              <a:rPr lang="cs-CZ"/>
              <a:t>ozpouštědlo </a:t>
            </a:r>
            <a:r>
              <a:rPr lang="cs-CZ" dirty="0"/>
              <a:t>pevných látek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0236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335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1463">
                <p:cTn id="2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1" name="Straight Connector 59">
            <a:extLst>
              <a:ext uri="{FF2B5EF4-FFF2-40B4-BE49-F238E27FC236}">
                <a16:creationId xmlns:a16="http://schemas.microsoft.com/office/drawing/2014/main" id="{8FD48FB1-66D8-4676-B0AA-C139A1DB7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61">
            <a:extLst>
              <a:ext uri="{FF2B5EF4-FFF2-40B4-BE49-F238E27FC236}">
                <a16:creationId xmlns:a16="http://schemas.microsoft.com/office/drawing/2014/main" id="{F033F5AE-6728-4F19-8DED-658E674B3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63">
            <a:extLst>
              <a:ext uri="{FF2B5EF4-FFF2-40B4-BE49-F238E27FC236}">
                <a16:creationId xmlns:a16="http://schemas.microsoft.com/office/drawing/2014/main" id="{82C7D74A-18BA-4709-A808-44E8815C4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65">
            <a:extLst>
              <a:ext uri="{FF2B5EF4-FFF2-40B4-BE49-F238E27FC236}">
                <a16:creationId xmlns:a16="http://schemas.microsoft.com/office/drawing/2014/main" id="{B5164A3F-1561-4039-8185-AB0EEB713E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67">
            <a:extLst>
              <a:ext uri="{FF2B5EF4-FFF2-40B4-BE49-F238E27FC236}">
                <a16:creationId xmlns:a16="http://schemas.microsoft.com/office/drawing/2014/main" id="{2A35DB53-42BE-460E-9CA1-1294C9846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86" name="Rectangle 69">
            <a:extLst>
              <a:ext uri="{FF2B5EF4-FFF2-40B4-BE49-F238E27FC236}">
                <a16:creationId xmlns:a16="http://schemas.microsoft.com/office/drawing/2014/main" id="{C5BDD1EA-D8C1-45AF-9F0A-14A2A137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89F9E88-3387-473D-8747-72371AE46FD2}"/>
              </a:ext>
            </a:extLst>
          </p:cNvPr>
          <p:cNvSpPr txBox="1"/>
          <p:nvPr/>
        </p:nvSpPr>
        <p:spPr>
          <a:xfrm>
            <a:off x="7532710" y="628617"/>
            <a:ext cx="3971902" cy="302898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800" b="1" cap="all">
                <a:ln w="3175" cmpd="sng">
                  <a:noFill/>
                </a:ln>
                <a:latin typeface="+mj-lt"/>
                <a:ea typeface="+mj-ea"/>
                <a:cs typeface="+mj-cs"/>
              </a:rPr>
              <a:t>Druhy vody </a:t>
            </a:r>
          </a:p>
        </p:txBody>
      </p:sp>
      <p:sp>
        <p:nvSpPr>
          <p:cNvPr id="87" name="Snip Diagonal Corner Rectangle 6">
            <a:extLst>
              <a:ext uri="{FF2B5EF4-FFF2-40B4-BE49-F238E27FC236}">
                <a16:creationId xmlns:a16="http://schemas.microsoft.com/office/drawing/2014/main" id="{14354E08-0068-48D7-A8AD-84C7B1CF5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0" y="620722"/>
            <a:ext cx="6575496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B6BE6128-326A-4084-8EC6-000857D23C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437" r="1" b="9994"/>
          <a:stretch/>
        </p:blipFill>
        <p:spPr>
          <a:xfrm>
            <a:off x="799072" y="786117"/>
            <a:ext cx="6245352" cy="4956048"/>
          </a:xfrm>
          <a:custGeom>
            <a:avLst/>
            <a:gdLst/>
            <a:ahLst/>
            <a:cxnLst/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</p:spPr>
      </p:pic>
      <p:grpSp>
        <p:nvGrpSpPr>
          <p:cNvPr id="88" name="Group 73">
            <a:extLst>
              <a:ext uri="{FF2B5EF4-FFF2-40B4-BE49-F238E27FC236}">
                <a16:creationId xmlns:a16="http://schemas.microsoft.com/office/drawing/2014/main" id="{A779F34F-2960-4B81-BA08-445B6F6A0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10A57ACC-416F-4A5D-B7F7-DDA9886A3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26522B4F-50C4-4FCE-8AE2-3789D63ED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2C3978FC-B5D1-42BE-B086-BC2A733D58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ACED99F1-340D-4970-8E66-3B28E92711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50A54E39-63C0-4847-A766-C6B74FEB48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98265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F29725-C287-4878-8D43-5BC1BE1D4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Podle místa výskytu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FC6BF32-0FC0-46B9-9B4E-B66B0E5E6D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podzemní</a:t>
            </a:r>
          </a:p>
        </p:txBody>
      </p:sp>
      <p:pic>
        <p:nvPicPr>
          <p:cNvPr id="8" name="Zástupný obsah 7" descr="Obsah obrázku exteriér, tráva, budova, vsedě&#10;&#10;Popis byl vytvořen automaticky">
            <a:extLst>
              <a:ext uri="{FF2B5EF4-FFF2-40B4-BE49-F238E27FC236}">
                <a16:creationId xmlns:a16="http://schemas.microsoft.com/office/drawing/2014/main" id="{ADDF56CE-FC3A-4B1B-A9BF-3C4B1BCB4A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79" y="1359427"/>
            <a:ext cx="4962588" cy="3300121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839621E-1561-4A64-8CE6-A2A4330F88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povrchová</a:t>
            </a:r>
          </a:p>
        </p:txBody>
      </p:sp>
      <p:pic>
        <p:nvPicPr>
          <p:cNvPr id="10" name="Zástupný obsah 9" descr="Obsah obrázku voda, exteriér, příroda, sníh&#10;&#10;Popis byl vytvořen automaticky">
            <a:extLst>
              <a:ext uri="{FF2B5EF4-FFF2-40B4-BE49-F238E27FC236}">
                <a16:creationId xmlns:a16="http://schemas.microsoft.com/office/drawing/2014/main" id="{7FE7CE00-20D2-42B9-B6C4-7A34F07C51D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074" y="1391931"/>
            <a:ext cx="6020677" cy="3384350"/>
          </a:xfrm>
        </p:spPr>
      </p:pic>
    </p:spTree>
    <p:extLst>
      <p:ext uri="{BB962C8B-B14F-4D97-AF65-F5344CB8AC3E}">
        <p14:creationId xmlns:p14="http://schemas.microsoft.com/office/powerpoint/2010/main" val="425147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895E2D-5B80-43F0-A586-583790D55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110" y="5246090"/>
            <a:ext cx="10059988" cy="1507067"/>
          </a:xfrm>
        </p:spPr>
        <p:txBody>
          <a:bodyPr/>
          <a:lstStyle/>
          <a:p>
            <a:r>
              <a:rPr lang="cs-CZ" dirty="0"/>
              <a:t>Podle obsahu rozpuštěných látek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8DF8A23-6B62-4DE2-A72F-C51E091F77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Destilovaná voda</a:t>
            </a: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D357C73F-9D93-4605-A601-66069ECD5D6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80" y="1450797"/>
            <a:ext cx="1487902" cy="3036535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A7605CB-20C9-42EF-BDD5-0342DD101A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61567" y="402916"/>
            <a:ext cx="2741410" cy="791479"/>
          </a:xfrm>
        </p:spPr>
        <p:txBody>
          <a:bodyPr/>
          <a:lstStyle/>
          <a:p>
            <a:r>
              <a:rPr lang="cs-CZ" dirty="0"/>
              <a:t>Tvrdá voda</a:t>
            </a:r>
          </a:p>
        </p:txBody>
      </p:sp>
      <p:pic>
        <p:nvPicPr>
          <p:cNvPr id="10" name="Zástupný obsah 9" descr="Obsah obrázku kontejner, sklo, jídlo, hrníček&#10;&#10;Popis byl vytvořen automaticky">
            <a:extLst>
              <a:ext uri="{FF2B5EF4-FFF2-40B4-BE49-F238E27FC236}">
                <a16:creationId xmlns:a16="http://schemas.microsoft.com/office/drawing/2014/main" id="{39F9E962-F08F-4A69-BA46-F921E1034A3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973" y="1398232"/>
            <a:ext cx="4929188" cy="1516673"/>
          </a:xfrm>
        </p:spPr>
      </p:pic>
      <p:pic>
        <p:nvPicPr>
          <p:cNvPr id="12" name="Obrázek 11" descr="Obsah obrázku exteriér, příroda, špína, cesta&#10;&#10;Popis byl vytvořen automaticky">
            <a:extLst>
              <a:ext uri="{FF2B5EF4-FFF2-40B4-BE49-F238E27FC236}">
                <a16:creationId xmlns:a16="http://schemas.microsoft.com/office/drawing/2014/main" id="{D0B682B4-F4C3-4AB4-A4A3-4CA6BD28D5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732" y="3051075"/>
            <a:ext cx="3200270" cy="2601846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582AA021-9552-49BD-8029-790F8B261716}"/>
              </a:ext>
            </a:extLst>
          </p:cNvPr>
          <p:cNvSpPr txBox="1"/>
          <p:nvPr/>
        </p:nvSpPr>
        <p:spPr>
          <a:xfrm>
            <a:off x="7519481" y="4302666"/>
            <a:ext cx="23775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Měkká voda</a:t>
            </a:r>
          </a:p>
        </p:txBody>
      </p:sp>
      <p:pic>
        <p:nvPicPr>
          <p:cNvPr id="15" name="Obrázek 14" descr="Obsah obrázku láhev, jídlo, interiér, fotka&#10;&#10;Popis byl vytvořen automaticky">
            <a:extLst>
              <a:ext uri="{FF2B5EF4-FFF2-40B4-BE49-F238E27FC236}">
                <a16:creationId xmlns:a16="http://schemas.microsoft.com/office/drawing/2014/main" id="{752AC29A-EB9A-4172-962B-F6170942E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189" y="630866"/>
            <a:ext cx="2644573" cy="2644573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AEF28B2F-A111-437F-8BBE-58B3589F3709}"/>
              </a:ext>
            </a:extLst>
          </p:cNvPr>
          <p:cNvSpPr txBox="1"/>
          <p:nvPr/>
        </p:nvSpPr>
        <p:spPr>
          <a:xfrm>
            <a:off x="9014188" y="3623297"/>
            <a:ext cx="2824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Minerální voda</a:t>
            </a:r>
          </a:p>
        </p:txBody>
      </p:sp>
    </p:spTree>
    <p:extLst>
      <p:ext uri="{BB962C8B-B14F-4D97-AF65-F5344CB8AC3E}">
        <p14:creationId xmlns:p14="http://schemas.microsoft.com/office/powerpoint/2010/main" val="246309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13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5B21C6AD-C6D7-460A-8CCF-0285A214282E}"/>
              </a:ext>
            </a:extLst>
          </p:cNvPr>
          <p:cNvSpPr txBox="1"/>
          <p:nvPr/>
        </p:nvSpPr>
        <p:spPr>
          <a:xfrm>
            <a:off x="532612" y="457199"/>
            <a:ext cx="1046846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u="sng" dirty="0"/>
              <a:t>Podle obsahu rozpuštěných látek</a:t>
            </a:r>
          </a:p>
          <a:p>
            <a:endParaRPr lang="cs-CZ" sz="2000" u="sng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dirty="0"/>
              <a:t>Destilovaná – absolutně čistá bez rozpuštěných látek</a:t>
            </a:r>
          </a:p>
          <a:p>
            <a:r>
              <a:rPr lang="cs-CZ" sz="2000" dirty="0"/>
              <a:t>				použití: laboratoře, chladiče, žehličky</a:t>
            </a:r>
          </a:p>
          <a:p>
            <a:endParaRPr lang="cs-CZ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dirty="0"/>
              <a:t>Měkká – obsahuje málo rozpuštěných látek</a:t>
            </a:r>
          </a:p>
          <a:p>
            <a:pPr lvl="1"/>
            <a:r>
              <a:rPr lang="cs-CZ" sz="2000" dirty="0"/>
              <a:t>          - je dešťová voda, potoky, řeky</a:t>
            </a:r>
          </a:p>
          <a:p>
            <a:pPr lvl="1"/>
            <a:r>
              <a:rPr lang="cs-CZ" sz="2000" dirty="0"/>
              <a:t>	   - použití: úklid, mytí aut</a:t>
            </a:r>
          </a:p>
          <a:p>
            <a:pPr lvl="1"/>
            <a:endParaRPr lang="cs-CZ" sz="20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cs-CZ" sz="2000" dirty="0"/>
              <a:t>Tvrdá  - obsahuje hodně rozpuštěných látek</a:t>
            </a:r>
          </a:p>
          <a:p>
            <a:pPr lvl="1"/>
            <a:r>
              <a:rPr lang="cs-CZ" sz="2000" dirty="0"/>
              <a:t>     		- podzemní voda – studny</a:t>
            </a:r>
          </a:p>
          <a:p>
            <a:pPr lvl="1"/>
            <a:r>
              <a:rPr lang="cs-CZ" sz="2000" dirty="0"/>
              <a:t>		- způsobuje vodní kámen</a:t>
            </a:r>
          </a:p>
          <a:p>
            <a:pPr lvl="1"/>
            <a:endParaRPr lang="cs-CZ" sz="20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cs-CZ" sz="2000" dirty="0"/>
              <a:t>Minerální – obsahuje vysoký obsah minerálních látek + plyny</a:t>
            </a:r>
          </a:p>
          <a:p>
            <a:pPr lvl="1"/>
            <a:r>
              <a:rPr lang="cs-CZ" sz="2000" dirty="0"/>
              <a:t>			- léčivé účinky</a:t>
            </a:r>
          </a:p>
          <a:p>
            <a:pPr lvl="1"/>
            <a:r>
              <a:rPr lang="cs-CZ" sz="2000" dirty="0"/>
              <a:t>			- prameny léčivých vod – Lázně – Mariánské, Františkovy,   							Karlovy, Luhačovice, Kynžvart, Poděbrady</a:t>
            </a:r>
          </a:p>
        </p:txBody>
      </p:sp>
    </p:spTree>
    <p:extLst>
      <p:ext uri="{BB962C8B-B14F-4D97-AF65-F5344CB8AC3E}">
        <p14:creationId xmlns:p14="http://schemas.microsoft.com/office/powerpoint/2010/main" val="4206164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53D57A-EAC4-4000-941C-DBBD3287B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Podle způsobu užití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B5B18AF-1950-4CE9-B87A-EEC5072452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7450" y="680936"/>
            <a:ext cx="4649787" cy="576262"/>
          </a:xfrm>
        </p:spPr>
        <p:txBody>
          <a:bodyPr/>
          <a:lstStyle/>
          <a:p>
            <a:r>
              <a:rPr lang="cs-CZ" dirty="0"/>
              <a:t>Pitná voda</a:t>
            </a:r>
          </a:p>
        </p:txBody>
      </p:sp>
      <p:pic>
        <p:nvPicPr>
          <p:cNvPr id="8" name="Zástupný obsah 7" descr="Obsah obrázku sklo, kreslení, voda&#10;&#10;Popis byl vytvořen automaticky">
            <a:extLst>
              <a:ext uri="{FF2B5EF4-FFF2-40B4-BE49-F238E27FC236}">
                <a16:creationId xmlns:a16="http://schemas.microsoft.com/office/drawing/2014/main" id="{0269703C-D291-49BC-A1F8-A6EDB9BE79E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01" y="1382769"/>
            <a:ext cx="4554087" cy="3030538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C7323B4-5012-4198-A158-A46B90B190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96964" y="2852738"/>
            <a:ext cx="4665134" cy="576262"/>
          </a:xfrm>
        </p:spPr>
        <p:txBody>
          <a:bodyPr/>
          <a:lstStyle/>
          <a:p>
            <a:r>
              <a:rPr lang="cs-CZ" dirty="0"/>
              <a:t>Užitková voda</a:t>
            </a:r>
          </a:p>
        </p:txBody>
      </p:sp>
      <p:pic>
        <p:nvPicPr>
          <p:cNvPr id="10" name="Zástupný obsah 9" descr="Obsah obrázku exteriér, stůl, tráva, dort&#10;&#10;Popis byl vytvořen automaticky">
            <a:extLst>
              <a:ext uri="{FF2B5EF4-FFF2-40B4-BE49-F238E27FC236}">
                <a16:creationId xmlns:a16="http://schemas.microsoft.com/office/drawing/2014/main" id="{F0FF19BA-B857-4065-8827-717C7CD24AC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915" y="3611478"/>
            <a:ext cx="4773887" cy="2682318"/>
          </a:xfrm>
        </p:spPr>
      </p:pic>
      <p:pic>
        <p:nvPicPr>
          <p:cNvPr id="12" name="Obrázek 11" descr="Obsah obrázku exteriér, vlak, stopa, tráva&#10;&#10;Popis byl vytvořen automaticky">
            <a:extLst>
              <a:ext uri="{FF2B5EF4-FFF2-40B4-BE49-F238E27FC236}">
                <a16:creationId xmlns:a16="http://schemas.microsoft.com/office/drawing/2014/main" id="{C223CBF5-9C10-4295-A272-056F6C5E44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174" y="1130690"/>
            <a:ext cx="4876800" cy="1737360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2FD67CAF-E014-43EC-BFCB-F47146197274}"/>
              </a:ext>
            </a:extLst>
          </p:cNvPr>
          <p:cNvSpPr txBox="1"/>
          <p:nvPr/>
        </p:nvSpPr>
        <p:spPr>
          <a:xfrm>
            <a:off x="7254765" y="467892"/>
            <a:ext cx="3521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Odpadní voda</a:t>
            </a:r>
          </a:p>
        </p:txBody>
      </p:sp>
    </p:spTree>
    <p:extLst>
      <p:ext uri="{BB962C8B-B14F-4D97-AF65-F5344CB8AC3E}">
        <p14:creationId xmlns:p14="http://schemas.microsoft.com/office/powerpoint/2010/main" val="144290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13" grpId="0"/>
    </p:bldLst>
  </p:timing>
</p:sld>
</file>

<file path=ppt/theme/theme1.xml><?xml version="1.0" encoding="utf-8"?>
<a:theme xmlns:a="http://schemas.openxmlformats.org/drawingml/2006/main" name="Řez">
  <a:themeElements>
    <a:clrScheme name="Řez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Řez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Řez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376</Words>
  <Application>Microsoft Office PowerPoint</Application>
  <PresentationFormat>Širokoúhlá obrazovka</PresentationFormat>
  <Paragraphs>103</Paragraphs>
  <Slides>11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7" baseType="lpstr">
      <vt:lpstr>Arial</vt:lpstr>
      <vt:lpstr>Century Gothic</vt:lpstr>
      <vt:lpstr>Courier New</vt:lpstr>
      <vt:lpstr>Wingdings</vt:lpstr>
      <vt:lpstr>Wingdings 3</vt:lpstr>
      <vt:lpstr>Řez</vt:lpstr>
      <vt:lpstr>Voda</vt:lpstr>
      <vt:lpstr>Prezentace aplikace PowerPoint</vt:lpstr>
      <vt:lpstr>Prezentace aplikace PowerPoint</vt:lpstr>
      <vt:lpstr>Vlastnosti vody</vt:lpstr>
      <vt:lpstr>Prezentace aplikace PowerPoint</vt:lpstr>
      <vt:lpstr>Podle místa výskytu</vt:lpstr>
      <vt:lpstr>Podle obsahu rozpuštěných látek</vt:lpstr>
      <vt:lpstr>Prezentace aplikace PowerPoint</vt:lpstr>
      <vt:lpstr>Podle způsobu užití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Voda</dc:title>
  <dc:creator>Šnircová Monika</dc:creator>
  <cp:lastModifiedBy>Šnircová Monika</cp:lastModifiedBy>
  <cp:revision>10</cp:revision>
  <dcterms:created xsi:type="dcterms:W3CDTF">2020-10-20T17:17:26Z</dcterms:created>
  <dcterms:modified xsi:type="dcterms:W3CDTF">2020-10-20T18:29:59Z</dcterms:modified>
</cp:coreProperties>
</file>