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A70EB72-E51F-44F8-BA6F-2FDB9BCB0B1D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258BFF94-9A93-4AF5-B70B-9C4F572AD0C1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12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EB72-E51F-44F8-BA6F-2FDB9BCB0B1D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FF94-9A93-4AF5-B70B-9C4F572AD0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751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EB72-E51F-44F8-BA6F-2FDB9BCB0B1D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FF94-9A93-4AF5-B70B-9C4F572AD0C1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2842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EB72-E51F-44F8-BA6F-2FDB9BCB0B1D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FF94-9A93-4AF5-B70B-9C4F572AD0C1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1270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EB72-E51F-44F8-BA6F-2FDB9BCB0B1D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FF94-9A93-4AF5-B70B-9C4F572AD0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5615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EB72-E51F-44F8-BA6F-2FDB9BCB0B1D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FF94-9A93-4AF5-B70B-9C4F572AD0C1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7200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EB72-E51F-44F8-BA6F-2FDB9BCB0B1D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FF94-9A93-4AF5-B70B-9C4F572AD0C1}" type="slidenum">
              <a:rPr lang="cs-CZ" smtClean="0"/>
              <a:t>‹#›</a:t>
            </a:fld>
            <a:endParaRPr lang="cs-C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6950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EB72-E51F-44F8-BA6F-2FDB9BCB0B1D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FF94-9A93-4AF5-B70B-9C4F572AD0C1}" type="slidenum">
              <a:rPr lang="cs-CZ" smtClean="0"/>
              <a:t>‹#›</a:t>
            </a:fld>
            <a:endParaRPr lang="cs-CZ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90072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EB72-E51F-44F8-BA6F-2FDB9BCB0B1D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FF94-9A93-4AF5-B70B-9C4F572AD0C1}" type="slidenum">
              <a:rPr lang="cs-CZ" smtClean="0"/>
              <a:t>‹#›</a:t>
            </a:fld>
            <a:endParaRPr lang="cs-CZ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4034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EB72-E51F-44F8-BA6F-2FDB9BCB0B1D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FF94-9A93-4AF5-B70B-9C4F572AD0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5099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EB72-E51F-44F8-BA6F-2FDB9BCB0B1D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FF94-9A93-4AF5-B70B-9C4F572AD0C1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5937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EB72-E51F-44F8-BA6F-2FDB9BCB0B1D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FF94-9A93-4AF5-B70B-9C4F572AD0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213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EB72-E51F-44F8-BA6F-2FDB9BCB0B1D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FF94-9A93-4AF5-B70B-9C4F572AD0C1}" type="slidenum">
              <a:rPr lang="cs-CZ" smtClean="0"/>
              <a:t>‹#›</a:t>
            </a:fld>
            <a:endParaRPr lang="cs-CZ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8039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EB72-E51F-44F8-BA6F-2FDB9BCB0B1D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FF94-9A93-4AF5-B70B-9C4F572AD0C1}" type="slidenum">
              <a:rPr lang="cs-CZ" smtClean="0"/>
              <a:t>‹#›</a:t>
            </a:fld>
            <a:endParaRPr lang="cs-CZ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5094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EB72-E51F-44F8-BA6F-2FDB9BCB0B1D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FF94-9A93-4AF5-B70B-9C4F572AD0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532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EB72-E51F-44F8-BA6F-2FDB9BCB0B1D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FF94-9A93-4AF5-B70B-9C4F572AD0C1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6791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EB72-E51F-44F8-BA6F-2FDB9BCB0B1D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FF94-9A93-4AF5-B70B-9C4F572AD0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10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A70EB72-E51F-44F8-BA6F-2FDB9BCB0B1D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58BFF94-9A93-4AF5-B70B-9C4F572AD0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450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4EEB2A-C7B7-466A-AF40-306783C6A6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Výpočty z chemických rovnic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07B24CE-4E85-44C7-9B7D-8426CA28D5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Určujeme hmotnost výchozích látek nebo produktů</a:t>
            </a:r>
          </a:p>
        </p:txBody>
      </p:sp>
    </p:spTree>
    <p:extLst>
      <p:ext uri="{BB962C8B-B14F-4D97-AF65-F5344CB8AC3E}">
        <p14:creationId xmlns:p14="http://schemas.microsoft.com/office/powerpoint/2010/main" val="2106380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C8316E28-F9F4-4473-8D24-79287A1E52F4}"/>
              </a:ext>
            </a:extLst>
          </p:cNvPr>
          <p:cNvSpPr txBox="1"/>
          <p:nvPr/>
        </p:nvSpPr>
        <p:spPr>
          <a:xfrm>
            <a:off x="1668544" y="895546"/>
            <a:ext cx="9134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Vypočítej hmotnost síry, která reaguje s kyslíkem za vzniku oxidu sírového o hmotnosti 52 gramů.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41A11932-C0FE-497A-A866-12A5CA944506}"/>
                  </a:ext>
                </a:extLst>
              </p:cNvPr>
              <p:cNvSpPr txBox="1"/>
              <p:nvPr/>
            </p:nvSpPr>
            <p:spPr>
              <a:xfrm>
                <a:off x="1032235" y="1857080"/>
                <a:ext cx="16272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𝑆𝑂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=52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41A11932-C0FE-497A-A866-12A5CA9445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235" y="1857080"/>
                <a:ext cx="1627240" cy="276999"/>
              </a:xfrm>
              <a:prstGeom prst="rect">
                <a:avLst/>
              </a:prstGeom>
              <a:blipFill>
                <a:blip r:embed="rId2"/>
                <a:stretch>
                  <a:fillRect l="-1498" r="-2622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2DB4CAD2-0127-4256-B809-5B4377156702}"/>
                  </a:ext>
                </a:extLst>
              </p:cNvPr>
              <p:cNvSpPr txBox="1"/>
              <p:nvPr/>
            </p:nvSpPr>
            <p:spPr>
              <a:xfrm>
                <a:off x="1027521" y="1422479"/>
                <a:ext cx="9598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2DB4CAD2-0127-4256-B809-5B43771567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521" y="1422479"/>
                <a:ext cx="959878" cy="276999"/>
              </a:xfrm>
              <a:prstGeom prst="rect">
                <a:avLst/>
              </a:prstGeom>
              <a:blipFill>
                <a:blip r:embed="rId3"/>
                <a:stretch>
                  <a:fillRect l="-3185" r="-5096" b="-65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B45DE47D-9165-4E3C-85E6-CDACA4F26FD3}"/>
                  </a:ext>
                </a:extLst>
              </p:cNvPr>
              <p:cNvSpPr txBox="1"/>
              <p:nvPr/>
            </p:nvSpPr>
            <p:spPr>
              <a:xfrm>
                <a:off x="1027521" y="2251194"/>
                <a:ext cx="18945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=32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𝑚𝑜𝑙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B45DE47D-9165-4E3C-85E6-CDACA4F26F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521" y="2251194"/>
                <a:ext cx="1894557" cy="276999"/>
              </a:xfrm>
              <a:prstGeom prst="rect">
                <a:avLst/>
              </a:prstGeom>
              <a:blipFill>
                <a:blip r:embed="rId4"/>
                <a:stretch>
                  <a:fillRect l="-2581" t="-2174" r="-2581" b="-3260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06C7AFEE-A150-47DD-9E2B-80E1B9625A98}"/>
                  </a:ext>
                </a:extLst>
              </p:cNvPr>
              <p:cNvSpPr txBox="1"/>
              <p:nvPr/>
            </p:nvSpPr>
            <p:spPr>
              <a:xfrm>
                <a:off x="1027521" y="2645308"/>
                <a:ext cx="34476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𝑆𝑂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=32+3. 16=80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𝑚𝑜𝑙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06C7AFEE-A150-47DD-9E2B-80E1B9625A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7521" y="2645308"/>
                <a:ext cx="3447610" cy="276999"/>
              </a:xfrm>
              <a:prstGeom prst="rect">
                <a:avLst/>
              </a:prstGeom>
              <a:blipFill>
                <a:blip r:embed="rId5"/>
                <a:stretch>
                  <a:fillRect l="-1239" t="-2222" r="-1239" b="-355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5410962C-DDFD-4FD2-B52D-A1A13BCBFC4D}"/>
                  </a:ext>
                </a:extLst>
              </p:cNvPr>
              <p:cNvSpPr txBox="1"/>
              <p:nvPr/>
            </p:nvSpPr>
            <p:spPr>
              <a:xfrm>
                <a:off x="5901180" y="1481036"/>
                <a:ext cx="19101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cs-CZ" dirty="0"/>
                  <a:t>2 S + 3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2 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𝑆𝑂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5410962C-DDFD-4FD2-B52D-A1A13BCBFC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1180" y="1481036"/>
                <a:ext cx="1910138" cy="276999"/>
              </a:xfrm>
              <a:prstGeom prst="rect">
                <a:avLst/>
              </a:prstGeom>
              <a:blipFill>
                <a:blip r:embed="rId6"/>
                <a:stretch>
                  <a:fillRect l="-7348" t="-26667" b="-5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ovéPole 12">
            <a:extLst>
              <a:ext uri="{FF2B5EF4-FFF2-40B4-BE49-F238E27FC236}">
                <a16:creationId xmlns:a16="http://schemas.microsoft.com/office/drawing/2014/main" id="{704A2000-D316-4657-A349-B45C90AC902D}"/>
              </a:ext>
            </a:extLst>
          </p:cNvPr>
          <p:cNvSpPr txBox="1"/>
          <p:nvPr/>
        </p:nvSpPr>
        <p:spPr>
          <a:xfrm>
            <a:off x="5712643" y="2645308"/>
            <a:ext cx="2820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M………32 ……………..80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0F104374-61C9-4B93-814D-4CCE440F3A5D}"/>
              </a:ext>
            </a:extLst>
          </p:cNvPr>
          <p:cNvSpPr txBox="1"/>
          <p:nvPr/>
        </p:nvSpPr>
        <p:spPr>
          <a:xfrm>
            <a:off x="5712643" y="3370082"/>
            <a:ext cx="28200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/>
              <a:t>m……….↑.x …….........↑..52</a:t>
            </a:r>
          </a:p>
          <a:p>
            <a:endParaRPr lang="cs-CZ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123E659C-E2CA-4DC6-95EA-C3395A9C841A}"/>
                  </a:ext>
                </a:extLst>
              </p:cNvPr>
              <p:cNvSpPr txBox="1"/>
              <p:nvPr/>
            </p:nvSpPr>
            <p:spPr>
              <a:xfrm>
                <a:off x="5901180" y="4016413"/>
                <a:ext cx="2394408" cy="39748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cs-CZ" dirty="0"/>
                  <a:t>X= 32 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52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80</m:t>
                        </m:r>
                      </m:den>
                    </m:f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123E659C-E2CA-4DC6-95EA-C3395A9C84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1180" y="4016413"/>
                <a:ext cx="2394408" cy="397481"/>
              </a:xfrm>
              <a:prstGeom prst="rect">
                <a:avLst/>
              </a:prstGeom>
              <a:blipFill>
                <a:blip r:embed="rId7"/>
                <a:stretch>
                  <a:fillRect l="-5852" t="-3077" b="-2153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ovéPole 17">
            <a:extLst>
              <a:ext uri="{FF2B5EF4-FFF2-40B4-BE49-F238E27FC236}">
                <a16:creationId xmlns:a16="http://schemas.microsoft.com/office/drawing/2014/main" id="{392ADC21-E6F9-4B91-BB31-2A10A8A69CD2}"/>
              </a:ext>
            </a:extLst>
          </p:cNvPr>
          <p:cNvSpPr txBox="1"/>
          <p:nvPr/>
        </p:nvSpPr>
        <p:spPr>
          <a:xfrm>
            <a:off x="5788058" y="4562574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X = 20,8 g</a:t>
            </a:r>
          </a:p>
        </p:txBody>
      </p:sp>
    </p:spTree>
    <p:extLst>
      <p:ext uri="{BB962C8B-B14F-4D97-AF65-F5344CB8AC3E}">
        <p14:creationId xmlns:p14="http://schemas.microsoft.com/office/powerpoint/2010/main" val="215484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D5F5FCE8-2F67-4338-88B6-1D00D7D2B807}"/>
              </a:ext>
            </a:extLst>
          </p:cNvPr>
          <p:cNvSpPr txBox="1"/>
          <p:nvPr/>
        </p:nvSpPr>
        <p:spPr>
          <a:xfrm>
            <a:off x="1178351" y="1036948"/>
            <a:ext cx="102356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Vypočítej hmotnost fluoridu hlinitého, který vzniká reakcí hliníku a fluoru, když hmotnost hliníku je 12,5 gramu.</a:t>
            </a:r>
          </a:p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8A29791B-7D4E-4241-A196-0F60F1EA1CD3}"/>
                  </a:ext>
                </a:extLst>
              </p:cNvPr>
              <p:cNvSpPr txBox="1"/>
              <p:nvPr/>
            </p:nvSpPr>
            <p:spPr>
              <a:xfrm>
                <a:off x="1076195" y="1615784"/>
                <a:ext cx="117532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cs-CZ" dirty="0"/>
                  <a:t>m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𝐴𝑙𝐹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)=?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8A29791B-7D4E-4241-A196-0F60F1EA1C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195" y="1615784"/>
                <a:ext cx="1175322" cy="276999"/>
              </a:xfrm>
              <a:prstGeom prst="rect">
                <a:avLst/>
              </a:prstGeom>
              <a:blipFill>
                <a:blip r:embed="rId2"/>
                <a:stretch>
                  <a:fillRect l="-12500" t="-26667" r="-6250" b="-555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6D585CDC-8605-4BE3-8FDD-10998F01C22B}"/>
                  </a:ext>
                </a:extLst>
              </p:cNvPr>
              <p:cNvSpPr txBox="1"/>
              <p:nvPr/>
            </p:nvSpPr>
            <p:spPr>
              <a:xfrm>
                <a:off x="1055802" y="1929496"/>
                <a:ext cx="16543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𝐴𝑙</m:t>
                          </m:r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=12,5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6D585CDC-8605-4BE3-8FDD-10998F01C2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802" y="1929496"/>
                <a:ext cx="1654364" cy="276999"/>
              </a:xfrm>
              <a:prstGeom prst="rect">
                <a:avLst/>
              </a:prstGeom>
              <a:blipFill>
                <a:blip r:embed="rId3"/>
                <a:stretch>
                  <a:fillRect l="-1471" r="-2574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FED50F8C-270E-4974-8B03-F67E61F7ADB0}"/>
                  </a:ext>
                </a:extLst>
              </p:cNvPr>
              <p:cNvSpPr txBox="1"/>
              <p:nvPr/>
            </p:nvSpPr>
            <p:spPr>
              <a:xfrm>
                <a:off x="1055802" y="2293700"/>
                <a:ext cx="19935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𝐴𝑙</m:t>
                          </m:r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=27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𝑚𝑜𝑙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FED50F8C-270E-4974-8B03-F67E61F7AD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802" y="2293700"/>
                <a:ext cx="1993559" cy="276999"/>
              </a:xfrm>
              <a:prstGeom prst="rect">
                <a:avLst/>
              </a:prstGeom>
              <a:blipFill>
                <a:blip r:embed="rId4"/>
                <a:stretch>
                  <a:fillRect l="-2141" t="-2174" r="-2141" b="-3260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3DEC5539-479D-483D-BD91-861196AFD25A}"/>
                  </a:ext>
                </a:extLst>
              </p:cNvPr>
              <p:cNvSpPr txBox="1"/>
              <p:nvPr/>
            </p:nvSpPr>
            <p:spPr>
              <a:xfrm>
                <a:off x="1055802" y="2745108"/>
                <a:ext cx="338592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cs-CZ" dirty="0"/>
                  <a:t>M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𝐴𝑙𝐹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)=27+3.19=84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𝑚𝑜𝑙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3DEC5539-479D-483D-BD91-861196AFD2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802" y="2745108"/>
                <a:ext cx="3385927" cy="276999"/>
              </a:xfrm>
              <a:prstGeom prst="rect">
                <a:avLst/>
              </a:prstGeom>
              <a:blipFill>
                <a:blip r:embed="rId5"/>
                <a:stretch>
                  <a:fillRect l="-4137" t="-26087" r="-1439" b="-521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96336B51-B1E3-4424-A0AE-576CA5FE77F4}"/>
                  </a:ext>
                </a:extLst>
              </p:cNvPr>
              <p:cNvSpPr txBox="1"/>
              <p:nvPr/>
            </p:nvSpPr>
            <p:spPr>
              <a:xfrm>
                <a:off x="6296162" y="1498613"/>
                <a:ext cx="18697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cs-CZ" dirty="0"/>
                  <a:t>2 Al + 3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𝐴𝑙𝐹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96336B51-B1E3-4424-A0AE-576CA5FE77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6162" y="1498613"/>
                <a:ext cx="1869743" cy="276999"/>
              </a:xfrm>
              <a:prstGeom prst="rect">
                <a:avLst/>
              </a:prstGeom>
              <a:blipFill>
                <a:blip r:embed="rId6"/>
                <a:stretch>
                  <a:fillRect l="-7818" t="-26667" r="-1629" b="-5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ovéPole 8">
            <a:extLst>
              <a:ext uri="{FF2B5EF4-FFF2-40B4-BE49-F238E27FC236}">
                <a16:creationId xmlns:a16="http://schemas.microsoft.com/office/drawing/2014/main" id="{AF3707DE-B353-40C6-84C0-0A75A6776FBF}"/>
              </a:ext>
            </a:extLst>
          </p:cNvPr>
          <p:cNvSpPr txBox="1"/>
          <p:nvPr/>
        </p:nvSpPr>
        <p:spPr>
          <a:xfrm>
            <a:off x="5476973" y="2745108"/>
            <a:ext cx="3780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 ……..27…………………84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35FFC08-5F82-4480-88EE-3E1FA0F2A10B}"/>
              </a:ext>
            </a:extLst>
          </p:cNvPr>
          <p:cNvSpPr txBox="1"/>
          <p:nvPr/>
        </p:nvSpPr>
        <p:spPr>
          <a:xfrm>
            <a:off x="5476973" y="3244334"/>
            <a:ext cx="3355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/>
              <a:t>m………12,5………………..x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A1E102D8-7CCF-4DEB-A3EC-D3146AB81EF3}"/>
                  </a:ext>
                </a:extLst>
              </p:cNvPr>
              <p:cNvSpPr txBox="1"/>
              <p:nvPr/>
            </p:nvSpPr>
            <p:spPr>
              <a:xfrm>
                <a:off x="5476973" y="3913410"/>
                <a:ext cx="1268552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=84 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12,5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A1E102D8-7CCF-4DEB-A3EC-D3146AB81E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6973" y="3913410"/>
                <a:ext cx="1268552" cy="52418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ovéPole 15">
            <a:extLst>
              <a:ext uri="{FF2B5EF4-FFF2-40B4-BE49-F238E27FC236}">
                <a16:creationId xmlns:a16="http://schemas.microsoft.com/office/drawing/2014/main" id="{8CB96071-8545-4C23-9737-F7CA91A4844D}"/>
              </a:ext>
            </a:extLst>
          </p:cNvPr>
          <p:cNvSpPr txBox="1"/>
          <p:nvPr/>
        </p:nvSpPr>
        <p:spPr>
          <a:xfrm>
            <a:off x="5476973" y="4835950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x = 38,9 g</a:t>
            </a:r>
          </a:p>
        </p:txBody>
      </p:sp>
    </p:spTree>
    <p:extLst>
      <p:ext uri="{BB962C8B-B14F-4D97-AF65-F5344CB8AC3E}">
        <p14:creationId xmlns:p14="http://schemas.microsoft.com/office/powerpoint/2010/main" val="55468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9" grpId="0"/>
      <p:bldP spid="10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D9146DE4-AF97-4A07-BB3C-13ACFDB83115}"/>
              </a:ext>
            </a:extLst>
          </p:cNvPr>
          <p:cNvSpPr txBox="1"/>
          <p:nvPr/>
        </p:nvSpPr>
        <p:spPr>
          <a:xfrm>
            <a:off x="829559" y="1112363"/>
            <a:ext cx="10048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Vypočítej hmotnost železa, který reaguje s kyslíkem za vzniku oxidu železitého o hmotnosti 35 gramů.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6CD0087B-ACB8-4236-894A-F702CF3F56B0}"/>
                  </a:ext>
                </a:extLst>
              </p:cNvPr>
              <p:cNvSpPr txBox="1"/>
              <p:nvPr/>
            </p:nvSpPr>
            <p:spPr>
              <a:xfrm>
                <a:off x="882978" y="1560135"/>
                <a:ext cx="10935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𝐹𝑒</m:t>
                          </m:r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6CD0087B-ACB8-4236-894A-F702CF3F56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978" y="1560135"/>
                <a:ext cx="1093504" cy="276999"/>
              </a:xfrm>
              <a:prstGeom prst="rect">
                <a:avLst/>
              </a:prstGeom>
              <a:blipFill>
                <a:blip r:embed="rId2"/>
                <a:stretch>
                  <a:fillRect l="-2793" r="-4469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8169AE10-350B-4C16-99BF-E2DCCAB84474}"/>
                  </a:ext>
                </a:extLst>
              </p:cNvPr>
              <p:cNvSpPr txBox="1"/>
              <p:nvPr/>
            </p:nvSpPr>
            <p:spPr>
              <a:xfrm>
                <a:off x="882978" y="1925001"/>
                <a:ext cx="181921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cs-CZ" dirty="0"/>
                  <a:t>m (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𝐹𝑒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)=35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8169AE10-350B-4C16-99BF-E2DCCAB844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978" y="1925001"/>
                <a:ext cx="1819216" cy="276999"/>
              </a:xfrm>
              <a:prstGeom prst="rect">
                <a:avLst/>
              </a:prstGeom>
              <a:blipFill>
                <a:blip r:embed="rId3"/>
                <a:stretch>
                  <a:fillRect l="-8054" t="-26667" r="-3691" b="-5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ovéPole 5">
            <a:extLst>
              <a:ext uri="{FF2B5EF4-FFF2-40B4-BE49-F238E27FC236}">
                <a16:creationId xmlns:a16="http://schemas.microsoft.com/office/drawing/2014/main" id="{CD379BFE-D93F-4D63-A694-59ECED44429F}"/>
              </a:ext>
            </a:extLst>
          </p:cNvPr>
          <p:cNvSpPr txBox="1"/>
          <p:nvPr/>
        </p:nvSpPr>
        <p:spPr>
          <a:xfrm>
            <a:off x="882978" y="2289867"/>
            <a:ext cx="164897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dirty="0"/>
              <a:t>M (</a:t>
            </a:r>
            <a:r>
              <a:rPr lang="cs-CZ" dirty="0" err="1"/>
              <a:t>Fe</a:t>
            </a:r>
            <a:r>
              <a:rPr lang="cs-CZ" dirty="0"/>
              <a:t>)=56 g/mol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9518C9BB-B25B-4FC4-B10E-9E96E9E69D1F}"/>
                  </a:ext>
                </a:extLst>
              </p:cNvPr>
              <p:cNvSpPr txBox="1"/>
              <p:nvPr/>
            </p:nvSpPr>
            <p:spPr>
              <a:xfrm>
                <a:off x="882978" y="2747913"/>
                <a:ext cx="389683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𝑀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𝐹𝑒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2.56+3.18=160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𝑚𝑜𝑙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9518C9BB-B25B-4FC4-B10E-9E96E9E69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978" y="2747913"/>
                <a:ext cx="3896836" cy="276999"/>
              </a:xfrm>
              <a:prstGeom prst="rect">
                <a:avLst/>
              </a:prstGeom>
              <a:blipFill>
                <a:blip r:embed="rId4"/>
                <a:stretch>
                  <a:fillRect l="-939" t="-2222" r="-939" b="-355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8312F5EF-6E81-4C36-AE75-4E1C9F1BF290}"/>
                  </a:ext>
                </a:extLst>
              </p:cNvPr>
              <p:cNvSpPr txBox="1"/>
              <p:nvPr/>
            </p:nvSpPr>
            <p:spPr>
              <a:xfrm>
                <a:off x="6096000" y="1560135"/>
                <a:ext cx="21812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cs-CZ" dirty="0"/>
                  <a:t>4 </a:t>
                </a:r>
                <a:r>
                  <a:rPr lang="cs-CZ" dirty="0" err="1"/>
                  <a:t>Fe</a:t>
                </a:r>
                <a:r>
                  <a:rPr lang="cs-CZ" dirty="0"/>
                  <a:t> + 3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i="1">
                            <a:latin typeface="Cambria Math" panose="02040503050406030204" pitchFamily="18" charset="0"/>
                          </a:rPr>
                          <m:t>𝐹𝑒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8312F5EF-6E81-4C36-AE75-4E1C9F1BF2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560135"/>
                <a:ext cx="2181238" cy="276999"/>
              </a:xfrm>
              <a:prstGeom prst="rect">
                <a:avLst/>
              </a:prstGeom>
              <a:blipFill>
                <a:blip r:embed="rId5"/>
                <a:stretch>
                  <a:fillRect l="-6425" t="-26667" r="-1397" b="-5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ovéPole 9">
            <a:extLst>
              <a:ext uri="{FF2B5EF4-FFF2-40B4-BE49-F238E27FC236}">
                <a16:creationId xmlns:a16="http://schemas.microsoft.com/office/drawing/2014/main" id="{ED05B2D2-6BFB-4CE7-AEF4-D84E58863F10}"/>
              </a:ext>
            </a:extLst>
          </p:cNvPr>
          <p:cNvSpPr txBox="1"/>
          <p:nvPr/>
        </p:nvSpPr>
        <p:spPr>
          <a:xfrm flipH="1">
            <a:off x="5616960" y="2566866"/>
            <a:ext cx="5503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M………..4. 56 ………………2 . 160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BF82A8F0-0A4C-4BC1-AA59-498384438680}"/>
              </a:ext>
            </a:extLst>
          </p:cNvPr>
          <p:cNvSpPr txBox="1"/>
          <p:nvPr/>
        </p:nvSpPr>
        <p:spPr>
          <a:xfrm>
            <a:off x="5616960" y="3059668"/>
            <a:ext cx="3553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/>
              <a:t>m………↑ x …………    …↑….35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DAB1692C-78FD-4DEB-A48A-1419AB477199}"/>
                  </a:ext>
                </a:extLst>
              </p:cNvPr>
              <p:cNvSpPr txBox="1"/>
              <p:nvPr/>
            </p:nvSpPr>
            <p:spPr>
              <a:xfrm>
                <a:off x="5703216" y="3665930"/>
                <a:ext cx="1396793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=224 . 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35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320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DAB1692C-78FD-4DEB-A48A-1419AB4771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3216" y="3665930"/>
                <a:ext cx="1396793" cy="52597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ovéPole 12">
            <a:extLst>
              <a:ext uri="{FF2B5EF4-FFF2-40B4-BE49-F238E27FC236}">
                <a16:creationId xmlns:a16="http://schemas.microsoft.com/office/drawing/2014/main" id="{4804947A-9F57-4614-8D09-DC205CC17A1B}"/>
              </a:ext>
            </a:extLst>
          </p:cNvPr>
          <p:cNvSpPr txBox="1"/>
          <p:nvPr/>
        </p:nvSpPr>
        <p:spPr>
          <a:xfrm flipH="1">
            <a:off x="5616960" y="4428838"/>
            <a:ext cx="3026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x = 24, 5 g</a:t>
            </a:r>
          </a:p>
        </p:txBody>
      </p:sp>
    </p:spTree>
    <p:extLst>
      <p:ext uri="{BB962C8B-B14F-4D97-AF65-F5344CB8AC3E}">
        <p14:creationId xmlns:p14="http://schemas.microsoft.com/office/powerpoint/2010/main" val="2570766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CA748D6F-915F-4716-BC75-0658BBED6908}"/>
              </a:ext>
            </a:extLst>
          </p:cNvPr>
          <p:cNvSpPr txBox="1"/>
          <p:nvPr/>
        </p:nvSpPr>
        <p:spPr>
          <a:xfrm>
            <a:off x="829559" y="867266"/>
            <a:ext cx="10105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Vypočítej hmotnost oxidu hlinitého, který vzniká reakcí hliníku a kyslíku, když hmotnost hliníku je 15 gramů.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B2E899EF-65B8-407E-B6FF-C0F35CF8251D}"/>
                  </a:ext>
                </a:extLst>
              </p:cNvPr>
              <p:cNvSpPr txBox="1"/>
              <p:nvPr/>
            </p:nvSpPr>
            <p:spPr>
              <a:xfrm>
                <a:off x="914401" y="1362173"/>
                <a:ext cx="13122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cs-CZ" dirty="0"/>
                  <a:t>m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𝐴𝑙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)=?</m:t>
                    </m:r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B2E899EF-65B8-407E-B6FF-C0F35CF82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1" y="1362173"/>
                <a:ext cx="1312219" cy="276999"/>
              </a:xfrm>
              <a:prstGeom prst="rect">
                <a:avLst/>
              </a:prstGeom>
              <a:blipFill>
                <a:blip r:embed="rId2"/>
                <a:stretch>
                  <a:fillRect l="-10698" t="-26087" r="-5116" b="-521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FBECEEC7-17F3-4DA4-85ED-9825FAC0DF2D}"/>
                  </a:ext>
                </a:extLst>
              </p:cNvPr>
              <p:cNvSpPr txBox="1"/>
              <p:nvPr/>
            </p:nvSpPr>
            <p:spPr>
              <a:xfrm>
                <a:off x="857141" y="1764747"/>
                <a:ext cx="14267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𝐴𝑙</m:t>
                          </m:r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=15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FBECEEC7-17F3-4DA4-85ED-9825FAC0DF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141" y="1764747"/>
                <a:ext cx="1426737" cy="276999"/>
              </a:xfrm>
              <a:prstGeom prst="rect">
                <a:avLst/>
              </a:prstGeom>
              <a:blipFill>
                <a:blip r:embed="rId3"/>
                <a:stretch>
                  <a:fillRect l="-1709" t="-2174" r="-5128" b="-3260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ovéPole 4">
            <a:extLst>
              <a:ext uri="{FF2B5EF4-FFF2-40B4-BE49-F238E27FC236}">
                <a16:creationId xmlns:a16="http://schemas.microsoft.com/office/drawing/2014/main" id="{1DBDCED4-BECA-4AFB-821D-B41C68E3B730}"/>
              </a:ext>
            </a:extLst>
          </p:cNvPr>
          <p:cNvSpPr txBox="1"/>
          <p:nvPr/>
        </p:nvSpPr>
        <p:spPr>
          <a:xfrm>
            <a:off x="829559" y="2167321"/>
            <a:ext cx="194192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cs-CZ" dirty="0"/>
              <a:t>M(Al) = 27 g/mol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A5587711-BF82-4F93-A438-CBD5D57554E6}"/>
                  </a:ext>
                </a:extLst>
              </p:cNvPr>
              <p:cNvSpPr txBox="1"/>
              <p:nvPr/>
            </p:nvSpPr>
            <p:spPr>
              <a:xfrm>
                <a:off x="697583" y="2569895"/>
                <a:ext cx="39051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𝐴𝑙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)=2. 27+3.16=102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𝑚𝑜𝑙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A5587711-BF82-4F93-A438-CBD5D57554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583" y="2569895"/>
                <a:ext cx="3905172" cy="276999"/>
              </a:xfrm>
              <a:prstGeom prst="rect">
                <a:avLst/>
              </a:prstGeom>
              <a:blipFill>
                <a:blip r:embed="rId4"/>
                <a:stretch>
                  <a:fillRect l="-780" t="-4444" r="-936" b="-355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64BDF3AB-038B-4B07-9091-63B8638E01F1}"/>
                  </a:ext>
                </a:extLst>
              </p:cNvPr>
              <p:cNvSpPr txBox="1"/>
              <p:nvPr/>
            </p:nvSpPr>
            <p:spPr>
              <a:xfrm>
                <a:off x="5750351" y="1424960"/>
                <a:ext cx="21477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𝐴𝑙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+3 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→2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𝐴𝑙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64BDF3AB-038B-4B07-9091-63B8638E01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0351" y="1424960"/>
                <a:ext cx="2147704" cy="276999"/>
              </a:xfrm>
              <a:prstGeom prst="rect">
                <a:avLst/>
              </a:prstGeom>
              <a:blipFill>
                <a:blip r:embed="rId5"/>
                <a:stretch>
                  <a:fillRect l="-2266" r="-567" b="-155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ovéPole 7">
            <a:extLst>
              <a:ext uri="{FF2B5EF4-FFF2-40B4-BE49-F238E27FC236}">
                <a16:creationId xmlns:a16="http://schemas.microsoft.com/office/drawing/2014/main" id="{4ED55BA8-745B-4FB5-90B0-CEC2A73E9963}"/>
              </a:ext>
            </a:extLst>
          </p:cNvPr>
          <p:cNvSpPr txBox="1"/>
          <p:nvPr/>
        </p:nvSpPr>
        <p:spPr>
          <a:xfrm>
            <a:off x="5750351" y="2444320"/>
            <a:ext cx="4251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 ………..4 . 27………………2 . 102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C1E50FE-E8F2-4ED0-BE80-338493BF1CA5}"/>
              </a:ext>
            </a:extLst>
          </p:cNvPr>
          <p:cNvSpPr txBox="1"/>
          <p:nvPr/>
        </p:nvSpPr>
        <p:spPr>
          <a:xfrm>
            <a:off x="5825765" y="3129699"/>
            <a:ext cx="4081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/>
              <a:t>m ………</a:t>
            </a:r>
            <a:r>
              <a:rPr lang="cs-CZ" sz="3200" u="sng" dirty="0"/>
              <a:t>↑ </a:t>
            </a:r>
            <a:r>
              <a:rPr lang="cs-CZ" u="sng" dirty="0"/>
              <a:t>15 ………………</a:t>
            </a:r>
            <a:r>
              <a:rPr lang="cs-CZ" sz="3200" u="sng" dirty="0"/>
              <a:t>↑</a:t>
            </a:r>
            <a:r>
              <a:rPr lang="cs-CZ" u="sng" dirty="0"/>
              <a:t> x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EC61F9DB-D5ED-4F3C-AA0A-EE22FE505D9D}"/>
              </a:ext>
            </a:extLst>
          </p:cNvPr>
          <p:cNvSpPr txBox="1"/>
          <p:nvPr/>
        </p:nvSpPr>
        <p:spPr>
          <a:xfrm>
            <a:off x="5637229" y="297415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81768370-0737-410E-B38A-794F0BED46A1}"/>
                  </a:ext>
                </a:extLst>
              </p:cNvPr>
              <p:cNvSpPr txBox="1"/>
              <p:nvPr/>
            </p:nvSpPr>
            <p:spPr>
              <a:xfrm>
                <a:off x="5750351" y="3905849"/>
                <a:ext cx="1104470" cy="3974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cs-CZ" dirty="0"/>
                  <a:t>x= 204 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108</m:t>
                        </m:r>
                      </m:den>
                    </m:f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81768370-0737-410E-B38A-794F0BED46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0351" y="3905849"/>
                <a:ext cx="1104470" cy="397481"/>
              </a:xfrm>
              <a:prstGeom prst="rect">
                <a:avLst/>
              </a:prstGeom>
              <a:blipFill>
                <a:blip r:embed="rId6"/>
                <a:stretch>
                  <a:fillRect l="-12707" t="-3077" r="-4972" b="-2153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ovéPole 12">
            <a:extLst>
              <a:ext uri="{FF2B5EF4-FFF2-40B4-BE49-F238E27FC236}">
                <a16:creationId xmlns:a16="http://schemas.microsoft.com/office/drawing/2014/main" id="{2E5BAD30-D502-4410-B7B2-A9466401B77A}"/>
              </a:ext>
            </a:extLst>
          </p:cNvPr>
          <p:cNvSpPr txBox="1"/>
          <p:nvPr/>
        </p:nvSpPr>
        <p:spPr>
          <a:xfrm>
            <a:off x="5637229" y="4494705"/>
            <a:ext cx="1234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x = 28,3 g</a:t>
            </a:r>
          </a:p>
        </p:txBody>
      </p:sp>
    </p:spTree>
    <p:extLst>
      <p:ext uri="{BB962C8B-B14F-4D97-AF65-F5344CB8AC3E}">
        <p14:creationId xmlns:p14="http://schemas.microsoft.com/office/powerpoint/2010/main" val="415652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0" grpId="0"/>
      <p:bldP spid="12" grpId="0"/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ka">
  <a:themeElements>
    <a:clrScheme name="Organika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ka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k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0</TotalTime>
  <Words>313</Words>
  <Application>Microsoft Office PowerPoint</Application>
  <PresentationFormat>Širokoúhlá obrazovka</PresentationFormat>
  <Paragraphs>42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Garamond</vt:lpstr>
      <vt:lpstr>Organika</vt:lpstr>
      <vt:lpstr>Výpočty z chemických rovnic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Výpočty z chemických rovnic</dc:title>
  <dc:creator>Šnircová Monika</dc:creator>
  <cp:lastModifiedBy>Šnircová Monika</cp:lastModifiedBy>
  <cp:revision>13</cp:revision>
  <dcterms:created xsi:type="dcterms:W3CDTF">2020-10-12T09:37:57Z</dcterms:created>
  <dcterms:modified xsi:type="dcterms:W3CDTF">2020-10-12T17:20:40Z</dcterms:modified>
</cp:coreProperties>
</file>