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nircová Monika" initials="ŠM" lastIdx="1" clrIdx="0">
    <p:extLst>
      <p:ext uri="{19B8F6BF-5375-455C-9EA6-DF929625EA0E}">
        <p15:presenceInfo xmlns:p15="http://schemas.microsoft.com/office/powerpoint/2012/main" userId="S::snircova.monika@zshtyn.cz::7bdf0b15-bcb4-4f2b-b81d-dc531fd2b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3T19:43:13.80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01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08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11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475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196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871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70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76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1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07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25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89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4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6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75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67D3-5F9E-4CA2-85CF-915E742438D0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CD67E3-4D93-4867-9238-95C1F8B9E9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28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7F23D-DA64-43EA-A5AF-40EE5FBF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Výpočty z chemických vzorců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B8B017-AE20-484F-959E-2A60244EB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Umožňují zjistit obsah prvků ve sloučenině</a:t>
            </a:r>
          </a:p>
        </p:txBody>
      </p:sp>
    </p:spTree>
    <p:extLst>
      <p:ext uri="{BB962C8B-B14F-4D97-AF65-F5344CB8AC3E}">
        <p14:creationId xmlns:p14="http://schemas.microsoft.com/office/powerpoint/2010/main" val="389408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93E9675-DED5-494E-95AA-9D28986655DD}"/>
              </a:ext>
            </a:extLst>
          </p:cNvPr>
          <p:cNvSpPr txBox="1"/>
          <p:nvPr/>
        </p:nvSpPr>
        <p:spPr>
          <a:xfrm>
            <a:off x="1770434" y="875489"/>
            <a:ext cx="917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Jakou hmotnost má zinek obsažený v 1000 gramech sulfidu zinečnatého.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B129D1D-836C-4E89-9FBE-1985F3ABB743}"/>
              </a:ext>
            </a:extLst>
          </p:cNvPr>
          <p:cNvSpPr txBox="1"/>
          <p:nvPr/>
        </p:nvSpPr>
        <p:spPr>
          <a:xfrm>
            <a:off x="933253" y="144230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m(Zn)=?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EFECAF-35CA-42B3-A7D9-9C4EA448E091}"/>
              </a:ext>
            </a:extLst>
          </p:cNvPr>
          <p:cNvSpPr txBox="1"/>
          <p:nvPr/>
        </p:nvSpPr>
        <p:spPr>
          <a:xfrm>
            <a:off x="1008669" y="1870613"/>
            <a:ext cx="175368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 (</a:t>
            </a:r>
            <a:r>
              <a:rPr lang="cs-CZ" dirty="0" err="1"/>
              <a:t>ZnS</a:t>
            </a:r>
            <a:r>
              <a:rPr lang="cs-CZ" dirty="0"/>
              <a:t>)= 1000 g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525663-9D2B-4521-BA91-BD7066DAB36B}"/>
              </a:ext>
            </a:extLst>
          </p:cNvPr>
          <p:cNvSpPr txBox="1"/>
          <p:nvPr/>
        </p:nvSpPr>
        <p:spPr>
          <a:xfrm>
            <a:off x="933253" y="2252759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M(Zn)= 65 g/mol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6A651EC-0D5D-410F-B3C1-B83730F2F0D9}"/>
              </a:ext>
            </a:extLst>
          </p:cNvPr>
          <p:cNvSpPr txBox="1"/>
          <p:nvPr/>
        </p:nvSpPr>
        <p:spPr>
          <a:xfrm>
            <a:off x="933253" y="2693885"/>
            <a:ext cx="361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M(</a:t>
            </a:r>
            <a:r>
              <a:rPr lang="cs-CZ" dirty="0" err="1"/>
              <a:t>ZnS</a:t>
            </a:r>
            <a:r>
              <a:rPr lang="cs-CZ" dirty="0"/>
              <a:t>)= 65+32=97g/mol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93EAED-837F-4F00-8965-7BA50DC36301}"/>
              </a:ext>
            </a:extLst>
          </p:cNvPr>
          <p:cNvSpPr txBox="1"/>
          <p:nvPr/>
        </p:nvSpPr>
        <p:spPr>
          <a:xfrm>
            <a:off x="5901179" y="3064367"/>
            <a:ext cx="4006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M………….65…………….97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56BD7F7-5C48-40DE-910D-65A52B922DE7}"/>
              </a:ext>
            </a:extLst>
          </p:cNvPr>
          <p:cNvSpPr txBox="1"/>
          <p:nvPr/>
        </p:nvSpPr>
        <p:spPr>
          <a:xfrm>
            <a:off x="5891752" y="3546563"/>
            <a:ext cx="3619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m…………x</a:t>
            </a:r>
            <a:r>
              <a:rPr lang="cs-CZ" sz="3200" u="sng" dirty="0"/>
              <a:t>↑</a:t>
            </a:r>
            <a:r>
              <a:rPr lang="cs-CZ" u="sng" dirty="0"/>
              <a:t>………….. </a:t>
            </a:r>
            <a:r>
              <a:rPr lang="cs-CZ" sz="2800" u="sng" dirty="0"/>
              <a:t>↑</a:t>
            </a:r>
            <a:r>
              <a:rPr lang="cs-CZ" u="sng" dirty="0"/>
              <a:t>.1000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E847A43B-9503-4325-AA69-EE581AB234FC}"/>
                  </a:ext>
                </a:extLst>
              </p:cNvPr>
              <p:cNvSpPr txBox="1"/>
              <p:nvPr/>
            </p:nvSpPr>
            <p:spPr>
              <a:xfrm>
                <a:off x="5901179" y="4357066"/>
                <a:ext cx="140320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=65 .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97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E847A43B-9503-4325-AA69-EE581AB23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179" y="4357066"/>
                <a:ext cx="140320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>
            <a:extLst>
              <a:ext uri="{FF2B5EF4-FFF2-40B4-BE49-F238E27FC236}">
                <a16:creationId xmlns:a16="http://schemas.microsoft.com/office/drawing/2014/main" id="{46880B59-878E-4311-8163-D9F234BFBC9B}"/>
              </a:ext>
            </a:extLst>
          </p:cNvPr>
          <p:cNvSpPr txBox="1"/>
          <p:nvPr/>
        </p:nvSpPr>
        <p:spPr>
          <a:xfrm>
            <a:off x="5901179" y="5101398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= 670,1 g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C1E8298-5488-4129-A6F6-017271C88469}"/>
              </a:ext>
            </a:extLst>
          </p:cNvPr>
          <p:cNvSpPr txBox="1"/>
          <p:nvPr/>
        </p:nvSpPr>
        <p:spPr>
          <a:xfrm>
            <a:off x="5901179" y="1626967"/>
            <a:ext cx="3808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……….M(Zn)………..M (</a:t>
            </a:r>
            <a:r>
              <a:rPr lang="cs-CZ" dirty="0" err="1"/>
              <a:t>ZnS</a:t>
            </a:r>
            <a:r>
              <a:rPr lang="cs-CZ" dirty="0"/>
              <a:t>)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F7DA200-B30C-49CB-96F0-FB66DA8FEEE9}"/>
              </a:ext>
            </a:extLst>
          </p:cNvPr>
          <p:cNvSpPr txBox="1"/>
          <p:nvPr/>
        </p:nvSpPr>
        <p:spPr>
          <a:xfrm>
            <a:off x="6004874" y="2375555"/>
            <a:ext cx="333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m……….m(Zn)……..m (</a:t>
            </a:r>
            <a:r>
              <a:rPr lang="cs-CZ" u="sng" dirty="0" err="1"/>
              <a:t>ZnS</a:t>
            </a:r>
            <a:r>
              <a:rPr lang="cs-CZ" u="sng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777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5FFA0F7-A45C-47D7-AF37-AD03A83FDE36}"/>
              </a:ext>
            </a:extLst>
          </p:cNvPr>
          <p:cNvSpPr txBox="1"/>
          <p:nvPr/>
        </p:nvSpPr>
        <p:spPr>
          <a:xfrm>
            <a:off x="1659118" y="772998"/>
            <a:ext cx="870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Vypočítej hmotnost fosforu je ve 250 gramech oxidu fosforečném.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1FF04DE-4B96-4E84-942B-C258E46EB9E2}"/>
              </a:ext>
            </a:extLst>
          </p:cNvPr>
          <p:cNvSpPr txBox="1"/>
          <p:nvPr/>
        </p:nvSpPr>
        <p:spPr>
          <a:xfrm>
            <a:off x="1216057" y="133860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 (P)=?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1C771403-D496-456B-ADA9-FF914645455D}"/>
                  </a:ext>
                </a:extLst>
              </p:cNvPr>
              <p:cNvSpPr txBox="1"/>
              <p:nvPr/>
            </p:nvSpPr>
            <p:spPr>
              <a:xfrm>
                <a:off x="1216057" y="1765714"/>
                <a:ext cx="20143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  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)=250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1C771403-D496-456B-ADA9-FF9146454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057" y="1765714"/>
                <a:ext cx="2014334" cy="276999"/>
              </a:xfrm>
              <a:prstGeom prst="rect">
                <a:avLst/>
              </a:prstGeom>
              <a:blipFill>
                <a:blip r:embed="rId2"/>
                <a:stretch>
                  <a:fillRect l="-604" t="-28889" b="-5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FDB2A4DE-07D5-4E6A-A0F1-F4B00599673E}"/>
              </a:ext>
            </a:extLst>
          </p:cNvPr>
          <p:cNvSpPr txBox="1"/>
          <p:nvPr/>
        </p:nvSpPr>
        <p:spPr>
          <a:xfrm>
            <a:off x="1335160" y="2192822"/>
            <a:ext cx="177612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 (P)= 31 g/mol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E7C6EB0-7616-4396-AFDC-34DA8D69B68F}"/>
                  </a:ext>
                </a:extLst>
              </p:cNvPr>
              <p:cNvSpPr txBox="1"/>
              <p:nvPr/>
            </p:nvSpPr>
            <p:spPr>
              <a:xfrm>
                <a:off x="1335160" y="2666097"/>
                <a:ext cx="3614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cs-CZ" dirty="0"/>
                  <a:t>)= 2. 31 + 5.16= 142 g/mol</a:t>
                </a:r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E7C6EB0-7616-4396-AFDC-34DA8D69B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160" y="2666097"/>
                <a:ext cx="3614964" cy="276999"/>
              </a:xfrm>
              <a:prstGeom prst="rect">
                <a:avLst/>
              </a:prstGeom>
              <a:blipFill>
                <a:blip r:embed="rId3"/>
                <a:stretch>
                  <a:fillRect l="-3879" t="-28261" r="-3710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97BB5762-739D-4E22-9AA0-029DCE71DA5A}"/>
              </a:ext>
            </a:extLst>
          </p:cNvPr>
          <p:cNvSpPr txBox="1"/>
          <p:nvPr/>
        </p:nvSpPr>
        <p:spPr>
          <a:xfrm>
            <a:off x="6391373" y="2042713"/>
            <a:ext cx="350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M……………2.31……………142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EA0B8CE-76AF-4AC5-8B4D-01CC2351568D}"/>
              </a:ext>
            </a:extLst>
          </p:cNvPr>
          <p:cNvSpPr txBox="1"/>
          <p:nvPr/>
        </p:nvSpPr>
        <p:spPr>
          <a:xfrm>
            <a:off x="6457360" y="2677570"/>
            <a:ext cx="328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m………..↑ ..x….........….↑.250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5E4CDF6-92F3-4230-8D5B-EDF0CE642751}"/>
                  </a:ext>
                </a:extLst>
              </p:cNvPr>
              <p:cNvSpPr txBox="1"/>
              <p:nvPr/>
            </p:nvSpPr>
            <p:spPr>
              <a:xfrm>
                <a:off x="6485641" y="3312428"/>
                <a:ext cx="1274964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=62 .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142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5E4CDF6-92F3-4230-8D5B-EDF0CE642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41" y="3312428"/>
                <a:ext cx="1274964" cy="5241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724953C1-D69E-49B3-B1EB-A9F2C98C150F}"/>
              </a:ext>
            </a:extLst>
          </p:cNvPr>
          <p:cNvSpPr txBox="1"/>
          <p:nvPr/>
        </p:nvSpPr>
        <p:spPr>
          <a:xfrm>
            <a:off x="6457360" y="4015819"/>
            <a:ext cx="176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= 109 g</a:t>
            </a:r>
          </a:p>
        </p:txBody>
      </p:sp>
    </p:spTree>
    <p:extLst>
      <p:ext uri="{BB962C8B-B14F-4D97-AF65-F5344CB8AC3E}">
        <p14:creationId xmlns:p14="http://schemas.microsoft.com/office/powerpoint/2010/main" val="63044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31EBADA-F1B8-4388-A76F-0A9905DAAE9A}"/>
              </a:ext>
            </a:extLst>
          </p:cNvPr>
          <p:cNvSpPr txBox="1"/>
          <p:nvPr/>
        </p:nvSpPr>
        <p:spPr>
          <a:xfrm>
            <a:off x="1602557" y="556181"/>
            <a:ext cx="7437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Kolik procent železa je v železné rudě – v oxidu železitém.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408ABCD-5BF7-4E5F-B76A-ACE9BD68A819}"/>
              </a:ext>
            </a:extLst>
          </p:cNvPr>
          <p:cNvSpPr txBox="1"/>
          <p:nvPr/>
        </p:nvSpPr>
        <p:spPr>
          <a:xfrm>
            <a:off x="1725105" y="1234911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M(</a:t>
            </a:r>
            <a:r>
              <a:rPr lang="cs-CZ" dirty="0" err="1"/>
              <a:t>Fe</a:t>
            </a:r>
            <a:r>
              <a:rPr lang="cs-CZ" dirty="0"/>
              <a:t>)= 56 g/mol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AEF5D811-1594-4186-AB1F-463C61C4B8D5}"/>
                  </a:ext>
                </a:extLst>
              </p:cNvPr>
              <p:cNvSpPr txBox="1"/>
              <p:nvPr/>
            </p:nvSpPr>
            <p:spPr>
              <a:xfrm>
                <a:off x="1805608" y="1775141"/>
                <a:ext cx="38856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=2. 56+3.18=160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AEF5D811-1594-4186-AB1F-463C61C4B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608" y="1775141"/>
                <a:ext cx="3885615" cy="276999"/>
              </a:xfrm>
              <a:prstGeom prst="rect">
                <a:avLst/>
              </a:prstGeom>
              <a:blipFill>
                <a:blip r:embed="rId2"/>
                <a:stretch>
                  <a:fillRect l="-3605" t="-28261" r="-1254" b="-5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B3E1F7E-7C45-4F62-B519-5B5FF069D807}"/>
                  </a:ext>
                </a:extLst>
              </p:cNvPr>
              <p:cNvSpPr txBox="1"/>
              <p:nvPr/>
            </p:nvSpPr>
            <p:spPr>
              <a:xfrm>
                <a:off x="1894788" y="2702837"/>
                <a:ext cx="4619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M…….M(</a:t>
                </a:r>
                <a:r>
                  <a:rPr lang="cs-CZ" dirty="0" err="1"/>
                  <a:t>Fe</a:t>
                </a:r>
                <a:r>
                  <a:rPr lang="cs-CZ" dirty="0"/>
                  <a:t>).2 …………….M(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)</a:t>
                </a:r>
              </a:p>
            </p:txBody>
          </p:sp>
        </mc:Choice>
        <mc:Fallback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4B3E1F7E-7C45-4F62-B519-5B5FF069D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88" y="2702837"/>
                <a:ext cx="4619134" cy="369332"/>
              </a:xfrm>
              <a:prstGeom prst="rect">
                <a:avLst/>
              </a:prstGeom>
              <a:blipFill>
                <a:blip r:embed="rId3"/>
                <a:stretch>
                  <a:fillRect l="-1187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64FDDBE3-AB57-4171-87A7-8EFB437E910E}"/>
              </a:ext>
            </a:extLst>
          </p:cNvPr>
          <p:cNvSpPr txBox="1"/>
          <p:nvPr/>
        </p:nvSpPr>
        <p:spPr>
          <a:xfrm>
            <a:off x="1894788" y="3227837"/>
            <a:ext cx="408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%...........x…………………….100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1BD5699-0EBD-4A01-B24D-B7E375C93AD1}"/>
              </a:ext>
            </a:extLst>
          </p:cNvPr>
          <p:cNvSpPr txBox="1"/>
          <p:nvPr/>
        </p:nvSpPr>
        <p:spPr>
          <a:xfrm>
            <a:off x="2102177" y="3874416"/>
            <a:ext cx="3516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M…….56.2………….160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08D0998-9241-472E-B684-08A968CEEBB4}"/>
              </a:ext>
            </a:extLst>
          </p:cNvPr>
          <p:cNvSpPr txBox="1"/>
          <p:nvPr/>
        </p:nvSpPr>
        <p:spPr>
          <a:xfrm>
            <a:off x="2102177" y="4440025"/>
            <a:ext cx="316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%……↑.x……………↑…100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24672E36-5F6D-4616-95C9-AC8796169647}"/>
                  </a:ext>
                </a:extLst>
              </p:cNvPr>
              <p:cNvSpPr txBox="1"/>
              <p:nvPr/>
            </p:nvSpPr>
            <p:spPr>
              <a:xfrm>
                <a:off x="1894787" y="5005633"/>
                <a:ext cx="1159497" cy="3934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dirty="0"/>
                  <a:t> = 112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160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24672E36-5F6D-4616-95C9-AC8796169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87" y="5005633"/>
                <a:ext cx="1159497" cy="393441"/>
              </a:xfrm>
              <a:prstGeom prst="rect">
                <a:avLst/>
              </a:prstGeom>
              <a:blipFill>
                <a:blip r:embed="rId4"/>
                <a:stretch>
                  <a:fillRect l="-5263" t="-7692" r="-2105" b="-184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8A70F625-EB69-4CC6-A62A-21F77DC5A703}"/>
              </a:ext>
            </a:extLst>
          </p:cNvPr>
          <p:cNvSpPr txBox="1"/>
          <p:nvPr/>
        </p:nvSpPr>
        <p:spPr>
          <a:xfrm>
            <a:off x="1894787" y="5608948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 = 70%</a:t>
            </a:r>
          </a:p>
        </p:txBody>
      </p:sp>
    </p:spTree>
    <p:extLst>
      <p:ext uri="{BB962C8B-B14F-4D97-AF65-F5344CB8AC3E}">
        <p14:creationId xmlns:p14="http://schemas.microsoft.com/office/powerpoint/2010/main" val="176035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8503994-6476-44A8-8538-F415D2B33370}"/>
              </a:ext>
            </a:extLst>
          </p:cNvPr>
          <p:cNvSpPr txBox="1"/>
          <p:nvPr/>
        </p:nvSpPr>
        <p:spPr>
          <a:xfrm>
            <a:off x="1574276" y="754144"/>
            <a:ext cx="619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Kolik procent stříbra obsahuje sulfid stříbrný.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00AA79E-359C-4303-A48E-63A71CD152EB}"/>
              </a:ext>
            </a:extLst>
          </p:cNvPr>
          <p:cNvSpPr txBox="1"/>
          <p:nvPr/>
        </p:nvSpPr>
        <p:spPr>
          <a:xfrm>
            <a:off x="1395167" y="1315039"/>
            <a:ext cx="209512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 (</a:t>
            </a:r>
            <a:r>
              <a:rPr lang="cs-CZ" dirty="0" err="1"/>
              <a:t>Ag</a:t>
            </a:r>
            <a:r>
              <a:rPr lang="cs-CZ" dirty="0"/>
              <a:t>)= 108 g/mol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288AF8BF-ADF8-45C8-9E1C-75FEDA82F6E7}"/>
                  </a:ext>
                </a:extLst>
              </p:cNvPr>
              <p:cNvSpPr txBox="1"/>
              <p:nvPr/>
            </p:nvSpPr>
            <p:spPr>
              <a:xfrm>
                <a:off x="1395167" y="1783601"/>
                <a:ext cx="379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cs-CZ" dirty="0"/>
                  <a:t>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𝐴𝑔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)=2. 108+32=248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288AF8BF-ADF8-45C8-9E1C-75FEDA82F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67" y="1783601"/>
                <a:ext cx="3795719" cy="276999"/>
              </a:xfrm>
              <a:prstGeom prst="rect">
                <a:avLst/>
              </a:prstGeom>
              <a:blipFill>
                <a:blip r:embed="rId2"/>
                <a:stretch>
                  <a:fillRect l="-3852" t="-28889" r="-1124" b="-5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id="{5D4ED88C-80D7-47DA-B7E6-BA7B1F17C814}"/>
              </a:ext>
            </a:extLst>
          </p:cNvPr>
          <p:cNvSpPr txBox="1"/>
          <p:nvPr/>
        </p:nvSpPr>
        <p:spPr>
          <a:xfrm>
            <a:off x="1489435" y="3148553"/>
            <a:ext cx="439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…………..108 . 2 …………..248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0E93B-442F-49C7-8FFE-975ED7AD16C8}"/>
              </a:ext>
            </a:extLst>
          </p:cNvPr>
          <p:cNvSpPr txBox="1"/>
          <p:nvPr/>
        </p:nvSpPr>
        <p:spPr>
          <a:xfrm>
            <a:off x="1649691" y="3770722"/>
            <a:ext cx="375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/>
              <a:t>% …………↑…x …………... ↑100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5ECB1D7-84F8-4FE2-B6D6-9D2E4FFA3017}"/>
                  </a:ext>
                </a:extLst>
              </p:cNvPr>
              <p:cNvSpPr txBox="1"/>
              <p:nvPr/>
            </p:nvSpPr>
            <p:spPr>
              <a:xfrm>
                <a:off x="1885361" y="4666268"/>
                <a:ext cx="1433406" cy="484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x = 216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248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25ECB1D7-84F8-4FE2-B6D6-9D2E4FFA30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361" y="4666268"/>
                <a:ext cx="1433406" cy="484043"/>
              </a:xfrm>
              <a:prstGeom prst="rect">
                <a:avLst/>
              </a:prstGeom>
              <a:blipFill>
                <a:blip r:embed="rId3"/>
                <a:stretch>
                  <a:fillRect l="-3404"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8327D5E0-31AB-46F0-855A-9E02DBCA914B}"/>
              </a:ext>
            </a:extLst>
          </p:cNvPr>
          <p:cNvSpPr txBox="1"/>
          <p:nvPr/>
        </p:nvSpPr>
        <p:spPr>
          <a:xfrm>
            <a:off x="2017336" y="5401559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 = 87 %</a:t>
            </a:r>
          </a:p>
        </p:txBody>
      </p:sp>
    </p:spTree>
    <p:extLst>
      <p:ext uri="{BB962C8B-B14F-4D97-AF65-F5344CB8AC3E}">
        <p14:creationId xmlns:p14="http://schemas.microsoft.com/office/powerpoint/2010/main" val="194728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6A04C0F-73D0-422D-AC37-4B5EB4D181E5}"/>
              </a:ext>
            </a:extLst>
          </p:cNvPr>
          <p:cNvSpPr txBox="1"/>
          <p:nvPr/>
        </p:nvSpPr>
        <p:spPr>
          <a:xfrm>
            <a:off x="2036190" y="942680"/>
            <a:ext cx="703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Vypočítej hmotnost 5 molů oxidu hořečnatého.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A4ADA8D-86B3-46AC-92BD-95C77D814811}"/>
              </a:ext>
            </a:extLst>
          </p:cNvPr>
          <p:cNvSpPr txBox="1"/>
          <p:nvPr/>
        </p:nvSpPr>
        <p:spPr>
          <a:xfrm>
            <a:off x="1389378" y="1475295"/>
            <a:ext cx="129362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m( </a:t>
            </a:r>
            <a:r>
              <a:rPr lang="cs-CZ" dirty="0" err="1"/>
              <a:t>MgO</a:t>
            </a:r>
            <a:r>
              <a:rPr lang="cs-CZ" dirty="0"/>
              <a:t>)=?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92B233B-0749-42C5-BA18-4713C14E0013}"/>
              </a:ext>
            </a:extLst>
          </p:cNvPr>
          <p:cNvSpPr txBox="1"/>
          <p:nvPr/>
        </p:nvSpPr>
        <p:spPr>
          <a:xfrm>
            <a:off x="1306688" y="1981564"/>
            <a:ext cx="137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 = 5 mol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CAF5D6F-F8CE-47B6-BB4D-B4C690576947}"/>
              </a:ext>
            </a:extLst>
          </p:cNvPr>
          <p:cNvSpPr txBox="1"/>
          <p:nvPr/>
        </p:nvSpPr>
        <p:spPr>
          <a:xfrm>
            <a:off x="5945668" y="166909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 = M .n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6EB908-7517-4BB8-ABE6-572800F146D6}"/>
              </a:ext>
            </a:extLst>
          </p:cNvPr>
          <p:cNvSpPr txBox="1"/>
          <p:nvPr/>
        </p:nvSpPr>
        <p:spPr>
          <a:xfrm>
            <a:off x="1306688" y="2395500"/>
            <a:ext cx="40346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M (</a:t>
            </a:r>
            <a:r>
              <a:rPr lang="cs-CZ" dirty="0" err="1"/>
              <a:t>MgO</a:t>
            </a:r>
            <a:r>
              <a:rPr lang="cs-CZ" dirty="0"/>
              <a:t>)= 24 + 16 = 40 g/mol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748A30F-5DFB-402D-8152-93AE1F5F8396}"/>
              </a:ext>
            </a:extLst>
          </p:cNvPr>
          <p:cNvSpPr txBox="1"/>
          <p:nvPr/>
        </p:nvSpPr>
        <p:spPr>
          <a:xfrm>
            <a:off x="5945668" y="2100242"/>
            <a:ext cx="180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= 40 . 5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1B3C73-2987-4546-B40D-A42058898A6F}"/>
              </a:ext>
            </a:extLst>
          </p:cNvPr>
          <p:cNvSpPr txBox="1"/>
          <p:nvPr/>
        </p:nvSpPr>
        <p:spPr>
          <a:xfrm>
            <a:off x="5945668" y="2581306"/>
            <a:ext cx="150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= 200 g</a:t>
            </a:r>
          </a:p>
        </p:txBody>
      </p:sp>
    </p:spTree>
    <p:extLst>
      <p:ext uri="{BB962C8B-B14F-4D97-AF65-F5344CB8AC3E}">
        <p14:creationId xmlns:p14="http://schemas.microsoft.com/office/powerpoint/2010/main" val="114634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CE71B4DC-C929-44FE-B960-CE7F30AE92B7}"/>
                  </a:ext>
                </a:extLst>
              </p:cNvPr>
              <p:cNvSpPr txBox="1"/>
              <p:nvPr/>
            </p:nvSpPr>
            <p:spPr>
              <a:xfrm>
                <a:off x="1725105" y="485480"/>
                <a:ext cx="10011265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Kolik bromidu vápenatého je potřeba na přípravu 400 ml roztoku o koncentraci 15 mol/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?</a:t>
                </a: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CE71B4DC-C929-44FE-B960-CE7F30AE9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105" y="485480"/>
                <a:ext cx="10011265" cy="669992"/>
              </a:xfrm>
              <a:prstGeom prst="rect">
                <a:avLst/>
              </a:prstGeom>
              <a:blipFill>
                <a:blip r:embed="rId2"/>
                <a:stretch>
                  <a:fillRect l="-548" t="-5455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FE0CE44-A9D9-4041-8BB8-FC78040F2E8B}"/>
                  </a:ext>
                </a:extLst>
              </p:cNvPr>
              <p:cNvSpPr txBox="1"/>
              <p:nvPr/>
            </p:nvSpPr>
            <p:spPr>
              <a:xfrm>
                <a:off x="6466788" y="1155472"/>
                <a:ext cx="12553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FE0CE44-A9D9-4041-8BB8-FC78040F2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788" y="1155472"/>
                <a:ext cx="1255344" cy="276999"/>
              </a:xfrm>
              <a:prstGeom prst="rect">
                <a:avLst/>
              </a:prstGeom>
              <a:blipFill>
                <a:blip r:embed="rId3"/>
                <a:stretch>
                  <a:fillRect l="-1942" r="-2913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C5BEF76-920F-4A15-B41E-16A5B2CACC3F}"/>
                  </a:ext>
                </a:extLst>
              </p:cNvPr>
              <p:cNvSpPr txBox="1"/>
              <p:nvPr/>
            </p:nvSpPr>
            <p:spPr>
              <a:xfrm>
                <a:off x="1348033" y="1220367"/>
                <a:ext cx="1596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/>
                  <a:t>m (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𝐶𝑎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𝐵𝑟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)=?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DC5BEF76-920F-4A15-B41E-16A5B2CAC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033" y="1220367"/>
                <a:ext cx="1596334" cy="369332"/>
              </a:xfrm>
              <a:prstGeom prst="rect">
                <a:avLst/>
              </a:prstGeom>
              <a:blipFill>
                <a:blip r:embed="rId4"/>
                <a:stretch>
                  <a:fillRect l="-3053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3BEC713-2E09-4801-91E8-D67C8C16B2D4}"/>
                  </a:ext>
                </a:extLst>
              </p:cNvPr>
              <p:cNvSpPr txBox="1"/>
              <p:nvPr/>
            </p:nvSpPr>
            <p:spPr>
              <a:xfrm>
                <a:off x="1348033" y="1695482"/>
                <a:ext cx="22718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c = 15 mol/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𝑑𝑚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3BEC713-2E09-4801-91E8-D67C8C16B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033" y="1695482"/>
                <a:ext cx="2271860" cy="369332"/>
              </a:xfrm>
              <a:prstGeom prst="rect">
                <a:avLst/>
              </a:prstGeom>
              <a:blipFill>
                <a:blip r:embed="rId5"/>
                <a:stretch>
                  <a:fillRect l="-2145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50EB68C2-AE27-4716-9098-829B90169A52}"/>
              </a:ext>
            </a:extLst>
          </p:cNvPr>
          <p:cNvSpPr txBox="1"/>
          <p:nvPr/>
        </p:nvSpPr>
        <p:spPr>
          <a:xfrm>
            <a:off x="1348033" y="2200315"/>
            <a:ext cx="132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= 400 ml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D49DE9-31D6-40CF-8919-7DA21F13E5BA}"/>
              </a:ext>
            </a:extLst>
          </p:cNvPr>
          <p:cNvSpPr txBox="1"/>
          <p:nvPr/>
        </p:nvSpPr>
        <p:spPr>
          <a:xfrm>
            <a:off x="2674037" y="2200315"/>
            <a:ext cx="1404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= 0,4 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AA7B7D7-E323-4BCE-AE6E-55D123A424A1}"/>
                  </a:ext>
                </a:extLst>
              </p:cNvPr>
              <p:cNvSpPr txBox="1"/>
              <p:nvPr/>
            </p:nvSpPr>
            <p:spPr>
              <a:xfrm>
                <a:off x="1348033" y="2705148"/>
                <a:ext cx="38227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𝐶𝑎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=40+2. 80=200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𝑚𝑜𝑙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EAA7B7D7-E323-4BCE-AE6E-55D123A42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033" y="2705148"/>
                <a:ext cx="3822713" cy="276999"/>
              </a:xfrm>
              <a:prstGeom prst="rect">
                <a:avLst/>
              </a:prstGeom>
              <a:blipFill>
                <a:blip r:embed="rId6"/>
                <a:stretch>
                  <a:fillRect l="-797" r="-957" b="-4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E7FB3179-CBC8-4997-9D01-22CB390CC8EF}"/>
              </a:ext>
            </a:extLst>
          </p:cNvPr>
          <p:cNvSpPr txBox="1"/>
          <p:nvPr/>
        </p:nvSpPr>
        <p:spPr>
          <a:xfrm>
            <a:off x="6466788" y="1653310"/>
            <a:ext cx="183062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cs-CZ" dirty="0"/>
              <a:t>m = 15 . 0,4 . 200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28D6337-A92F-43D5-9DE0-12173842E1D4}"/>
              </a:ext>
            </a:extLst>
          </p:cNvPr>
          <p:cNvSpPr txBox="1"/>
          <p:nvPr/>
        </p:nvSpPr>
        <p:spPr>
          <a:xfrm>
            <a:off x="6385091" y="2043929"/>
            <a:ext cx="21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 = 1200 g</a:t>
            </a:r>
          </a:p>
        </p:txBody>
      </p:sp>
    </p:spTree>
    <p:extLst>
      <p:ext uri="{BB962C8B-B14F-4D97-AF65-F5344CB8AC3E}">
        <p14:creationId xmlns:p14="http://schemas.microsoft.com/office/powerpoint/2010/main" val="23942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376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Century Gothic</vt:lpstr>
      <vt:lpstr>Wingdings 3</vt:lpstr>
      <vt:lpstr>Stébla</vt:lpstr>
      <vt:lpstr>Výpočty z chemických vzorců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Výpočty z chemických vzorců</dc:title>
  <dc:creator>Šnircová Monika</dc:creator>
  <cp:lastModifiedBy>Šnircová Monika</cp:lastModifiedBy>
  <cp:revision>13</cp:revision>
  <dcterms:created xsi:type="dcterms:W3CDTF">2020-10-13T17:37:40Z</dcterms:created>
  <dcterms:modified xsi:type="dcterms:W3CDTF">2020-10-13T19:36:12Z</dcterms:modified>
</cp:coreProperties>
</file>