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Šnircová Monika" initials="ŠM" lastIdx="1" clrIdx="0">
    <p:extLst>
      <p:ext uri="{19B8F6BF-5375-455C-9EA6-DF929625EA0E}">
        <p15:presenceInfo xmlns:p15="http://schemas.microsoft.com/office/powerpoint/2012/main" userId="S::snircova.monika@zshtyn.cz::7bdf0b15-bcb4-4f2b-b81d-dc531fd2b23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10-13T19:43:13.803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A67D3-5F9E-4CA2-85CF-915E742438D0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3CD67E3-4D93-4867-9238-95C1F8B9E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4019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A67D3-5F9E-4CA2-85CF-915E742438D0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3CD67E3-4D93-4867-9238-95C1F8B9E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4082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A67D3-5F9E-4CA2-85CF-915E742438D0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3CD67E3-4D93-4867-9238-95C1F8B9E917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8119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A67D3-5F9E-4CA2-85CF-915E742438D0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3CD67E3-4D93-4867-9238-95C1F8B9E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4751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A67D3-5F9E-4CA2-85CF-915E742438D0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3CD67E3-4D93-4867-9238-95C1F8B9E917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751960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A67D3-5F9E-4CA2-85CF-915E742438D0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3CD67E3-4D93-4867-9238-95C1F8B9E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88716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A67D3-5F9E-4CA2-85CF-915E742438D0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67E3-4D93-4867-9238-95C1F8B9E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12708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A67D3-5F9E-4CA2-85CF-915E742438D0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67E3-4D93-4867-9238-95C1F8B9E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0763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A67D3-5F9E-4CA2-85CF-915E742438D0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67E3-4D93-4867-9238-95C1F8B9E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8410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A67D3-5F9E-4CA2-85CF-915E742438D0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3CD67E3-4D93-4867-9238-95C1F8B9E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6071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A67D3-5F9E-4CA2-85CF-915E742438D0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3CD67E3-4D93-4867-9238-95C1F8B9E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82576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A67D3-5F9E-4CA2-85CF-915E742438D0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3CD67E3-4D93-4867-9238-95C1F8B9E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9890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A67D3-5F9E-4CA2-85CF-915E742438D0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67E3-4D93-4867-9238-95C1F8B9E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8490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A67D3-5F9E-4CA2-85CF-915E742438D0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67E3-4D93-4867-9238-95C1F8B9E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2981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A67D3-5F9E-4CA2-85CF-915E742438D0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D67E3-4D93-4867-9238-95C1F8B9E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563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A67D3-5F9E-4CA2-85CF-915E742438D0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3CD67E3-4D93-4867-9238-95C1F8B9E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7752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A67D3-5F9E-4CA2-85CF-915E742438D0}" type="datetimeFigureOut">
              <a:rPr lang="cs-CZ" smtClean="0"/>
              <a:t>13.10.2020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3CD67E3-4D93-4867-9238-95C1F8B9E91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2284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87F23D-DA64-43EA-A5AF-40EE5FBF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Výpočty z chemických vzorců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2B8B017-AE20-484F-959E-2A60244EBC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Umožňují zjistit obsah prvků ve sloučenině</a:t>
            </a:r>
          </a:p>
        </p:txBody>
      </p:sp>
    </p:spTree>
    <p:extLst>
      <p:ext uri="{BB962C8B-B14F-4D97-AF65-F5344CB8AC3E}">
        <p14:creationId xmlns:p14="http://schemas.microsoft.com/office/powerpoint/2010/main" val="3894084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A93E9675-DED5-494E-95AA-9D28986655DD}"/>
              </a:ext>
            </a:extLst>
          </p:cNvPr>
          <p:cNvSpPr txBox="1"/>
          <p:nvPr/>
        </p:nvSpPr>
        <p:spPr>
          <a:xfrm>
            <a:off x="1770434" y="875489"/>
            <a:ext cx="9173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Jakou hmotnost má zinek obsažený v 1000 gramech sulfidu zinečnatého.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7B129D1D-836C-4E89-9FBE-1985F3ABB743}"/>
              </a:ext>
            </a:extLst>
          </p:cNvPr>
          <p:cNvSpPr txBox="1"/>
          <p:nvPr/>
        </p:nvSpPr>
        <p:spPr>
          <a:xfrm>
            <a:off x="933253" y="1442301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m(Zn)=?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8EFECAF-35CA-42B3-A7D9-9C4EA448E091}"/>
              </a:ext>
            </a:extLst>
          </p:cNvPr>
          <p:cNvSpPr txBox="1"/>
          <p:nvPr/>
        </p:nvSpPr>
        <p:spPr>
          <a:xfrm>
            <a:off x="1008669" y="1870613"/>
            <a:ext cx="175368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cs-CZ" dirty="0"/>
              <a:t>m (</a:t>
            </a:r>
            <a:r>
              <a:rPr lang="cs-CZ" dirty="0" err="1"/>
              <a:t>ZnS</a:t>
            </a:r>
            <a:r>
              <a:rPr lang="cs-CZ" dirty="0"/>
              <a:t>)= 1000 g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8525663-9D2B-4521-BA91-BD7066DAB36B}"/>
              </a:ext>
            </a:extLst>
          </p:cNvPr>
          <p:cNvSpPr txBox="1"/>
          <p:nvPr/>
        </p:nvSpPr>
        <p:spPr>
          <a:xfrm>
            <a:off x="933253" y="2252759"/>
            <a:ext cx="2012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M(Zn)= 65 g/mol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56A651EC-0D5D-410F-B3C1-B83730F2F0D9}"/>
              </a:ext>
            </a:extLst>
          </p:cNvPr>
          <p:cNvSpPr txBox="1"/>
          <p:nvPr/>
        </p:nvSpPr>
        <p:spPr>
          <a:xfrm>
            <a:off x="933253" y="2693885"/>
            <a:ext cx="3619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M(</a:t>
            </a:r>
            <a:r>
              <a:rPr lang="cs-CZ" dirty="0" err="1"/>
              <a:t>ZnS</a:t>
            </a:r>
            <a:r>
              <a:rPr lang="cs-CZ" dirty="0"/>
              <a:t>)= 65+32=97g/mol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593EAED-837F-4F00-8965-7BA50DC36301}"/>
              </a:ext>
            </a:extLst>
          </p:cNvPr>
          <p:cNvSpPr txBox="1"/>
          <p:nvPr/>
        </p:nvSpPr>
        <p:spPr>
          <a:xfrm>
            <a:off x="5901179" y="3064367"/>
            <a:ext cx="4006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M………….65…………….97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B56BD7F7-5C48-40DE-910D-65A52B922DE7}"/>
              </a:ext>
            </a:extLst>
          </p:cNvPr>
          <p:cNvSpPr txBox="1"/>
          <p:nvPr/>
        </p:nvSpPr>
        <p:spPr>
          <a:xfrm>
            <a:off x="5891752" y="3546563"/>
            <a:ext cx="36198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u="sng" dirty="0"/>
              <a:t>m…………x</a:t>
            </a:r>
            <a:r>
              <a:rPr lang="cs-CZ" sz="3200" u="sng" dirty="0"/>
              <a:t>↑</a:t>
            </a:r>
            <a:r>
              <a:rPr lang="cs-CZ" u="sng" dirty="0"/>
              <a:t>………….. </a:t>
            </a:r>
            <a:r>
              <a:rPr lang="cs-CZ" sz="2800" u="sng" dirty="0"/>
              <a:t>↑</a:t>
            </a:r>
            <a:r>
              <a:rPr lang="cs-CZ" u="sng" dirty="0"/>
              <a:t>.1000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E847A43B-9503-4325-AA69-EE581AB234FC}"/>
                  </a:ext>
                </a:extLst>
              </p:cNvPr>
              <p:cNvSpPr txBox="1"/>
              <p:nvPr/>
            </p:nvSpPr>
            <p:spPr>
              <a:xfrm>
                <a:off x="5901179" y="4357066"/>
                <a:ext cx="1403205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=65 . 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1000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97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E847A43B-9503-4325-AA69-EE581AB234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1179" y="4357066"/>
                <a:ext cx="1403205" cy="5186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ovéPole 11">
            <a:extLst>
              <a:ext uri="{FF2B5EF4-FFF2-40B4-BE49-F238E27FC236}">
                <a16:creationId xmlns:a16="http://schemas.microsoft.com/office/drawing/2014/main" id="{46880B59-878E-4311-8163-D9F234BFBC9B}"/>
              </a:ext>
            </a:extLst>
          </p:cNvPr>
          <p:cNvSpPr txBox="1"/>
          <p:nvPr/>
        </p:nvSpPr>
        <p:spPr>
          <a:xfrm>
            <a:off x="5901179" y="5101398"/>
            <a:ext cx="163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x = 670,1 g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1C1E8298-5488-4129-A6F6-017271C88469}"/>
              </a:ext>
            </a:extLst>
          </p:cNvPr>
          <p:cNvSpPr txBox="1"/>
          <p:nvPr/>
        </p:nvSpPr>
        <p:spPr>
          <a:xfrm>
            <a:off x="5901179" y="1626967"/>
            <a:ext cx="3808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 ……….M(Zn)………..M (</a:t>
            </a:r>
            <a:r>
              <a:rPr lang="cs-CZ" dirty="0" err="1"/>
              <a:t>ZnS</a:t>
            </a:r>
            <a:r>
              <a:rPr lang="cs-CZ" dirty="0"/>
              <a:t>)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9F7DA200-B30C-49CB-96F0-FB66DA8FEEE9}"/>
              </a:ext>
            </a:extLst>
          </p:cNvPr>
          <p:cNvSpPr txBox="1"/>
          <p:nvPr/>
        </p:nvSpPr>
        <p:spPr>
          <a:xfrm>
            <a:off x="6004874" y="2375555"/>
            <a:ext cx="3337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u="sng" dirty="0"/>
              <a:t>m……….m(Zn)……..m (</a:t>
            </a:r>
            <a:r>
              <a:rPr lang="cs-CZ" u="sng" dirty="0" err="1"/>
              <a:t>ZnS</a:t>
            </a:r>
            <a:r>
              <a:rPr lang="cs-CZ" u="sng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47770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B5FFA0F7-A45C-47D7-AF37-AD03A83FDE36}"/>
              </a:ext>
            </a:extLst>
          </p:cNvPr>
          <p:cNvSpPr txBox="1"/>
          <p:nvPr/>
        </p:nvSpPr>
        <p:spPr>
          <a:xfrm>
            <a:off x="1659118" y="772998"/>
            <a:ext cx="87009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Vypočítej hmotnost fosforu je ve 250 gramech oxidu fosforečném.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F1FF04DE-4B96-4E84-942B-C258E46EB9E2}"/>
              </a:ext>
            </a:extLst>
          </p:cNvPr>
          <p:cNvSpPr txBox="1"/>
          <p:nvPr/>
        </p:nvSpPr>
        <p:spPr>
          <a:xfrm>
            <a:off x="1216057" y="1338606"/>
            <a:ext cx="1047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m (P)=?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1C771403-D496-456B-ADA9-FF914645455D}"/>
                  </a:ext>
                </a:extLst>
              </p:cNvPr>
              <p:cNvSpPr txBox="1"/>
              <p:nvPr/>
            </p:nvSpPr>
            <p:spPr>
              <a:xfrm>
                <a:off x="1216057" y="1765714"/>
                <a:ext cx="201433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cs-CZ" dirty="0"/>
                  <a:t>  m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)=250 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endParaRPr lang="cs-CZ" dirty="0"/>
              </a:p>
            </p:txBody>
          </p:sp>
        </mc:Choice>
        <mc:Fallback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1C771403-D496-456B-ADA9-FF91464545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057" y="1765714"/>
                <a:ext cx="2014334" cy="276999"/>
              </a:xfrm>
              <a:prstGeom prst="rect">
                <a:avLst/>
              </a:prstGeom>
              <a:blipFill>
                <a:blip r:embed="rId2"/>
                <a:stretch>
                  <a:fillRect l="-604" t="-28889" b="-511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ovéPole 5">
            <a:extLst>
              <a:ext uri="{FF2B5EF4-FFF2-40B4-BE49-F238E27FC236}">
                <a16:creationId xmlns:a16="http://schemas.microsoft.com/office/drawing/2014/main" id="{FDB2A4DE-07D5-4E6A-A0F1-F4B00599673E}"/>
              </a:ext>
            </a:extLst>
          </p:cNvPr>
          <p:cNvSpPr txBox="1"/>
          <p:nvPr/>
        </p:nvSpPr>
        <p:spPr>
          <a:xfrm>
            <a:off x="1335160" y="2192822"/>
            <a:ext cx="177612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cs-CZ" dirty="0"/>
              <a:t>M (P)= 31 g/mol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FE7C6EB0-7616-4396-AFDC-34DA8D69B68F}"/>
                  </a:ext>
                </a:extLst>
              </p:cNvPr>
              <p:cNvSpPr txBox="1"/>
              <p:nvPr/>
            </p:nvSpPr>
            <p:spPr>
              <a:xfrm>
                <a:off x="1335160" y="2666097"/>
                <a:ext cx="361496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cs-CZ" dirty="0"/>
                  <a:t>M(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5</m:t>
                        </m:r>
                      </m:sub>
                    </m:sSub>
                  </m:oMath>
                </a14:m>
                <a:r>
                  <a:rPr lang="cs-CZ" dirty="0"/>
                  <a:t>)= 2. 31 + 5.16= 142 g/mol</a:t>
                </a:r>
              </a:p>
            </p:txBody>
          </p:sp>
        </mc:Choice>
        <mc:Fallback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FE7C6EB0-7616-4396-AFDC-34DA8D69B6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5160" y="2666097"/>
                <a:ext cx="3614964" cy="276999"/>
              </a:xfrm>
              <a:prstGeom prst="rect">
                <a:avLst/>
              </a:prstGeom>
              <a:blipFill>
                <a:blip r:embed="rId3"/>
                <a:stretch>
                  <a:fillRect l="-3879" t="-28261" r="-3710" b="-5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ovéPole 7">
            <a:extLst>
              <a:ext uri="{FF2B5EF4-FFF2-40B4-BE49-F238E27FC236}">
                <a16:creationId xmlns:a16="http://schemas.microsoft.com/office/drawing/2014/main" id="{97BB5762-739D-4E22-9AA0-029DCE71DA5A}"/>
              </a:ext>
            </a:extLst>
          </p:cNvPr>
          <p:cNvSpPr txBox="1"/>
          <p:nvPr/>
        </p:nvSpPr>
        <p:spPr>
          <a:xfrm>
            <a:off x="6391373" y="2042713"/>
            <a:ext cx="35067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M……………2.31……………142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EA0B8CE-76AF-4AC5-8B4D-01CC2351568D}"/>
              </a:ext>
            </a:extLst>
          </p:cNvPr>
          <p:cNvSpPr txBox="1"/>
          <p:nvPr/>
        </p:nvSpPr>
        <p:spPr>
          <a:xfrm>
            <a:off x="6457360" y="2677570"/>
            <a:ext cx="3280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u="sng" dirty="0"/>
              <a:t>m………..↑ ..x….........….↑.250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05E4CDF6-92F3-4230-8D5B-EDF0CE642751}"/>
                  </a:ext>
                </a:extLst>
              </p:cNvPr>
              <p:cNvSpPr txBox="1"/>
              <p:nvPr/>
            </p:nvSpPr>
            <p:spPr>
              <a:xfrm>
                <a:off x="6485641" y="3312428"/>
                <a:ext cx="1274964" cy="5241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=62 . 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250</m:t>
                          </m:r>
                        </m:num>
                        <m:den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142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05E4CDF6-92F3-4230-8D5B-EDF0CE6427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5641" y="3312428"/>
                <a:ext cx="1274964" cy="5241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ovéPole 10">
            <a:extLst>
              <a:ext uri="{FF2B5EF4-FFF2-40B4-BE49-F238E27FC236}">
                <a16:creationId xmlns:a16="http://schemas.microsoft.com/office/drawing/2014/main" id="{724953C1-D69E-49B3-B1EB-A9F2C98C150F}"/>
              </a:ext>
            </a:extLst>
          </p:cNvPr>
          <p:cNvSpPr txBox="1"/>
          <p:nvPr/>
        </p:nvSpPr>
        <p:spPr>
          <a:xfrm>
            <a:off x="6457360" y="4015819"/>
            <a:ext cx="17628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x = 109 g</a:t>
            </a:r>
          </a:p>
        </p:txBody>
      </p:sp>
    </p:spTree>
    <p:extLst>
      <p:ext uri="{BB962C8B-B14F-4D97-AF65-F5344CB8AC3E}">
        <p14:creationId xmlns:p14="http://schemas.microsoft.com/office/powerpoint/2010/main" val="630449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731EBADA-F1B8-4388-A76F-0A9905DAAE9A}"/>
              </a:ext>
            </a:extLst>
          </p:cNvPr>
          <p:cNvSpPr txBox="1"/>
          <p:nvPr/>
        </p:nvSpPr>
        <p:spPr>
          <a:xfrm>
            <a:off x="1602557" y="556181"/>
            <a:ext cx="74377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Kolik procent železa je v železné rudě – v oxidu železitém.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3408ABCD-5BF7-4E5F-B76A-ACE9BD68A819}"/>
              </a:ext>
            </a:extLst>
          </p:cNvPr>
          <p:cNvSpPr txBox="1"/>
          <p:nvPr/>
        </p:nvSpPr>
        <p:spPr>
          <a:xfrm>
            <a:off x="1725105" y="1234911"/>
            <a:ext cx="2023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M(</a:t>
            </a:r>
            <a:r>
              <a:rPr lang="cs-CZ" dirty="0" err="1"/>
              <a:t>Fe</a:t>
            </a:r>
            <a:r>
              <a:rPr lang="cs-CZ" dirty="0"/>
              <a:t>)= 56 g/mol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AEF5D811-1594-4186-AB1F-463C61C4B8D5}"/>
                  </a:ext>
                </a:extLst>
              </p:cNvPr>
              <p:cNvSpPr txBox="1"/>
              <p:nvPr/>
            </p:nvSpPr>
            <p:spPr>
              <a:xfrm>
                <a:off x="1805608" y="1775141"/>
                <a:ext cx="388561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cs-CZ" dirty="0"/>
                  <a:t>M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𝐹𝑒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𝑂</m:t>
                            </m:r>
                          </m:e>
                          <m:sub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</a:rPr>
                      <m:t>=2. 56+3.18=160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𝑚𝑜𝑙</m:t>
                    </m:r>
                  </m:oMath>
                </a14:m>
                <a:endParaRPr lang="cs-CZ" dirty="0"/>
              </a:p>
            </p:txBody>
          </p:sp>
        </mc:Choice>
        <mc:Fallback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AEF5D811-1594-4186-AB1F-463C61C4B8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5608" y="1775141"/>
                <a:ext cx="3885615" cy="276999"/>
              </a:xfrm>
              <a:prstGeom prst="rect">
                <a:avLst/>
              </a:prstGeom>
              <a:blipFill>
                <a:blip r:embed="rId2"/>
                <a:stretch>
                  <a:fillRect l="-3605" t="-28261" r="-1254" b="-5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4B3E1F7E-7C45-4F62-B519-5B5FF069D807}"/>
                  </a:ext>
                </a:extLst>
              </p:cNvPr>
              <p:cNvSpPr txBox="1"/>
              <p:nvPr/>
            </p:nvSpPr>
            <p:spPr>
              <a:xfrm>
                <a:off x="1894788" y="2702837"/>
                <a:ext cx="461913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/>
                  <a:t>M…….M(</a:t>
                </a:r>
                <a:r>
                  <a:rPr lang="cs-CZ" dirty="0" err="1"/>
                  <a:t>Fe</a:t>
                </a:r>
                <a:r>
                  <a:rPr lang="cs-CZ" dirty="0"/>
                  <a:t>).2 …………….M(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𝐹𝑒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cs-CZ" dirty="0"/>
                  <a:t>)</a:t>
                </a:r>
              </a:p>
            </p:txBody>
          </p:sp>
        </mc:Choice>
        <mc:Fallback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4B3E1F7E-7C45-4F62-B519-5B5FF069D8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4788" y="2702837"/>
                <a:ext cx="4619134" cy="369332"/>
              </a:xfrm>
              <a:prstGeom prst="rect">
                <a:avLst/>
              </a:prstGeom>
              <a:blipFill>
                <a:blip r:embed="rId3"/>
                <a:stretch>
                  <a:fillRect l="-1187" t="-8197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ovéPole 7">
            <a:extLst>
              <a:ext uri="{FF2B5EF4-FFF2-40B4-BE49-F238E27FC236}">
                <a16:creationId xmlns:a16="http://schemas.microsoft.com/office/drawing/2014/main" id="{64FDDBE3-AB57-4171-87A7-8EFB437E910E}"/>
              </a:ext>
            </a:extLst>
          </p:cNvPr>
          <p:cNvSpPr txBox="1"/>
          <p:nvPr/>
        </p:nvSpPr>
        <p:spPr>
          <a:xfrm>
            <a:off x="1894788" y="3227837"/>
            <a:ext cx="40880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u="sng" dirty="0"/>
              <a:t>%...........x…………………….100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31BD5699-0EBD-4A01-B24D-B7E375C93AD1}"/>
              </a:ext>
            </a:extLst>
          </p:cNvPr>
          <p:cNvSpPr txBox="1"/>
          <p:nvPr/>
        </p:nvSpPr>
        <p:spPr>
          <a:xfrm>
            <a:off x="2102177" y="3874416"/>
            <a:ext cx="3516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M…….56.2………….160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108D0998-9241-472E-B684-08A968CEEBB4}"/>
              </a:ext>
            </a:extLst>
          </p:cNvPr>
          <p:cNvSpPr txBox="1"/>
          <p:nvPr/>
        </p:nvSpPr>
        <p:spPr>
          <a:xfrm>
            <a:off x="2102177" y="4440025"/>
            <a:ext cx="31674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u="sng" dirty="0"/>
              <a:t>%……↑.x……………↑…100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24672E36-5F6D-4616-95C9-AC8796169647}"/>
                  </a:ext>
                </a:extLst>
              </p:cNvPr>
              <p:cNvSpPr txBox="1"/>
              <p:nvPr/>
            </p:nvSpPr>
            <p:spPr>
              <a:xfrm>
                <a:off x="1894787" y="5005633"/>
                <a:ext cx="1159497" cy="39344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cs-CZ" dirty="0"/>
                  <a:t> = 112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160</m:t>
                        </m:r>
                      </m:den>
                    </m:f>
                  </m:oMath>
                </a14:m>
                <a:endParaRPr lang="cs-CZ" dirty="0"/>
              </a:p>
            </p:txBody>
          </p:sp>
        </mc:Choice>
        <mc:Fallback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24672E36-5F6D-4616-95C9-AC87961696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4787" y="5005633"/>
                <a:ext cx="1159497" cy="393441"/>
              </a:xfrm>
              <a:prstGeom prst="rect">
                <a:avLst/>
              </a:prstGeom>
              <a:blipFill>
                <a:blip r:embed="rId4"/>
                <a:stretch>
                  <a:fillRect l="-5263" t="-7692" r="-2105" b="-1846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ovéPole 12">
            <a:extLst>
              <a:ext uri="{FF2B5EF4-FFF2-40B4-BE49-F238E27FC236}">
                <a16:creationId xmlns:a16="http://schemas.microsoft.com/office/drawing/2014/main" id="{8A70F625-EB69-4CC6-A62A-21F77DC5A703}"/>
              </a:ext>
            </a:extLst>
          </p:cNvPr>
          <p:cNvSpPr txBox="1"/>
          <p:nvPr/>
        </p:nvSpPr>
        <p:spPr>
          <a:xfrm>
            <a:off x="1894787" y="5608948"/>
            <a:ext cx="1159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X = 70%</a:t>
            </a:r>
          </a:p>
        </p:txBody>
      </p:sp>
    </p:spTree>
    <p:extLst>
      <p:ext uri="{BB962C8B-B14F-4D97-AF65-F5344CB8AC3E}">
        <p14:creationId xmlns:p14="http://schemas.microsoft.com/office/powerpoint/2010/main" val="1760356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48503994-6476-44A8-8538-F415D2B33370}"/>
              </a:ext>
            </a:extLst>
          </p:cNvPr>
          <p:cNvSpPr txBox="1"/>
          <p:nvPr/>
        </p:nvSpPr>
        <p:spPr>
          <a:xfrm>
            <a:off x="1574276" y="754144"/>
            <a:ext cx="61934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Kolik procent stříbra obsahuje sulfid stříbrný.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00AA79E-359C-4303-A48E-63A71CD152EB}"/>
              </a:ext>
            </a:extLst>
          </p:cNvPr>
          <p:cNvSpPr txBox="1"/>
          <p:nvPr/>
        </p:nvSpPr>
        <p:spPr>
          <a:xfrm>
            <a:off x="1395167" y="1315039"/>
            <a:ext cx="209512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cs-CZ" dirty="0"/>
              <a:t>M (</a:t>
            </a:r>
            <a:r>
              <a:rPr lang="cs-CZ" dirty="0" err="1"/>
              <a:t>Ag</a:t>
            </a:r>
            <a:r>
              <a:rPr lang="cs-CZ" dirty="0"/>
              <a:t>)= 108 g/mol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288AF8BF-ADF8-45C8-9E1C-75FEDA82F6E7}"/>
                  </a:ext>
                </a:extLst>
              </p:cNvPr>
              <p:cNvSpPr txBox="1"/>
              <p:nvPr/>
            </p:nvSpPr>
            <p:spPr>
              <a:xfrm>
                <a:off x="1395167" y="1783601"/>
                <a:ext cx="379571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cs-CZ" dirty="0"/>
                  <a:t>M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𝐴𝑔</m:t>
                        </m:r>
                      </m:e>
                      <m:sub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)=2. 108+32=248 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𝑚𝑜𝑙</m:t>
                    </m:r>
                  </m:oMath>
                </a14:m>
                <a:endParaRPr lang="cs-CZ" dirty="0"/>
              </a:p>
            </p:txBody>
          </p:sp>
        </mc:Choice>
        <mc:Fallback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288AF8BF-ADF8-45C8-9E1C-75FEDA82F6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5167" y="1783601"/>
                <a:ext cx="3795719" cy="276999"/>
              </a:xfrm>
              <a:prstGeom prst="rect">
                <a:avLst/>
              </a:prstGeom>
              <a:blipFill>
                <a:blip r:embed="rId2"/>
                <a:stretch>
                  <a:fillRect l="-3852" t="-28889" r="-1124" b="-511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ovéPole 5">
            <a:extLst>
              <a:ext uri="{FF2B5EF4-FFF2-40B4-BE49-F238E27FC236}">
                <a16:creationId xmlns:a16="http://schemas.microsoft.com/office/drawing/2014/main" id="{5D4ED88C-80D7-47DA-B7E6-BA7B1F17C814}"/>
              </a:ext>
            </a:extLst>
          </p:cNvPr>
          <p:cNvSpPr txBox="1"/>
          <p:nvPr/>
        </p:nvSpPr>
        <p:spPr>
          <a:xfrm>
            <a:off x="1489435" y="3148553"/>
            <a:ext cx="43928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 …………..108 . 2 …………..248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AA0E93B-442F-49C7-8FFE-975ED7AD16C8}"/>
              </a:ext>
            </a:extLst>
          </p:cNvPr>
          <p:cNvSpPr txBox="1"/>
          <p:nvPr/>
        </p:nvSpPr>
        <p:spPr>
          <a:xfrm>
            <a:off x="1649691" y="3770722"/>
            <a:ext cx="37518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u="sng" dirty="0"/>
              <a:t>% …………↑…x …………... ↑100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25ECB1D7-84F8-4FE2-B6D6-9D2E4FFA3017}"/>
                  </a:ext>
                </a:extLst>
              </p:cNvPr>
              <p:cNvSpPr txBox="1"/>
              <p:nvPr/>
            </p:nvSpPr>
            <p:spPr>
              <a:xfrm>
                <a:off x="1885361" y="4666268"/>
                <a:ext cx="1433406" cy="4840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/>
                  <a:t>x = 216 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100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248</m:t>
                        </m:r>
                      </m:den>
                    </m:f>
                  </m:oMath>
                </a14:m>
                <a:endParaRPr lang="cs-CZ" dirty="0"/>
              </a:p>
            </p:txBody>
          </p:sp>
        </mc:Choice>
        <mc:Fallback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25ECB1D7-84F8-4FE2-B6D6-9D2E4FFA30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5361" y="4666268"/>
                <a:ext cx="1433406" cy="484043"/>
              </a:xfrm>
              <a:prstGeom prst="rect">
                <a:avLst/>
              </a:prstGeom>
              <a:blipFill>
                <a:blip r:embed="rId3"/>
                <a:stretch>
                  <a:fillRect l="-3404" b="-5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ovéPole 8">
            <a:extLst>
              <a:ext uri="{FF2B5EF4-FFF2-40B4-BE49-F238E27FC236}">
                <a16:creationId xmlns:a16="http://schemas.microsoft.com/office/drawing/2014/main" id="{8327D5E0-31AB-46F0-855A-9E02DBCA914B}"/>
              </a:ext>
            </a:extLst>
          </p:cNvPr>
          <p:cNvSpPr txBox="1"/>
          <p:nvPr/>
        </p:nvSpPr>
        <p:spPr>
          <a:xfrm>
            <a:off x="2017336" y="5401559"/>
            <a:ext cx="106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x = 87 %</a:t>
            </a:r>
          </a:p>
        </p:txBody>
      </p:sp>
    </p:spTree>
    <p:extLst>
      <p:ext uri="{BB962C8B-B14F-4D97-AF65-F5344CB8AC3E}">
        <p14:creationId xmlns:p14="http://schemas.microsoft.com/office/powerpoint/2010/main" val="1947288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16A04C0F-73D0-422D-AC37-4B5EB4D181E5}"/>
              </a:ext>
            </a:extLst>
          </p:cNvPr>
          <p:cNvSpPr txBox="1"/>
          <p:nvPr/>
        </p:nvSpPr>
        <p:spPr>
          <a:xfrm>
            <a:off x="2036190" y="942680"/>
            <a:ext cx="70323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Vypočítej hmotnost 5 molů oxidu hořečnatého.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A4ADA8D-86B3-46AC-92BD-95C77D814811}"/>
              </a:ext>
            </a:extLst>
          </p:cNvPr>
          <p:cNvSpPr txBox="1"/>
          <p:nvPr/>
        </p:nvSpPr>
        <p:spPr>
          <a:xfrm>
            <a:off x="1389378" y="1475295"/>
            <a:ext cx="1293624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cs-CZ" dirty="0"/>
              <a:t>m( </a:t>
            </a:r>
            <a:r>
              <a:rPr lang="cs-CZ" dirty="0" err="1"/>
              <a:t>MgO</a:t>
            </a:r>
            <a:r>
              <a:rPr lang="cs-CZ" dirty="0"/>
              <a:t>)=?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92B233B-0749-42C5-BA18-4713C14E0013}"/>
              </a:ext>
            </a:extLst>
          </p:cNvPr>
          <p:cNvSpPr txBox="1"/>
          <p:nvPr/>
        </p:nvSpPr>
        <p:spPr>
          <a:xfrm>
            <a:off x="1306688" y="1981564"/>
            <a:ext cx="1376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 = 5 mol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BCAF5D6F-F8CE-47B6-BB4D-B4C690576947}"/>
              </a:ext>
            </a:extLst>
          </p:cNvPr>
          <p:cNvSpPr txBox="1"/>
          <p:nvPr/>
        </p:nvSpPr>
        <p:spPr>
          <a:xfrm>
            <a:off x="5945668" y="1669090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m = M .n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FB6EB908-7517-4BB8-ABE6-572800F146D6}"/>
              </a:ext>
            </a:extLst>
          </p:cNvPr>
          <p:cNvSpPr txBox="1"/>
          <p:nvPr/>
        </p:nvSpPr>
        <p:spPr>
          <a:xfrm>
            <a:off x="1306688" y="2395500"/>
            <a:ext cx="4034673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M (</a:t>
            </a:r>
            <a:r>
              <a:rPr lang="cs-CZ" dirty="0" err="1"/>
              <a:t>MgO</a:t>
            </a:r>
            <a:r>
              <a:rPr lang="cs-CZ" dirty="0"/>
              <a:t>)= 24 + 16 = 40 g/mol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748A30F-5DFB-402D-8152-93AE1F5F8396}"/>
              </a:ext>
            </a:extLst>
          </p:cNvPr>
          <p:cNvSpPr txBox="1"/>
          <p:nvPr/>
        </p:nvSpPr>
        <p:spPr>
          <a:xfrm>
            <a:off x="5945668" y="2100242"/>
            <a:ext cx="18099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 = 40 . 5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841B3C73-2987-4546-B40D-A42058898A6F}"/>
              </a:ext>
            </a:extLst>
          </p:cNvPr>
          <p:cNvSpPr txBox="1"/>
          <p:nvPr/>
        </p:nvSpPr>
        <p:spPr>
          <a:xfrm>
            <a:off x="5945668" y="2581306"/>
            <a:ext cx="1508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 = 200 g</a:t>
            </a:r>
          </a:p>
        </p:txBody>
      </p:sp>
    </p:spTree>
    <p:extLst>
      <p:ext uri="{BB962C8B-B14F-4D97-AF65-F5344CB8AC3E}">
        <p14:creationId xmlns:p14="http://schemas.microsoft.com/office/powerpoint/2010/main" val="1146342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 animBg="1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CE71B4DC-C929-44FE-B960-CE7F30AE92B7}"/>
                  </a:ext>
                </a:extLst>
              </p:cNvPr>
              <p:cNvSpPr txBox="1"/>
              <p:nvPr/>
            </p:nvSpPr>
            <p:spPr>
              <a:xfrm>
                <a:off x="1725105" y="485480"/>
                <a:ext cx="10011265" cy="669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/>
                  <a:t>Kolik bromidu vápenatého je potřeba na přípravu 400 ml roztoku o koncentraci 15 mol/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𝑑𝑚</m:t>
                        </m:r>
                      </m:e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cs-CZ" dirty="0"/>
                  <a:t>?</a:t>
                </a:r>
              </a:p>
            </p:txBody>
          </p:sp>
        </mc:Choice>
        <mc:Fallback>
          <p:sp>
            <p:nvSpPr>
              <p:cNvPr id="3" name="TextovéPole 2">
                <a:extLst>
                  <a:ext uri="{FF2B5EF4-FFF2-40B4-BE49-F238E27FC236}">
                    <a16:creationId xmlns:a16="http://schemas.microsoft.com/office/drawing/2014/main" id="{CE71B4DC-C929-44FE-B960-CE7F30AE92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5105" y="485480"/>
                <a:ext cx="10011265" cy="669992"/>
              </a:xfrm>
              <a:prstGeom prst="rect">
                <a:avLst/>
              </a:prstGeom>
              <a:blipFill>
                <a:blip r:embed="rId2"/>
                <a:stretch>
                  <a:fillRect l="-548" t="-5455" b="-1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0FE0CE44-A9D9-4041-8BB8-FC78040F2E8B}"/>
                  </a:ext>
                </a:extLst>
              </p:cNvPr>
              <p:cNvSpPr txBox="1"/>
              <p:nvPr/>
            </p:nvSpPr>
            <p:spPr>
              <a:xfrm>
                <a:off x="6466788" y="1155472"/>
                <a:ext cx="125534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 .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.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4" name="TextovéPole 3">
                <a:extLst>
                  <a:ext uri="{FF2B5EF4-FFF2-40B4-BE49-F238E27FC236}">
                    <a16:creationId xmlns:a16="http://schemas.microsoft.com/office/drawing/2014/main" id="{0FE0CE44-A9D9-4041-8BB8-FC78040F2E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6788" y="1155472"/>
                <a:ext cx="1255344" cy="276999"/>
              </a:xfrm>
              <a:prstGeom prst="rect">
                <a:avLst/>
              </a:prstGeom>
              <a:blipFill>
                <a:blip r:embed="rId3"/>
                <a:stretch>
                  <a:fillRect l="-1942" r="-2913" b="-111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DC5BEF76-920F-4A15-B41E-16A5B2CACC3F}"/>
                  </a:ext>
                </a:extLst>
              </p:cNvPr>
              <p:cNvSpPr txBox="1"/>
              <p:nvPr/>
            </p:nvSpPr>
            <p:spPr>
              <a:xfrm>
                <a:off x="1348033" y="1220367"/>
                <a:ext cx="15963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cs-CZ" dirty="0"/>
                  <a:t>m (</a:t>
                </a:r>
                <a14:m>
                  <m:oMath xmlns:m="http://schemas.openxmlformats.org/officeDocument/2006/math">
                    <m:r>
                      <a:rPr lang="cs-CZ" i="1">
                        <a:latin typeface="Cambria Math" panose="02040503050406030204" pitchFamily="18" charset="0"/>
                      </a:rPr>
                      <m:t>𝐶𝑎</m:t>
                    </m:r>
                    <m:sSub>
                      <m:sSub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i="1">
                            <a:latin typeface="Cambria Math" panose="02040503050406030204" pitchFamily="18" charset="0"/>
                          </a:rPr>
                          <m:t>𝐵𝑟</m:t>
                        </m:r>
                      </m:e>
                      <m:sub>
                        <m:r>
                          <a:rPr lang="cs-CZ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cs-CZ" b="0" i="1" smtClean="0">
                        <a:latin typeface="Cambria Math" panose="02040503050406030204" pitchFamily="18" charset="0"/>
                      </a:rPr>
                      <m:t>)=?</m:t>
                    </m:r>
                  </m:oMath>
                </a14:m>
                <a:endParaRPr lang="cs-CZ" dirty="0"/>
              </a:p>
            </p:txBody>
          </p:sp>
        </mc:Choice>
        <mc:Fallback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DC5BEF76-920F-4A15-B41E-16A5B2CACC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8033" y="1220367"/>
                <a:ext cx="1596334" cy="369332"/>
              </a:xfrm>
              <a:prstGeom prst="rect">
                <a:avLst/>
              </a:prstGeom>
              <a:blipFill>
                <a:blip r:embed="rId4"/>
                <a:stretch>
                  <a:fillRect l="-3053" t="-8197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C3BEC713-2E09-4801-91E8-D67C8C16B2D4}"/>
                  </a:ext>
                </a:extLst>
              </p:cNvPr>
              <p:cNvSpPr txBox="1"/>
              <p:nvPr/>
            </p:nvSpPr>
            <p:spPr>
              <a:xfrm>
                <a:off x="1348033" y="1695482"/>
                <a:ext cx="22718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/>
                  <a:t>c = 15 mol/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𝑑𝑚</m:t>
                        </m:r>
                      </m:e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cs-CZ" dirty="0"/>
              </a:p>
            </p:txBody>
          </p:sp>
        </mc:Choice>
        <mc:Fallback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C3BEC713-2E09-4801-91E8-D67C8C16B2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8033" y="1695482"/>
                <a:ext cx="2271860" cy="369332"/>
              </a:xfrm>
              <a:prstGeom prst="rect">
                <a:avLst/>
              </a:prstGeom>
              <a:blipFill>
                <a:blip r:embed="rId5"/>
                <a:stretch>
                  <a:fillRect l="-2145" t="-8197" b="-2459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ovéPole 6">
            <a:extLst>
              <a:ext uri="{FF2B5EF4-FFF2-40B4-BE49-F238E27FC236}">
                <a16:creationId xmlns:a16="http://schemas.microsoft.com/office/drawing/2014/main" id="{50EB68C2-AE27-4716-9098-829B90169A52}"/>
              </a:ext>
            </a:extLst>
          </p:cNvPr>
          <p:cNvSpPr txBox="1"/>
          <p:nvPr/>
        </p:nvSpPr>
        <p:spPr>
          <a:xfrm>
            <a:off x="1348033" y="2200315"/>
            <a:ext cx="13260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 = 400 ml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F6D49DE9-31D6-40CF-8919-7DA21F13E5BA}"/>
              </a:ext>
            </a:extLst>
          </p:cNvPr>
          <p:cNvSpPr txBox="1"/>
          <p:nvPr/>
        </p:nvSpPr>
        <p:spPr>
          <a:xfrm>
            <a:off x="2674037" y="2200315"/>
            <a:ext cx="1404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= 0,4 l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EAA7B7D7-E323-4BCE-AE6E-55D123A424A1}"/>
                  </a:ext>
                </a:extLst>
              </p:cNvPr>
              <p:cNvSpPr txBox="1"/>
              <p:nvPr/>
            </p:nvSpPr>
            <p:spPr>
              <a:xfrm>
                <a:off x="1348033" y="2705148"/>
                <a:ext cx="382271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𝐶𝑎</m:t>
                          </m:r>
                          <m:sSub>
                            <m:sSub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𝐵𝑟</m:t>
                              </m:r>
                            </m:e>
                            <m:sub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=40+2. 80=200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𝑚𝑜𝑙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9" name="TextovéPole 8">
                <a:extLst>
                  <a:ext uri="{FF2B5EF4-FFF2-40B4-BE49-F238E27FC236}">
                    <a16:creationId xmlns:a16="http://schemas.microsoft.com/office/drawing/2014/main" id="{EAA7B7D7-E323-4BCE-AE6E-55D123A424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8033" y="2705148"/>
                <a:ext cx="3822713" cy="276999"/>
              </a:xfrm>
              <a:prstGeom prst="rect">
                <a:avLst/>
              </a:prstGeom>
              <a:blipFill>
                <a:blip r:embed="rId6"/>
                <a:stretch>
                  <a:fillRect l="-797" r="-957" b="-400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ovéPole 10">
            <a:extLst>
              <a:ext uri="{FF2B5EF4-FFF2-40B4-BE49-F238E27FC236}">
                <a16:creationId xmlns:a16="http://schemas.microsoft.com/office/drawing/2014/main" id="{E7FB3179-CBC8-4997-9D01-22CB390CC8EF}"/>
              </a:ext>
            </a:extLst>
          </p:cNvPr>
          <p:cNvSpPr txBox="1"/>
          <p:nvPr/>
        </p:nvSpPr>
        <p:spPr>
          <a:xfrm>
            <a:off x="6466788" y="1653310"/>
            <a:ext cx="1830629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cs-CZ" dirty="0"/>
              <a:t>m = 15 . 0,4 . 200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128D6337-A92F-43D5-9DE0-12173842E1D4}"/>
              </a:ext>
            </a:extLst>
          </p:cNvPr>
          <p:cNvSpPr txBox="1"/>
          <p:nvPr/>
        </p:nvSpPr>
        <p:spPr>
          <a:xfrm>
            <a:off x="6385091" y="2043929"/>
            <a:ext cx="2187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 = 1200 g</a:t>
            </a:r>
          </a:p>
        </p:txBody>
      </p:sp>
    </p:spTree>
    <p:extLst>
      <p:ext uri="{BB962C8B-B14F-4D97-AF65-F5344CB8AC3E}">
        <p14:creationId xmlns:p14="http://schemas.microsoft.com/office/powerpoint/2010/main" val="2394292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376</Words>
  <Application>Microsoft Office PowerPoint</Application>
  <PresentationFormat>Širokoúhlá obrazovka</PresentationFormat>
  <Paragraphs>54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Cambria Math</vt:lpstr>
      <vt:lpstr>Century Gothic</vt:lpstr>
      <vt:lpstr>Wingdings 3</vt:lpstr>
      <vt:lpstr>Stébla</vt:lpstr>
      <vt:lpstr>Výpočty z chemických vzorců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Výpočty z chemických vzorců</dc:title>
  <dc:creator>Šnircová Monika</dc:creator>
  <cp:lastModifiedBy>Šnircová Monika</cp:lastModifiedBy>
  <cp:revision>13</cp:revision>
  <dcterms:created xsi:type="dcterms:W3CDTF">2020-10-13T17:37:40Z</dcterms:created>
  <dcterms:modified xsi:type="dcterms:W3CDTF">2020-10-13T19:36:12Z</dcterms:modified>
</cp:coreProperties>
</file>