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14" r:id="rId2"/>
    <p:sldId id="313" r:id="rId3"/>
    <p:sldId id="307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FFFFCC"/>
    <a:srgbClr val="3399FF"/>
    <a:srgbClr val="FF0000"/>
    <a:srgbClr val="666699"/>
    <a:srgbClr val="93C5E1"/>
    <a:srgbClr val="C78F5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7.wmf"/><Relationship Id="rId6" Type="http://schemas.openxmlformats.org/officeDocument/2006/relationships/image" Target="../media/image18.wmf"/><Relationship Id="rId5" Type="http://schemas.openxmlformats.org/officeDocument/2006/relationships/image" Target="../media/image5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E611A6E-A83C-48E0-98D6-F82C5D6683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4F656C-D31A-4527-8E0F-BD50D284E1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sk-SK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7DE202D-FA94-4FD3-83C3-04EDE393108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33DB5DA-0E68-4295-8CF7-AEA7506503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5150DB-AE4A-4C94-B7CC-B717871944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34DE439-E371-4B66-9226-9535B1724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7A7F7A0-2060-4936-A714-F12F87C594CD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480DB-A192-4AEB-960E-2156D6249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1BCCF0-11DA-4A6C-AB7E-12D3EC73A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601C6F-0D33-4470-BA65-5517D4F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D2AAF-9659-448C-BDD2-A91DFA68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256463-92FF-4D60-A633-2E204F54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84A03-282B-4AE5-9886-37CEC543B12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2595693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E00BB-DA5A-445A-85D5-8CE86AF7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1C71C7-41CF-47D9-96B8-D9921F06E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3B445-685B-4042-AFA6-A30D2753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832EC-4828-4E6F-B30C-9EB76C9C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AE5B9A-C1FA-485D-B67A-421ACCF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5352F-C970-43D5-93F4-F3AC8E9466E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154651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3F2D7C-DABC-4644-8DB9-9E6547C1A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5DC9C5-76D8-475D-9D9D-FD4087CA8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FFB232-1259-4183-98C6-F5601A24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29A93-3082-4264-A4E6-9E6D388E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CA9B83-A750-426F-B815-674A772A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37DED-7535-44A3-8E6E-7996C92B866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5009709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011C7-BF34-4C2E-8E26-8DF344DF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23B92-B179-499B-95A5-2285B7A9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02129B-29DC-4A2F-B0F6-D02BE51E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C0B48-A097-4C90-826C-A6FCA685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530D58-2677-41FE-9A3F-80CA3CFF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81402-11CB-4BD7-8E1F-389CB40DE96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0497398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0E69F-3C29-4D4A-9233-D0DB7C7F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F80F37-B33B-4765-A35D-31EECA0C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30BA6-6F87-4A42-B0B6-223A68C2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8A707-6AA0-4FD6-AB59-74F0B4CB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2E453D-33CF-47C0-98EB-D79361A1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E800-8580-4384-B87D-031F77C8E2A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238735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35ADC-CCED-4308-8C9D-93C263E8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3ED71-7E45-4E44-944E-635FFDDF7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B980CB-1F4B-46B8-98FF-516EF6A8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A79FBB-0F9D-45AB-88A7-2433A426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B281A1-06C6-4813-AC94-B732E9FE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EBA31D-ECF5-4254-8DDD-BFA865A2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C05C-0147-4A11-A9E2-72D7BC33705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5102035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E39AF-9C17-428E-8E17-C55C9FD9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DAA1D1-7816-416E-B051-44DFF7DBA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25E45-3F93-4D4E-AFCB-C23D01EC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BDFB25-7AD8-4864-AE57-240C9E3E6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5DB046-D43A-4FC1-B824-BD836E215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40D13C-B23E-41C7-9BF1-10465A38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A6A789-13E7-4A46-A338-4CA427EA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85B717-8CA2-4EA5-86E3-A7E5BF82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47AC2-1A23-4568-82F4-5B6BA9CBC54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1352626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9364-B92A-4246-BD19-7ED0FD8F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4C4F2C-C13C-434C-BD1A-0953116C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4194E3-5CB9-42D7-A86F-0FABAD1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7516E1-A99A-469C-801C-718362E8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54650-9617-4DAC-A31B-9BA9E4132AE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1023992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430F06-D3BA-4959-8579-476454DB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FF2D84-F44A-477D-91C8-653680D9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26F8F-9E95-4A09-8DE5-02924B7A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EA97A-4E82-4B87-9CD8-CA571D3FB9E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025874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37836-53F2-40A1-AFB5-AFC4B970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E7D85-F263-4C51-9806-06DAACB7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B319EF-30D0-45CA-936F-AE0831186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2DE131-7B96-4E09-A11D-001CA11E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3278DF-4CF4-43B2-A0D1-76106196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535C8A-E48E-4C37-875C-97C325F5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E269-7F8A-4FB3-8F92-DD33D344767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25625941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76DFB-EAEA-4D46-86EB-4C553606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584E84-24C1-47C4-82D5-ECE90AFFB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473E28-12D8-4577-8BA9-7CC5FDB5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342C9C-702C-4EEC-90CA-81FE5227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52045-8E58-4EDE-A3CD-F212363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B1AAB1-91DD-4E13-AC3C-002D76CC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7BA1-4ECA-4D83-AD83-8847FB4CF31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1029242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6BE20B-2DD9-4349-80EC-E7AB5E39B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27D730-F224-4704-A5DE-705B39959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360D17-6489-4AFF-84FA-CDD3792100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9D3E6D-C44F-4A36-A897-70E9182570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47D4EF-5D65-4107-B6A4-60C916103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7CCB24F-DF34-4286-BBA8-5C7E75C9B53D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7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>
            <a:extLst>
              <a:ext uri="{FF2B5EF4-FFF2-40B4-BE49-F238E27FC236}">
                <a16:creationId xmlns:a16="http://schemas.microsoft.com/office/drawing/2014/main" id="{7F3A91DE-0D90-4969-8225-6BC860FE389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24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Snímek" r:id="rId3" imgW="5359784" imgH="4020323" progId="PowerPoint.Slide.8">
                  <p:embed/>
                </p:oleObj>
              </mc:Choice>
              <mc:Fallback>
                <p:oleObj name="Snímek" r:id="rId3" imgW="5359784" imgH="4020323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>
            <a:extLst>
              <a:ext uri="{FF2B5EF4-FFF2-40B4-BE49-F238E27FC236}">
                <a16:creationId xmlns:a16="http://schemas.microsoft.com/office/drawing/2014/main" id="{8378C4E8-3462-4597-9F5B-0A5264B4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66688"/>
            <a:ext cx="502126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Formy mechanické energie...</a:t>
            </a:r>
            <a:r>
              <a:rPr lang="sk-SK" altLang="cs-CZ" sz="3300" i="1"/>
              <a:t> </a:t>
            </a:r>
            <a:endParaRPr lang="sk-SK" altLang="cs-CZ" sz="3200" b="0"/>
          </a:p>
        </p:txBody>
      </p:sp>
      <p:graphicFrame>
        <p:nvGraphicFramePr>
          <p:cNvPr id="78877" name="Object 29">
            <a:extLst>
              <a:ext uri="{FF2B5EF4-FFF2-40B4-BE49-F238E27FC236}">
                <a16:creationId xmlns:a16="http://schemas.microsoft.com/office/drawing/2014/main" id="{AA0C0DE2-C670-484D-AEE8-804125362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525" y="850900"/>
          <a:ext cx="404812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CorelPhotoPaint.Image.8" r:id="rId3" imgW="4032512" imgH="2843790" progId="CorelPhotoPaint.Image.8">
                  <p:embed/>
                </p:oleObj>
              </mc:Choice>
              <mc:Fallback>
                <p:oleObj name="CorelPhotoPaint.Image.8" r:id="rId3" imgW="4032512" imgH="2843790" progId="CorelPhotoPaint.Imag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850900"/>
                        <a:ext cx="404812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4" name="Object 26">
            <a:extLst>
              <a:ext uri="{FF2B5EF4-FFF2-40B4-BE49-F238E27FC236}">
                <a16:creationId xmlns:a16="http://schemas.microsoft.com/office/drawing/2014/main" id="{8C15DB1F-A6F4-4249-97B0-D34FD563D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3350" y="850900"/>
          <a:ext cx="4049713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CorelPhotoPaint.Image.8" r:id="rId5" imgW="4050800" imgH="2852934" progId="CorelPhotoPaint.Image.8">
                  <p:embed/>
                </p:oleObj>
              </mc:Choice>
              <mc:Fallback>
                <p:oleObj name="CorelPhotoPaint.Image.8" r:id="rId5" imgW="4050800" imgH="2852934" progId="CorelPhotoPaint.Imag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850900"/>
                        <a:ext cx="4049713" cy="285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8" name="Object 30">
            <a:extLst>
              <a:ext uri="{FF2B5EF4-FFF2-40B4-BE49-F238E27FC236}">
                <a16:creationId xmlns:a16="http://schemas.microsoft.com/office/drawing/2014/main" id="{E628C226-61C3-4DBE-8538-5351CC6BF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3795713"/>
          <a:ext cx="4049712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CorelPhotoPaint.Image.8" r:id="rId7" imgW="4050800" imgH="2852934" progId="CorelPhotoPaint.Image.8">
                  <p:embed/>
                </p:oleObj>
              </mc:Choice>
              <mc:Fallback>
                <p:oleObj name="CorelPhotoPaint.Image.8" r:id="rId7" imgW="4050800" imgH="2852934" progId="CorelPhotoPaint.Image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95713"/>
                        <a:ext cx="4049712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2" name="Object 24">
            <a:extLst>
              <a:ext uri="{FF2B5EF4-FFF2-40B4-BE49-F238E27FC236}">
                <a16:creationId xmlns:a16="http://schemas.microsoft.com/office/drawing/2014/main" id="{FBDA699C-7D6F-4C99-B32F-EEF0233DB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950" y="3775075"/>
          <a:ext cx="4338638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CorelPhotoPaint.Image.8" r:id="rId8" imgW="6611125" imgH="2404877" progId="CorelPhotoPaint.Image.8">
                  <p:embed/>
                </p:oleObj>
              </mc:Choice>
              <mc:Fallback>
                <p:oleObj name="CorelPhotoPaint.Image.8" r:id="rId8" imgW="6611125" imgH="2404877" progId="CorelPhotoPaint.Imag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4699"/>
                      <a:stretch>
                        <a:fillRect/>
                      </a:stretch>
                    </p:blipFill>
                    <p:spPr bwMode="auto">
                      <a:xfrm>
                        <a:off x="742950" y="3775075"/>
                        <a:ext cx="4338638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9" name="Rectangle 31">
            <a:extLst>
              <a:ext uri="{FF2B5EF4-FFF2-40B4-BE49-F238E27FC236}">
                <a16:creationId xmlns:a16="http://schemas.microsoft.com/office/drawing/2014/main" id="{F965A5A9-CC7F-4B26-A0EB-D6AE3DC4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863600"/>
            <a:ext cx="1558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000" b="0" i="1">
                <a:solidFill>
                  <a:srgbClr val="292929"/>
                </a:solidFill>
              </a:rPr>
              <a:t>polohová</a:t>
            </a:r>
            <a:r>
              <a:rPr lang="sk-SK" altLang="cs-CZ" sz="3000" i="1">
                <a:solidFill>
                  <a:srgbClr val="292929"/>
                </a:solidFill>
              </a:rPr>
              <a:t> </a:t>
            </a:r>
            <a:endParaRPr lang="sk-SK" altLang="cs-CZ" sz="3000" b="0" i="1">
              <a:solidFill>
                <a:srgbClr val="292929"/>
              </a:solidFill>
            </a:endParaRPr>
          </a:p>
        </p:txBody>
      </p:sp>
      <p:graphicFrame>
        <p:nvGraphicFramePr>
          <p:cNvPr id="78881" name="Object 33">
            <a:extLst>
              <a:ext uri="{FF2B5EF4-FFF2-40B4-BE49-F238E27FC236}">
                <a16:creationId xmlns:a16="http://schemas.microsoft.com/office/drawing/2014/main" id="{B8332A80-CD64-465E-A5E3-4C3640105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7300" y="3776663"/>
          <a:ext cx="37084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CorelPhotoPaint.Image.8" r:id="rId10" imgW="6611125" imgH="2404877" progId="CorelPhotoPaint.Image.8">
                  <p:embed/>
                </p:oleObj>
              </mc:Choice>
              <mc:Fallback>
                <p:oleObj name="CorelPhotoPaint.Image.8" r:id="rId10" imgW="6611125" imgH="2404877" progId="CorelPhotoPaint.Image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731"/>
                      <a:stretch>
                        <a:fillRect/>
                      </a:stretch>
                    </p:blipFill>
                    <p:spPr bwMode="auto">
                      <a:xfrm>
                        <a:off x="5067300" y="3776663"/>
                        <a:ext cx="37084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0" name="Rectangle 32">
            <a:extLst>
              <a:ext uri="{FF2B5EF4-FFF2-40B4-BE49-F238E27FC236}">
                <a16:creationId xmlns:a16="http://schemas.microsoft.com/office/drawing/2014/main" id="{7046CC94-6868-42C5-B348-044F0883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3916363"/>
            <a:ext cx="1622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000" b="0" i="1">
                <a:solidFill>
                  <a:srgbClr val="292929"/>
                </a:solidFill>
              </a:rPr>
              <a:t>pohybová</a:t>
            </a:r>
            <a:r>
              <a:rPr lang="sk-SK" altLang="cs-CZ" sz="3000" i="1">
                <a:solidFill>
                  <a:srgbClr val="292929"/>
                </a:solidFill>
              </a:rPr>
              <a:t> </a:t>
            </a:r>
            <a:endParaRPr lang="sk-SK" altLang="cs-CZ" sz="3000" b="0" i="1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build="p"/>
      <p:bldP spid="78879" grpId="0" build="p"/>
      <p:bldP spid="788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11" name="Group 7">
            <a:extLst>
              <a:ext uri="{FF2B5EF4-FFF2-40B4-BE49-F238E27FC236}">
                <a16:creationId xmlns:a16="http://schemas.microsoft.com/office/drawing/2014/main" id="{90168480-3BC9-4031-87AC-D04F60C6A4B4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4479925"/>
            <a:ext cx="1790700" cy="849313"/>
            <a:chOff x="537" y="1155"/>
            <a:chExt cx="1128" cy="535"/>
          </a:xfrm>
        </p:grpSpPr>
        <p:sp>
          <p:nvSpPr>
            <p:cNvPr id="72712" name="Rectangle 8">
              <a:extLst>
                <a:ext uri="{FF2B5EF4-FFF2-40B4-BE49-F238E27FC236}">
                  <a16:creationId xmlns:a16="http://schemas.microsoft.com/office/drawing/2014/main" id="{5EF249C6-7043-485B-B402-2CB5157D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3" name="Oval 9">
              <a:extLst>
                <a:ext uri="{FF2B5EF4-FFF2-40B4-BE49-F238E27FC236}">
                  <a16:creationId xmlns:a16="http://schemas.microsoft.com/office/drawing/2014/main" id="{E325E919-6527-47B4-9685-D993D3C6B9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14" name="Oval 10">
              <a:extLst>
                <a:ext uri="{FF2B5EF4-FFF2-40B4-BE49-F238E27FC236}">
                  <a16:creationId xmlns:a16="http://schemas.microsoft.com/office/drawing/2014/main" id="{1FCA1FF5-3AEA-4D11-BE16-F1AD3B2AAB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4034E485-CD70-48C5-B149-E1E30859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66688"/>
            <a:ext cx="81645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Na vozík s hmotností  </a:t>
            </a:r>
            <a:r>
              <a:rPr lang="sk-SK" altLang="cs-CZ" sz="3300" b="0" i="1"/>
              <a:t>m  </a:t>
            </a:r>
            <a:r>
              <a:rPr lang="sk-SK" altLang="cs-CZ" sz="3300" b="0"/>
              <a:t>působí stálá síla  </a:t>
            </a:r>
            <a:r>
              <a:rPr lang="sk-SK" altLang="cs-CZ" sz="3300" i="1"/>
              <a:t>F</a:t>
            </a:r>
            <a:r>
              <a:rPr lang="sk-SK" altLang="cs-CZ" sz="3300" b="0"/>
              <a:t>...</a:t>
            </a:r>
            <a:r>
              <a:rPr lang="sk-SK" altLang="cs-CZ" sz="3300" i="1"/>
              <a:t> </a:t>
            </a:r>
          </a:p>
          <a:p>
            <a:r>
              <a:rPr lang="sk-SK" altLang="cs-CZ" sz="3200" b="0"/>
              <a:t>Podle 2. Newtonova pohybového zákona se vozík</a:t>
            </a:r>
          </a:p>
          <a:p>
            <a:r>
              <a:rPr lang="sk-SK" altLang="cs-CZ" sz="3200" b="0"/>
              <a:t>pohybuje rovnoměrně zrychleně 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F77076FF-1A8A-45B8-A51B-2E9B29AE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103938"/>
            <a:ext cx="787558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300" b="0"/>
              <a:t>Velikost rychlosti pohybu vozíku se zvětšuje...</a:t>
            </a:r>
          </a:p>
        </p:txBody>
      </p:sp>
      <p:sp>
        <p:nvSpPr>
          <p:cNvPr id="72717" name="Line 13">
            <a:extLst>
              <a:ext uri="{FF2B5EF4-FFF2-40B4-BE49-F238E27FC236}">
                <a16:creationId xmlns:a16="http://schemas.microsoft.com/office/drawing/2014/main" id="{75185889-1DAE-4D14-BACA-1A4ED13DC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4772025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2718" name="Object 14">
            <a:extLst>
              <a:ext uri="{FF2B5EF4-FFF2-40B4-BE49-F238E27FC236}">
                <a16:creationId xmlns:a16="http://schemas.microsoft.com/office/drawing/2014/main" id="{325EC09A-EE74-4AD5-8BBE-0591AD59E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550" y="4156075"/>
          <a:ext cx="49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Rovnica" r:id="rId3" imgW="164880" imgH="164880" progId="Equation.3">
                  <p:embed/>
                </p:oleObj>
              </mc:Choice>
              <mc:Fallback>
                <p:oleObj name="Rovnica" r:id="rId3" imgW="164880" imgH="164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4156075"/>
                        <a:ext cx="49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9" name="Group 15">
            <a:extLst>
              <a:ext uri="{FF2B5EF4-FFF2-40B4-BE49-F238E27FC236}">
                <a16:creationId xmlns:a16="http://schemas.microsoft.com/office/drawing/2014/main" id="{1066E771-E605-446F-BCF0-ACCF00FC03EE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75163"/>
            <a:ext cx="1790700" cy="849312"/>
            <a:chOff x="392" y="2369"/>
            <a:chExt cx="1128" cy="535"/>
          </a:xfrm>
        </p:grpSpPr>
        <p:sp>
          <p:nvSpPr>
            <p:cNvPr id="72720" name="Rectangle 16">
              <a:extLst>
                <a:ext uri="{FF2B5EF4-FFF2-40B4-BE49-F238E27FC236}">
                  <a16:creationId xmlns:a16="http://schemas.microsoft.com/office/drawing/2014/main" id="{C72AE76D-F635-4B2A-97D7-335806CB2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21" name="Oval 17">
              <a:extLst>
                <a:ext uri="{FF2B5EF4-FFF2-40B4-BE49-F238E27FC236}">
                  <a16:creationId xmlns:a16="http://schemas.microsoft.com/office/drawing/2014/main" id="{E5A6159E-ED7E-4BF5-BDD6-1D0E31AE1D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722" name="Oval 18">
              <a:extLst>
                <a:ext uri="{FF2B5EF4-FFF2-40B4-BE49-F238E27FC236}">
                  <a16:creationId xmlns:a16="http://schemas.microsoft.com/office/drawing/2014/main" id="{40827D58-FE01-4665-AFCD-7845DF1F1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BCB896E4-BEC9-4544-AF04-FA436E0E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5345113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uiExpand="1" build="p"/>
      <p:bldP spid="727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>
            <a:extLst>
              <a:ext uri="{FF2B5EF4-FFF2-40B4-BE49-F238E27FC236}">
                <a16:creationId xmlns:a16="http://schemas.microsoft.com/office/drawing/2014/main" id="{AA118920-FC0D-43D6-BF6B-013C78F819A0}"/>
              </a:ext>
            </a:extLst>
          </p:cNvPr>
          <p:cNvGrpSpPr>
            <a:grpSpLocks/>
          </p:cNvGrpSpPr>
          <p:nvPr/>
        </p:nvGrpSpPr>
        <p:grpSpPr bwMode="auto">
          <a:xfrm>
            <a:off x="2449513" y="5416550"/>
            <a:ext cx="4905375" cy="690563"/>
            <a:chOff x="1524" y="3177"/>
            <a:chExt cx="3128" cy="435"/>
          </a:xfrm>
        </p:grpSpPr>
        <p:sp>
          <p:nvSpPr>
            <p:cNvPr id="73731" name="Line 3">
              <a:extLst>
                <a:ext uri="{FF2B5EF4-FFF2-40B4-BE49-F238E27FC236}">
                  <a16:creationId xmlns:a16="http://schemas.microsoft.com/office/drawing/2014/main" id="{D7BB5800-A829-4A71-9A58-7594C4482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3177"/>
              <a:ext cx="0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32" name="Line 4">
              <a:extLst>
                <a:ext uri="{FF2B5EF4-FFF2-40B4-BE49-F238E27FC236}">
                  <a16:creationId xmlns:a16="http://schemas.microsoft.com/office/drawing/2014/main" id="{AE9488AE-9E96-4B8B-8DA3-191645372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565"/>
              <a:ext cx="3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3733" name="Line 5">
            <a:extLst>
              <a:ext uri="{FF2B5EF4-FFF2-40B4-BE49-F238E27FC236}">
                <a16:creationId xmlns:a16="http://schemas.microsoft.com/office/drawing/2014/main" id="{A978EFF5-E111-4270-B57F-7743FF37A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163" y="5397500"/>
            <a:ext cx="0" cy="711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34" name="Object 6">
            <a:extLst>
              <a:ext uri="{FF2B5EF4-FFF2-40B4-BE49-F238E27FC236}">
                <a16:creationId xmlns:a16="http://schemas.microsoft.com/office/drawing/2014/main" id="{BD989FB4-C3D1-410E-974D-B3AA9F236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5200" y="5561013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Rovnica" r:id="rId3" imgW="114120" imgH="139680" progId="Equation.3">
                  <p:embed/>
                </p:oleObj>
              </mc:Choice>
              <mc:Fallback>
                <p:oleObj name="Rovnica" r:id="rId3" imgW="1141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5561013"/>
                        <a:ext cx="387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Line 8">
            <a:extLst>
              <a:ext uri="{FF2B5EF4-FFF2-40B4-BE49-F238E27FC236}">
                <a16:creationId xmlns:a16="http://schemas.microsoft.com/office/drawing/2014/main" id="{2A5FD5CA-D6D9-411C-8FFA-8B72F624C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8" y="4295775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37" name="Object 9">
            <a:extLst>
              <a:ext uri="{FF2B5EF4-FFF2-40B4-BE49-F238E27FC236}">
                <a16:creationId xmlns:a16="http://schemas.microsoft.com/office/drawing/2014/main" id="{4C4A23BE-CA92-4260-A763-1282D879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824288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Rovnica" r:id="rId5" imgW="126720" imgH="139680" progId="Equation.3">
                  <p:embed/>
                </p:oleObj>
              </mc:Choice>
              <mc:Fallback>
                <p:oleObj name="Rovnica" r:id="rId5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824288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11">
            <a:extLst>
              <a:ext uri="{FF2B5EF4-FFF2-40B4-BE49-F238E27FC236}">
                <a16:creationId xmlns:a16="http://schemas.microsoft.com/office/drawing/2014/main" id="{61649A05-BF6C-425F-BAB4-DED9896CA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6963" y="5538788"/>
          <a:ext cx="2127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Rovnica" r:id="rId7" imgW="88560" imgH="152280" progId="Equation.3">
                  <p:embed/>
                </p:oleObj>
              </mc:Choice>
              <mc:Fallback>
                <p:oleObj name="Rovnica" r:id="rId7" imgW="88560" imgH="152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5538788"/>
                        <a:ext cx="2127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4">
            <a:extLst>
              <a:ext uri="{FF2B5EF4-FFF2-40B4-BE49-F238E27FC236}">
                <a16:creationId xmlns:a16="http://schemas.microsoft.com/office/drawing/2014/main" id="{F762EE79-C9EE-42D0-A574-915B83A10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166688"/>
            <a:ext cx="781685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Na vozík s hmotností  </a:t>
            </a:r>
            <a:r>
              <a:rPr lang="sk-SK" altLang="cs-CZ" sz="3300" b="0" i="1"/>
              <a:t>m  </a:t>
            </a:r>
            <a:r>
              <a:rPr lang="sk-SK" altLang="cs-CZ" sz="3300" b="0"/>
              <a:t>působí stálá síla  </a:t>
            </a:r>
            <a:r>
              <a:rPr lang="sk-SK" altLang="cs-CZ" sz="3300" i="1"/>
              <a:t>F</a:t>
            </a:r>
            <a:r>
              <a:rPr lang="sk-SK" altLang="cs-CZ" sz="3300" b="0"/>
              <a:t>...</a:t>
            </a:r>
          </a:p>
          <a:p>
            <a:pPr>
              <a:spcAft>
                <a:spcPct val="25000"/>
              </a:spcAft>
            </a:pPr>
            <a:r>
              <a:rPr lang="sk-SK" altLang="cs-CZ" sz="3200" b="0"/>
              <a:t>Práce vykonaná silou  </a:t>
            </a:r>
            <a:r>
              <a:rPr lang="sk-SK" altLang="cs-CZ" sz="3200" i="1"/>
              <a:t>F</a:t>
            </a:r>
            <a:r>
              <a:rPr lang="sk-SK" altLang="cs-CZ" sz="3200" b="0"/>
              <a:t>  při rozjezdu vozíku:</a:t>
            </a:r>
          </a:p>
        </p:txBody>
      </p:sp>
      <p:grpSp>
        <p:nvGrpSpPr>
          <p:cNvPr id="73743" name="Group 15">
            <a:extLst>
              <a:ext uri="{FF2B5EF4-FFF2-40B4-BE49-F238E27FC236}">
                <a16:creationId xmlns:a16="http://schemas.microsoft.com/office/drawing/2014/main" id="{4EAC4BC3-7E96-49EC-99E2-424018E2147E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81513"/>
            <a:ext cx="1790700" cy="849312"/>
            <a:chOff x="537" y="1155"/>
            <a:chExt cx="1128" cy="535"/>
          </a:xfrm>
        </p:grpSpPr>
        <p:sp>
          <p:nvSpPr>
            <p:cNvPr id="73744" name="Rectangle 16">
              <a:extLst>
                <a:ext uri="{FF2B5EF4-FFF2-40B4-BE49-F238E27FC236}">
                  <a16:creationId xmlns:a16="http://schemas.microsoft.com/office/drawing/2014/main" id="{5747A08F-1039-431F-B2A8-898CDD5A7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45" name="Oval 17">
              <a:extLst>
                <a:ext uri="{FF2B5EF4-FFF2-40B4-BE49-F238E27FC236}">
                  <a16:creationId xmlns:a16="http://schemas.microsoft.com/office/drawing/2014/main" id="{0FEC5220-59B7-406F-BA97-E89BD642FE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46" name="Oval 18">
              <a:extLst>
                <a:ext uri="{FF2B5EF4-FFF2-40B4-BE49-F238E27FC236}">
                  <a16:creationId xmlns:a16="http://schemas.microsoft.com/office/drawing/2014/main" id="{BE7B0723-2FAC-411D-9FC6-6D64FA776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47" name="Line 19">
            <a:extLst>
              <a:ext uri="{FF2B5EF4-FFF2-40B4-BE49-F238E27FC236}">
                <a16:creationId xmlns:a16="http://schemas.microsoft.com/office/drawing/2014/main" id="{6FAAE40F-85FC-42A8-A0D2-D0BF42E77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4773613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3748" name="Object 20">
            <a:extLst>
              <a:ext uri="{FF2B5EF4-FFF2-40B4-BE49-F238E27FC236}">
                <a16:creationId xmlns:a16="http://schemas.microsoft.com/office/drawing/2014/main" id="{A4487951-3ED9-4F63-8A0F-057B06D09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4157663"/>
          <a:ext cx="49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Rovnica" r:id="rId9" imgW="164880" imgH="164880" progId="Equation.3">
                  <p:embed/>
                </p:oleObj>
              </mc:Choice>
              <mc:Fallback>
                <p:oleObj name="Rovnica" r:id="rId9" imgW="164880" imgH="1648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4157663"/>
                        <a:ext cx="49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49" name="Group 21">
            <a:extLst>
              <a:ext uri="{FF2B5EF4-FFF2-40B4-BE49-F238E27FC236}">
                <a16:creationId xmlns:a16="http://schemas.microsoft.com/office/drawing/2014/main" id="{75BD7A3A-562E-4FC5-874C-4368CAC86C79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4476750"/>
            <a:ext cx="1790700" cy="849313"/>
            <a:chOff x="392" y="2369"/>
            <a:chExt cx="1128" cy="535"/>
          </a:xfrm>
        </p:grpSpPr>
        <p:sp>
          <p:nvSpPr>
            <p:cNvPr id="73750" name="Rectangle 22">
              <a:extLst>
                <a:ext uri="{FF2B5EF4-FFF2-40B4-BE49-F238E27FC236}">
                  <a16:creationId xmlns:a16="http://schemas.microsoft.com/office/drawing/2014/main" id="{09EDD661-6005-4E45-98A8-AFF3959F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1" name="Oval 23">
              <a:extLst>
                <a:ext uri="{FF2B5EF4-FFF2-40B4-BE49-F238E27FC236}">
                  <a16:creationId xmlns:a16="http://schemas.microsoft.com/office/drawing/2014/main" id="{F5932880-36E1-4785-AFE9-597C28E6A1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3752" name="Oval 24">
              <a:extLst>
                <a:ext uri="{FF2B5EF4-FFF2-40B4-BE49-F238E27FC236}">
                  <a16:creationId xmlns:a16="http://schemas.microsoft.com/office/drawing/2014/main" id="{C7BD445A-095C-4761-A027-8AC52514CF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6FC1E30E-E84A-4E56-AB2C-5E6AB044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46700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3754" name="Object 26">
            <a:extLst>
              <a:ext uri="{FF2B5EF4-FFF2-40B4-BE49-F238E27FC236}">
                <a16:creationId xmlns:a16="http://schemas.microsoft.com/office/drawing/2014/main" id="{142BA05D-599E-4FCF-9441-38F1DDADF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1827213"/>
          <a:ext cx="14271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Rovnica" r:id="rId11" imgW="495000" imgH="177480" progId="Equation.3">
                  <p:embed/>
                </p:oleObj>
              </mc:Choice>
              <mc:Fallback>
                <p:oleObj name="Rovnica" r:id="rId11" imgW="495000" imgH="177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7213"/>
                        <a:ext cx="14271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Line 8">
            <a:extLst>
              <a:ext uri="{FF2B5EF4-FFF2-40B4-BE49-F238E27FC236}">
                <a16:creationId xmlns:a16="http://schemas.microsoft.com/office/drawing/2014/main" id="{A547C7F0-5EB7-4C68-9654-1054ECC93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8" y="4295775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4761" name="Object 9">
            <a:extLst>
              <a:ext uri="{FF2B5EF4-FFF2-40B4-BE49-F238E27FC236}">
                <a16:creationId xmlns:a16="http://schemas.microsoft.com/office/drawing/2014/main" id="{CB8CD961-BB69-43DE-9C0E-CD5D45CD2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824288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Rovnica" r:id="rId3" imgW="126720" imgH="139680" progId="Equation.3">
                  <p:embed/>
                </p:oleObj>
              </mc:Choice>
              <mc:Fallback>
                <p:oleObj name="Rovnica" r:id="rId3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824288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Rectangle 11">
            <a:extLst>
              <a:ext uri="{FF2B5EF4-FFF2-40B4-BE49-F238E27FC236}">
                <a16:creationId xmlns:a16="http://schemas.microsoft.com/office/drawing/2014/main" id="{BB4CB2E6-4681-4BB8-B50F-FB26DEF3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8210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200" b="0"/>
              <a:t>Konáním práce vnější silou těleso získavá energii.</a:t>
            </a:r>
          </a:p>
          <a:p>
            <a:r>
              <a:rPr lang="sk-SK" altLang="cs-CZ" sz="3100" b="0"/>
              <a:t>Jakou  práci vykoná vnější síla působící na těleso,</a:t>
            </a:r>
          </a:p>
          <a:p>
            <a:r>
              <a:rPr lang="sk-SK" altLang="cs-CZ" sz="3100" b="0"/>
              <a:t>takovou energii  těleso při rozjezdu získá. </a:t>
            </a:r>
          </a:p>
        </p:txBody>
      </p:sp>
      <p:grpSp>
        <p:nvGrpSpPr>
          <p:cNvPr id="74764" name="Group 12">
            <a:extLst>
              <a:ext uri="{FF2B5EF4-FFF2-40B4-BE49-F238E27FC236}">
                <a16:creationId xmlns:a16="http://schemas.microsoft.com/office/drawing/2014/main" id="{5D077949-BFA5-488A-9C3B-8153273E96CA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81513"/>
            <a:ext cx="1790700" cy="849312"/>
            <a:chOff x="537" y="1155"/>
            <a:chExt cx="1128" cy="535"/>
          </a:xfrm>
        </p:grpSpPr>
        <p:sp>
          <p:nvSpPr>
            <p:cNvPr id="74765" name="Rectangle 13">
              <a:extLst>
                <a:ext uri="{FF2B5EF4-FFF2-40B4-BE49-F238E27FC236}">
                  <a16:creationId xmlns:a16="http://schemas.microsoft.com/office/drawing/2014/main" id="{BBFFDC0C-0066-4146-AE95-FD414D238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155"/>
              <a:ext cx="1128" cy="364"/>
            </a:xfrm>
            <a:prstGeom prst="rect">
              <a:avLst/>
            </a:prstGeom>
            <a:pattFill prst="weave">
              <a:fgClr>
                <a:srgbClr val="333399">
                  <a:alpha val="48000"/>
                </a:srgbClr>
              </a:fgClr>
              <a:bgClr>
                <a:schemeClr val="bg2">
                  <a:alpha val="48000"/>
                </a:schemeClr>
              </a:bgClr>
            </a:pattFill>
            <a:ln w="2857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id="{EFFF8320-0786-49D2-90F2-120908EEF7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id="{92BE65D7-FBB3-4721-B1BE-9EBB81ECC4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2" y="1460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4768" name="Line 16">
            <a:extLst>
              <a:ext uri="{FF2B5EF4-FFF2-40B4-BE49-F238E27FC236}">
                <a16:creationId xmlns:a16="http://schemas.microsoft.com/office/drawing/2014/main" id="{85F50FCF-D880-4D8C-8A03-B47B675B1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4773613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4769" name="Object 17">
            <a:extLst>
              <a:ext uri="{FF2B5EF4-FFF2-40B4-BE49-F238E27FC236}">
                <a16:creationId xmlns:a16="http://schemas.microsoft.com/office/drawing/2014/main" id="{E2BD43AC-A747-44B9-8535-464BDE7EDA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4157663"/>
          <a:ext cx="49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Rovnica" r:id="rId5" imgW="164880" imgH="164880" progId="Equation.3">
                  <p:embed/>
                </p:oleObj>
              </mc:Choice>
              <mc:Fallback>
                <p:oleObj name="Rovnica" r:id="rId5" imgW="16488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4157663"/>
                        <a:ext cx="49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0" name="Group 18">
            <a:extLst>
              <a:ext uri="{FF2B5EF4-FFF2-40B4-BE49-F238E27FC236}">
                <a16:creationId xmlns:a16="http://schemas.microsoft.com/office/drawing/2014/main" id="{E2745CFA-F7AE-454D-80D7-7D6CC0FA576B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4476750"/>
            <a:ext cx="1790700" cy="849313"/>
            <a:chOff x="392" y="2369"/>
            <a:chExt cx="1128" cy="535"/>
          </a:xfrm>
        </p:grpSpPr>
        <p:sp>
          <p:nvSpPr>
            <p:cNvPr id="74771" name="Rectangle 19">
              <a:extLst>
                <a:ext uri="{FF2B5EF4-FFF2-40B4-BE49-F238E27FC236}">
                  <a16:creationId xmlns:a16="http://schemas.microsoft.com/office/drawing/2014/main" id="{1AF3A7A0-1C77-41B5-ACC5-EED35019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id="{ECA0FEC1-4868-4087-9199-A8EB491683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id="{91A53123-7BD2-4622-B5EA-9C3026AE44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4774" name="Rectangle 22">
            <a:extLst>
              <a:ext uri="{FF2B5EF4-FFF2-40B4-BE49-F238E27FC236}">
                <a16:creationId xmlns:a16="http://schemas.microsoft.com/office/drawing/2014/main" id="{8D07D3CF-9969-42D1-9045-6961315B2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46700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4782" name="Object 30">
            <a:extLst>
              <a:ext uri="{FF2B5EF4-FFF2-40B4-BE49-F238E27FC236}">
                <a16:creationId xmlns:a16="http://schemas.microsoft.com/office/drawing/2014/main" id="{02E8745D-F9F3-42F3-93BD-CB27F7963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1563" y="1949450"/>
          <a:ext cx="13906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Rovnica" r:id="rId7" imgW="482400" imgH="228600" progId="Equation.3">
                  <p:embed/>
                </p:oleObj>
              </mc:Choice>
              <mc:Fallback>
                <p:oleObj name="Rovnica" r:id="rId7" imgW="4824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949450"/>
                        <a:ext cx="13906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3" name="Text Box 31">
            <a:extLst>
              <a:ext uri="{FF2B5EF4-FFF2-40B4-BE49-F238E27FC236}">
                <a16:creationId xmlns:a16="http://schemas.microsoft.com/office/drawing/2014/main" id="{DC85DFE2-AD8D-49E6-BBBF-47C5AC06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707063"/>
            <a:ext cx="543718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100" b="0" i="1"/>
              <a:t>E</a:t>
            </a:r>
            <a:r>
              <a:rPr lang="sk-SK" altLang="cs-CZ" sz="3100" b="0" i="1" baseline="-25000"/>
              <a:t>k</a:t>
            </a:r>
            <a:r>
              <a:rPr lang="sk-SK" altLang="cs-CZ" sz="3100" b="0"/>
              <a:t> - energie tělesa v pohybu, </a:t>
            </a:r>
          </a:p>
          <a:p>
            <a:r>
              <a:rPr lang="sk-SK" altLang="cs-CZ" sz="3100" b="0"/>
              <a:t>       pohybová </a:t>
            </a:r>
            <a:r>
              <a:rPr lang="en-US" altLang="cs-CZ" sz="3100" b="0"/>
              <a:t>(</a:t>
            </a:r>
            <a:r>
              <a:rPr lang="sk-SK" altLang="cs-CZ" sz="3100" b="0"/>
              <a:t>kinetická) energie.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4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4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uiExpand="1" build="p"/>
      <p:bldP spid="747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7" name="Group 11">
            <a:extLst>
              <a:ext uri="{FF2B5EF4-FFF2-40B4-BE49-F238E27FC236}">
                <a16:creationId xmlns:a16="http://schemas.microsoft.com/office/drawing/2014/main" id="{BD127BE0-59B4-48AA-9753-5F42F8503AFF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1519238"/>
            <a:ext cx="1790700" cy="849312"/>
            <a:chOff x="392" y="2369"/>
            <a:chExt cx="1128" cy="535"/>
          </a:xfrm>
        </p:grpSpPr>
        <p:sp>
          <p:nvSpPr>
            <p:cNvPr id="75788" name="Rectangle 12">
              <a:extLst>
                <a:ext uri="{FF2B5EF4-FFF2-40B4-BE49-F238E27FC236}">
                  <a16:creationId xmlns:a16="http://schemas.microsoft.com/office/drawing/2014/main" id="{EB01DF94-2F0F-4565-9D6B-38F50F82C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k-SK" altLang="cs-CZ" sz="3600" b="0" i="1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75789" name="Oval 13">
              <a:extLst>
                <a:ext uri="{FF2B5EF4-FFF2-40B4-BE49-F238E27FC236}">
                  <a16:creationId xmlns:a16="http://schemas.microsoft.com/office/drawing/2014/main" id="{FDE95378-EF21-41EA-89A1-1074C644E2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790" name="Oval 14">
              <a:extLst>
                <a:ext uri="{FF2B5EF4-FFF2-40B4-BE49-F238E27FC236}">
                  <a16:creationId xmlns:a16="http://schemas.microsoft.com/office/drawing/2014/main" id="{266D0792-77E8-4FF1-A627-50BDA59F70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5778" name="Line 2">
            <a:extLst>
              <a:ext uri="{FF2B5EF4-FFF2-40B4-BE49-F238E27FC236}">
                <a16:creationId xmlns:a16="http://schemas.microsoft.com/office/drawing/2014/main" id="{D371A6F6-0ED1-47F9-AF97-872D6F22D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1281113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5779" name="Object 3">
            <a:extLst>
              <a:ext uri="{FF2B5EF4-FFF2-40B4-BE49-F238E27FC236}">
                <a16:creationId xmlns:a16="http://schemas.microsoft.com/office/drawing/2014/main" id="{B4A9C24A-C166-4854-AD12-7853AFF66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809625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Rovnica" r:id="rId3" imgW="126720" imgH="139680" progId="Equation.3">
                  <p:embed/>
                </p:oleObj>
              </mc:Choice>
              <mc:Fallback>
                <p:oleObj name="Rovnica" r:id="rId3" imgW="126720" imgH="13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809625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>
            <a:extLst>
              <a:ext uri="{FF2B5EF4-FFF2-40B4-BE49-F238E27FC236}">
                <a16:creationId xmlns:a16="http://schemas.microsoft.com/office/drawing/2014/main" id="{AD4E1518-2E1A-4C6B-AA3F-6AA3F015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41703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Kinetická energie tělesa </a:t>
            </a:r>
          </a:p>
        </p:txBody>
      </p:sp>
      <p:sp>
        <p:nvSpPr>
          <p:cNvPr id="75791" name="Rectangle 15">
            <a:extLst>
              <a:ext uri="{FF2B5EF4-FFF2-40B4-BE49-F238E27FC236}">
                <a16:creationId xmlns:a16="http://schemas.microsoft.com/office/drawing/2014/main" id="{85BF6859-3CC0-4251-A773-99D69CA3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2389188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40EFE6B5-5B73-46B1-9F5A-4105CC70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689600"/>
            <a:ext cx="848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000" b="0"/>
              <a:t>Kinetickou energii má těleso s hmotností </a:t>
            </a:r>
            <a:r>
              <a:rPr lang="sk-SK" altLang="cs-CZ" sz="3000" b="0" i="1"/>
              <a:t>m</a:t>
            </a:r>
            <a:r>
              <a:rPr lang="sk-SK" altLang="cs-CZ" sz="3000" b="0"/>
              <a:t>, pohybující</a:t>
            </a:r>
          </a:p>
          <a:p>
            <a:r>
              <a:rPr lang="sk-SK" altLang="cs-CZ" sz="3000" b="0"/>
              <a:t>se rychlostí  </a:t>
            </a:r>
            <a:r>
              <a:rPr lang="sk-SK" altLang="cs-CZ" sz="3000" b="0" i="1"/>
              <a:t>v</a:t>
            </a:r>
            <a:r>
              <a:rPr lang="sk-SK" altLang="cs-CZ" sz="3000" b="0"/>
              <a:t>.</a:t>
            </a:r>
          </a:p>
        </p:txBody>
      </p:sp>
      <p:graphicFrame>
        <p:nvGraphicFramePr>
          <p:cNvPr id="75797" name="Object 21">
            <a:extLst>
              <a:ext uri="{FF2B5EF4-FFF2-40B4-BE49-F238E27FC236}">
                <a16:creationId xmlns:a16="http://schemas.microsoft.com/office/drawing/2014/main" id="{A7708BE7-2D9E-4E32-B771-356CE4202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013" y="4343400"/>
          <a:ext cx="1171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Rovnica" r:id="rId5" imgW="406080" imgH="228600" progId="Equation.3">
                  <p:embed/>
                </p:oleObj>
              </mc:Choice>
              <mc:Fallback>
                <p:oleObj name="Rovnica" r:id="rId5" imgW="4060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4343400"/>
                        <a:ext cx="11715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4">
            <a:extLst>
              <a:ext uri="{FF2B5EF4-FFF2-40B4-BE49-F238E27FC236}">
                <a16:creationId xmlns:a16="http://schemas.microsoft.com/office/drawing/2014/main" id="{E238E5A1-B1F7-40C4-9EEB-804B47D90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0" y="4395788"/>
          <a:ext cx="1098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Rovnice" r:id="rId7" imgW="380880" imgH="177480" progId="Equation.3">
                  <p:embed/>
                </p:oleObj>
              </mc:Choice>
              <mc:Fallback>
                <p:oleObj name="Rovnice" r:id="rId7" imgW="380880" imgH="177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395788"/>
                        <a:ext cx="10985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1" name="Object 25">
            <a:extLst>
              <a:ext uri="{FF2B5EF4-FFF2-40B4-BE49-F238E27FC236}">
                <a16:creationId xmlns:a16="http://schemas.microsoft.com/office/drawing/2014/main" id="{32783DF1-3589-4293-890E-30421A441B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8" y="4402138"/>
          <a:ext cx="8429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Rovnica" r:id="rId9" imgW="291960" imgH="177480" progId="Equation.3">
                  <p:embed/>
                </p:oleObj>
              </mc:Choice>
              <mc:Fallback>
                <p:oleObj name="Rovnica" r:id="rId9" imgW="29196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4402138"/>
                        <a:ext cx="8429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2" name="Text Box 26">
            <a:extLst>
              <a:ext uri="{FF2B5EF4-FFF2-40B4-BE49-F238E27FC236}">
                <a16:creationId xmlns:a16="http://schemas.microsoft.com/office/drawing/2014/main" id="{20908099-70C6-4812-8E08-DA6CB648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3784600"/>
            <a:ext cx="2716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000" b="0"/>
              <a:t>Jednotka energie:</a:t>
            </a:r>
          </a:p>
        </p:txBody>
      </p:sp>
      <p:graphicFrame>
        <p:nvGraphicFramePr>
          <p:cNvPr id="75803" name="Object 27">
            <a:extLst>
              <a:ext uri="{FF2B5EF4-FFF2-40B4-BE49-F238E27FC236}">
                <a16:creationId xmlns:a16="http://schemas.microsoft.com/office/drawing/2014/main" id="{5E664738-82E3-46B6-83EE-57B4DB78B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6513" y="5049838"/>
          <a:ext cx="1866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Rovnica" r:id="rId11" imgW="647640" imgH="228600" progId="Equation.3">
                  <p:embed/>
                </p:oleObj>
              </mc:Choice>
              <mc:Fallback>
                <p:oleObj name="Rovnica" r:id="rId11" imgW="64764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5049838"/>
                        <a:ext cx="18669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7 L 0.54011 0.0007 " pathEditMode="fixed" rAng="0" ptsTypes="AA">
                                      <p:cBhvr>
                                        <p:cTn id="11" dur="15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092 L 0.54306 0.00092 " pathEditMode="fixed" rAng="0" ptsTypes="AA">
                                      <p:cBhvr>
                                        <p:cTn id="13" dur="1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046 L 0.53628 0.00046 " pathEditMode="fixed" rAng="0" ptsTypes="AA">
                                      <p:cBhvr>
                                        <p:cTn id="15" dur="15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5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  <p:bldP spid="75794" grpId="0" uiExpand="1" build="p"/>
      <p:bldP spid="758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4" name="Line 34">
            <a:extLst>
              <a:ext uri="{FF2B5EF4-FFF2-40B4-BE49-F238E27FC236}">
                <a16:creationId xmlns:a16="http://schemas.microsoft.com/office/drawing/2014/main" id="{78291AA3-E3A7-4BFF-89C5-0ABD071AB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875" y="3116263"/>
            <a:ext cx="8245475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B3759C46-F58E-4FA9-84E9-4010B3A6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66688"/>
            <a:ext cx="61007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5000"/>
              </a:spcAft>
            </a:pPr>
            <a:r>
              <a:rPr lang="sk-SK" altLang="cs-CZ" sz="3300" b="0"/>
              <a:t>Změna kinetické energie tělesa </a:t>
            </a:r>
            <a:r>
              <a:rPr lang="sk-SK" altLang="cs-CZ" sz="3300" b="0">
                <a:latin typeface="Symbol" panose="05050102010706020507" pitchFamily="18" charset="2"/>
              </a:rPr>
              <a:t>D</a:t>
            </a:r>
            <a:r>
              <a:rPr lang="sk-SK" altLang="cs-CZ" sz="3300" b="0" i="1"/>
              <a:t>E</a:t>
            </a:r>
            <a:r>
              <a:rPr lang="sk-SK" altLang="cs-CZ" sz="3300" b="0" baseline="-25000"/>
              <a:t>k</a:t>
            </a:r>
            <a:r>
              <a:rPr lang="sk-SK" altLang="cs-CZ" sz="3300" b="0"/>
              <a:t> 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1AD993A5-90BB-4ED0-B006-59996FAA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5665788"/>
            <a:ext cx="8977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200" b="0"/>
              <a:t>Změna kinetické energie se rovná práci, kterou vykoná</a:t>
            </a:r>
          </a:p>
          <a:p>
            <a:r>
              <a:rPr lang="sk-SK" altLang="cs-CZ" sz="3200" b="0"/>
              <a:t>působící síla.</a:t>
            </a:r>
          </a:p>
        </p:txBody>
      </p:sp>
      <p:sp>
        <p:nvSpPr>
          <p:cNvPr id="76820" name="Line 20">
            <a:extLst>
              <a:ext uri="{FF2B5EF4-FFF2-40B4-BE49-F238E27FC236}">
                <a16:creationId xmlns:a16="http://schemas.microsoft.com/office/drawing/2014/main" id="{A86278B5-ADCC-4FA2-81E1-85CE346D2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" y="1282700"/>
            <a:ext cx="1397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21" name="Object 21">
            <a:extLst>
              <a:ext uri="{FF2B5EF4-FFF2-40B4-BE49-F238E27FC236}">
                <a16:creationId xmlns:a16="http://schemas.microsoft.com/office/drawing/2014/main" id="{F4A9F3FA-3FFA-4CE5-8D1F-93C03D0990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8913" y="798513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Rovnica" r:id="rId3" imgW="126720" imgH="139680" progId="Equation.3">
                  <p:embed/>
                </p:oleObj>
              </mc:Choice>
              <mc:Fallback>
                <p:oleObj name="Rovnica" r:id="rId3" imgW="126720" imgH="1396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798513"/>
                        <a:ext cx="381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2" name="Rectangle 32">
            <a:extLst>
              <a:ext uri="{FF2B5EF4-FFF2-40B4-BE49-F238E27FC236}">
                <a16:creationId xmlns:a16="http://schemas.microsoft.com/office/drawing/2014/main" id="{9FDF86CD-C27B-4E6B-AF2E-037803BC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2389188"/>
            <a:ext cx="8270875" cy="120650"/>
          </a:xfrm>
          <a:prstGeom prst="rect">
            <a:avLst/>
          </a:prstGeom>
          <a:pattFill prst="dkUpDiag">
            <a:fgClr>
              <a:srgbClr val="292929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3" name="Line 33">
            <a:extLst>
              <a:ext uri="{FF2B5EF4-FFF2-40B4-BE49-F238E27FC236}">
                <a16:creationId xmlns:a16="http://schemas.microsoft.com/office/drawing/2014/main" id="{9E24A297-7808-4A37-A1BE-B11428C30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3117850"/>
            <a:ext cx="9921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36" name="Line 36">
            <a:extLst>
              <a:ext uri="{FF2B5EF4-FFF2-40B4-BE49-F238E27FC236}">
                <a16:creationId xmlns:a16="http://schemas.microsoft.com/office/drawing/2014/main" id="{7C6D0B80-3462-4409-BC80-E77A82EDC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950" y="3124200"/>
            <a:ext cx="231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37" name="Object 37">
            <a:extLst>
              <a:ext uri="{FF2B5EF4-FFF2-40B4-BE49-F238E27FC236}">
                <a16:creationId xmlns:a16="http://schemas.microsoft.com/office/drawing/2014/main" id="{B9E8EE25-D256-42F7-A411-0501C761AD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3813" y="2457450"/>
          <a:ext cx="4397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8" name="Rovnica" r:id="rId5" imgW="152280" imgH="215640" progId="Equation.3">
                  <p:embed/>
                </p:oleObj>
              </mc:Choice>
              <mc:Fallback>
                <p:oleObj name="Rovnica" r:id="rId5" imgW="152280" imgH="215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2457450"/>
                        <a:ext cx="4397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8" name="Object 38">
            <a:extLst>
              <a:ext uri="{FF2B5EF4-FFF2-40B4-BE49-F238E27FC236}">
                <a16:creationId xmlns:a16="http://schemas.microsoft.com/office/drawing/2014/main" id="{2852AA27-C18A-4812-AC10-CDDC76E3D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0138" y="2473325"/>
          <a:ext cx="4762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Rovnica" r:id="rId7" imgW="164880" imgH="215640" progId="Equation.3">
                  <p:embed/>
                </p:oleObj>
              </mc:Choice>
              <mc:Fallback>
                <p:oleObj name="Rovnica" r:id="rId7" imgW="164880" imgH="215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473325"/>
                        <a:ext cx="4762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9" name="Object 39">
            <a:extLst>
              <a:ext uri="{FF2B5EF4-FFF2-40B4-BE49-F238E27FC236}">
                <a16:creationId xmlns:a16="http://schemas.microsoft.com/office/drawing/2014/main" id="{514D4A24-C18F-4A80-95F0-37FC4A6696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5014913"/>
          <a:ext cx="1690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Rovnica" r:id="rId9" imgW="571320" imgH="215640" progId="Equation.3">
                  <p:embed/>
                </p:oleObj>
              </mc:Choice>
              <mc:Fallback>
                <p:oleObj name="Rovnica" r:id="rId9" imgW="571320" imgH="215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014913"/>
                        <a:ext cx="16906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0" name="Line 40">
            <a:extLst>
              <a:ext uri="{FF2B5EF4-FFF2-40B4-BE49-F238E27FC236}">
                <a16:creationId xmlns:a16="http://schemas.microsoft.com/office/drawing/2014/main" id="{A3DD44D6-82CC-4EC5-8D1E-C9CE369FF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1804988"/>
            <a:ext cx="1651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1" name="Object 41">
            <a:extLst>
              <a:ext uri="{FF2B5EF4-FFF2-40B4-BE49-F238E27FC236}">
                <a16:creationId xmlns:a16="http://schemas.microsoft.com/office/drawing/2014/main" id="{08977C51-7878-4C65-9273-060AFBFB4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9913" y="1189038"/>
          <a:ext cx="49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1" name="Rovnica" r:id="rId11" imgW="164880" imgH="164880" progId="Equation.3">
                  <p:embed/>
                </p:oleObj>
              </mc:Choice>
              <mc:Fallback>
                <p:oleObj name="Rovnica" r:id="rId11" imgW="164880" imgH="164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189038"/>
                        <a:ext cx="49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28" name="Group 28">
            <a:extLst>
              <a:ext uri="{FF2B5EF4-FFF2-40B4-BE49-F238E27FC236}">
                <a16:creationId xmlns:a16="http://schemas.microsoft.com/office/drawing/2014/main" id="{1FD60717-B0E5-4EC0-8CE1-4DB42DF46913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1514475"/>
            <a:ext cx="1790700" cy="849313"/>
            <a:chOff x="392" y="2369"/>
            <a:chExt cx="1128" cy="535"/>
          </a:xfrm>
        </p:grpSpPr>
        <p:sp>
          <p:nvSpPr>
            <p:cNvPr id="76829" name="Rectangle 29">
              <a:extLst>
                <a:ext uri="{FF2B5EF4-FFF2-40B4-BE49-F238E27FC236}">
                  <a16:creationId xmlns:a16="http://schemas.microsoft.com/office/drawing/2014/main" id="{D0A457E4-DEB0-40B9-843C-03A98840F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2369"/>
              <a:ext cx="1128" cy="364"/>
            </a:xfrm>
            <a:prstGeom prst="rect">
              <a:avLst/>
            </a:prstGeom>
            <a:pattFill prst="weave">
              <a:fgClr>
                <a:srgbClr val="333399"/>
              </a:fgClr>
              <a:bgClr>
                <a:schemeClr val="bg2"/>
              </a:bgClr>
            </a:pattFill>
            <a:ln w="2857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30" name="Oval 30">
              <a:extLst>
                <a:ext uri="{FF2B5EF4-FFF2-40B4-BE49-F238E27FC236}">
                  <a16:creationId xmlns:a16="http://schemas.microsoft.com/office/drawing/2014/main" id="{175837E2-7822-42D0-9C27-292D2403A6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2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6831" name="Oval 31">
              <a:extLst>
                <a:ext uri="{FF2B5EF4-FFF2-40B4-BE49-F238E27FC236}">
                  <a16:creationId xmlns:a16="http://schemas.microsoft.com/office/drawing/2014/main" id="{FD9F7713-0181-4BD0-881D-F47D814AB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7" y="2674"/>
              <a:ext cx="229" cy="23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5F5F5F">
                    <a:gamma/>
                    <a:tint val="1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6842" name="Line 42">
            <a:extLst>
              <a:ext uri="{FF2B5EF4-FFF2-40B4-BE49-F238E27FC236}">
                <a16:creationId xmlns:a16="http://schemas.microsoft.com/office/drawing/2014/main" id="{EF6550C1-6C7A-4D6C-8616-4F787ED48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675" y="2992438"/>
            <a:ext cx="0" cy="239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3" name="Object 43">
            <a:extLst>
              <a:ext uri="{FF2B5EF4-FFF2-40B4-BE49-F238E27FC236}">
                <a16:creationId xmlns:a16="http://schemas.microsoft.com/office/drawing/2014/main" id="{B293521F-BF27-4B53-99B4-0E3451D1C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3114675"/>
          <a:ext cx="3651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2" name="Rovnica" r:id="rId13" imgW="126720" imgH="215640" progId="Equation.3">
                  <p:embed/>
                </p:oleObj>
              </mc:Choice>
              <mc:Fallback>
                <p:oleObj name="Rovnica" r:id="rId13" imgW="126720" imgH="215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3114675"/>
                        <a:ext cx="3651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4" name="Line 44">
            <a:extLst>
              <a:ext uri="{FF2B5EF4-FFF2-40B4-BE49-F238E27FC236}">
                <a16:creationId xmlns:a16="http://schemas.microsoft.com/office/drawing/2014/main" id="{12615E4F-7AC1-4432-80B1-239613D4F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1775" y="3006725"/>
            <a:ext cx="0" cy="239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76845" name="Object 45">
            <a:extLst>
              <a:ext uri="{FF2B5EF4-FFF2-40B4-BE49-F238E27FC236}">
                <a16:creationId xmlns:a16="http://schemas.microsoft.com/office/drawing/2014/main" id="{4C3D127B-637E-4CB6-9E26-2AF166FE4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3114675"/>
          <a:ext cx="401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3" name="Rovnica" r:id="rId15" imgW="139680" imgH="215640" progId="Equation.3">
                  <p:embed/>
                </p:oleObj>
              </mc:Choice>
              <mc:Fallback>
                <p:oleObj name="Rovnica" r:id="rId15" imgW="139680" imgH="215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114675"/>
                        <a:ext cx="4016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6" name="Text Box 46">
            <a:extLst>
              <a:ext uri="{FF2B5EF4-FFF2-40B4-BE49-F238E27FC236}">
                <a16:creationId xmlns:a16="http://schemas.microsoft.com/office/drawing/2014/main" id="{5C251E7A-BA42-45C6-A898-BB0D0A01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3697288"/>
            <a:ext cx="8920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r>
              <a:rPr lang="sk-SK" altLang="cs-CZ" sz="3200" b="0"/>
              <a:t>V časovém intervalu </a:t>
            </a:r>
            <a:r>
              <a:rPr lang="sk-SK" altLang="cs-CZ" sz="3200" b="0">
                <a:latin typeface="Symbol" panose="05050102010706020507" pitchFamily="18" charset="2"/>
              </a:rPr>
              <a:t>D</a:t>
            </a:r>
            <a:r>
              <a:rPr lang="sk-SK" altLang="cs-CZ" sz="3200" b="0" i="1"/>
              <a:t>t </a:t>
            </a:r>
            <a:r>
              <a:rPr lang="sk-SK" altLang="cs-CZ" sz="3200" b="0"/>
              <a:t>= </a:t>
            </a:r>
            <a:r>
              <a:rPr lang="sk-SK" altLang="cs-CZ" sz="3200" b="0" i="1"/>
              <a:t>t</a:t>
            </a:r>
            <a:r>
              <a:rPr lang="sk-SK" altLang="cs-CZ" sz="3200" b="0" baseline="-25000"/>
              <a:t>2 </a:t>
            </a:r>
            <a:r>
              <a:rPr lang="sk-SK" altLang="cs-CZ" sz="3200" b="0"/>
              <a:t>- </a:t>
            </a:r>
            <a:r>
              <a:rPr lang="sk-SK" altLang="cs-CZ" sz="3200" b="0" i="1"/>
              <a:t>t</a:t>
            </a:r>
            <a:r>
              <a:rPr lang="sk-SK" altLang="cs-CZ" sz="3200" b="0" baseline="-25000"/>
              <a:t>1</a:t>
            </a:r>
            <a:r>
              <a:rPr lang="sk-SK" altLang="cs-CZ" sz="3200" b="0"/>
              <a:t> nastane změna kinetic-</a:t>
            </a:r>
          </a:p>
          <a:p>
            <a:r>
              <a:rPr lang="sk-SK" altLang="cs-CZ" sz="3200" b="0"/>
              <a:t>ké energie </a:t>
            </a:r>
            <a:r>
              <a:rPr lang="sk-SK" altLang="cs-CZ" sz="3200" b="0">
                <a:latin typeface="Symbol" panose="05050102010706020507" pitchFamily="18" charset="2"/>
              </a:rPr>
              <a:t>D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</a:t>
            </a:r>
            <a:r>
              <a:rPr lang="sk-SK" altLang="cs-CZ" sz="3200" b="0"/>
              <a:t> = 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k1 </a:t>
            </a:r>
            <a:r>
              <a:rPr lang="sk-SK" altLang="cs-CZ" sz="3200" b="0"/>
              <a:t>- </a:t>
            </a:r>
            <a:r>
              <a:rPr lang="sk-SK" altLang="cs-CZ" sz="3200" b="0" i="1"/>
              <a:t>E</a:t>
            </a:r>
            <a:r>
              <a:rPr lang="sk-SK" altLang="cs-CZ" sz="3200" b="0" baseline="-25000"/>
              <a:t>k2</a:t>
            </a:r>
            <a:r>
              <a:rPr lang="sk-SK" altLang="cs-CZ" sz="3200" b="0"/>
              <a:t>.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69 L 0.54011 0.0006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6 L 0.604 0.0004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6987E-7 L 0.53976 1.96987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4166 3.33333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375 3.7037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6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6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/>
      <p:bldP spid="76811" grpId="0" uiExpand="1" build="p"/>
      <p:bldP spid="76846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146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Times New Roman</vt:lpstr>
      <vt:lpstr>Symbol</vt:lpstr>
      <vt:lpstr>Default Design</vt:lpstr>
      <vt:lpstr>Snímek aplikace Microsoft PowerPoint</vt:lpstr>
      <vt:lpstr>Corel PHOTO-PAINT 8.0 Image</vt:lpstr>
      <vt:lpstr>Microsoft Equation 3.0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Kineticka energia</dc:title>
  <dc:subject>fyzika</dc:subject>
  <dc:creator>Jozef Beňuška, upravil Jaroslav Vrba</dc:creator>
  <cp:lastModifiedBy>Vrba Jaroslav</cp:lastModifiedBy>
  <cp:revision>501</cp:revision>
  <dcterms:created xsi:type="dcterms:W3CDTF">1998-09-16T05:24:54Z</dcterms:created>
  <dcterms:modified xsi:type="dcterms:W3CDTF">2020-11-04T11:16:13Z</dcterms:modified>
</cp:coreProperties>
</file>