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256" r:id="rId2"/>
    <p:sldId id="261" r:id="rId3"/>
    <p:sldId id="262" r:id="rId4"/>
    <p:sldId id="263" r:id="rId5"/>
    <p:sldId id="258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BAD04D7-62E5-4BDA-8E5F-AE18EC0B584F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44B0374-38DE-4979-B70C-19F1A473CE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60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4D7-62E5-4BDA-8E5F-AE18EC0B584F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374-38DE-4979-B70C-19F1A473CE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60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4D7-62E5-4BDA-8E5F-AE18EC0B584F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374-38DE-4979-B70C-19F1A473CE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34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4D7-62E5-4BDA-8E5F-AE18EC0B584F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374-38DE-4979-B70C-19F1A473CE81}" type="slidenum">
              <a:rPr lang="cs-CZ" smtClean="0"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276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4D7-62E5-4BDA-8E5F-AE18EC0B584F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374-38DE-4979-B70C-19F1A473CE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77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4D7-62E5-4BDA-8E5F-AE18EC0B584F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374-38DE-4979-B70C-19F1A473CE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921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4D7-62E5-4BDA-8E5F-AE18EC0B584F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374-38DE-4979-B70C-19F1A473CE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976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4D7-62E5-4BDA-8E5F-AE18EC0B584F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374-38DE-4979-B70C-19F1A473CE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021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4D7-62E5-4BDA-8E5F-AE18EC0B584F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374-38DE-4979-B70C-19F1A473CE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94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4D7-62E5-4BDA-8E5F-AE18EC0B584F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374-38DE-4979-B70C-19F1A473CE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74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4D7-62E5-4BDA-8E5F-AE18EC0B584F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374-38DE-4979-B70C-19F1A473CE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50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4D7-62E5-4BDA-8E5F-AE18EC0B584F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374-38DE-4979-B70C-19F1A473CE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46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4D7-62E5-4BDA-8E5F-AE18EC0B584F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374-38DE-4979-B70C-19F1A473CE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76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4D7-62E5-4BDA-8E5F-AE18EC0B584F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374-38DE-4979-B70C-19F1A473CE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4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4D7-62E5-4BDA-8E5F-AE18EC0B584F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374-38DE-4979-B70C-19F1A473CE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67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4D7-62E5-4BDA-8E5F-AE18EC0B584F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374-38DE-4979-B70C-19F1A473CE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04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4D7-62E5-4BDA-8E5F-AE18EC0B584F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374-38DE-4979-B70C-19F1A473CE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62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D04D7-62E5-4BDA-8E5F-AE18EC0B584F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B0374-38DE-4979-B70C-19F1A473CE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921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AD24-2409-43F6-8D6C-31DCA831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Chemický prvek a sloučenina</a:t>
            </a:r>
          </a:p>
        </p:txBody>
      </p:sp>
    </p:spTree>
    <p:extLst>
      <p:ext uri="{BB962C8B-B14F-4D97-AF65-F5344CB8AC3E}">
        <p14:creationId xmlns:p14="http://schemas.microsoft.com/office/powerpoint/2010/main" val="1103094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518734-DAAE-4EC8-9153-F46D7BC2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elektronegativita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5998BA8-47BC-4EEC-951E-9C5C859A0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7" y="1164483"/>
            <a:ext cx="6510599" cy="447819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278D18-A83A-44D8-BE91-DB58ECE53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bg1"/>
                </a:solidFill>
              </a:rPr>
              <a:t>je schopnost atomu přitahovat elektrony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bg1"/>
                </a:solidFill>
              </a:rPr>
              <a:t>hodnota elektronegativity v PSP</a:t>
            </a:r>
          </a:p>
        </p:txBody>
      </p:sp>
    </p:spTree>
    <p:extLst>
      <p:ext uri="{BB962C8B-B14F-4D97-AF65-F5344CB8AC3E}">
        <p14:creationId xmlns:p14="http://schemas.microsoft.com/office/powerpoint/2010/main" val="211222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5C7B8-0D91-4A5E-9E80-21924EBBE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Typy chemických vazeb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480BF68-FAB8-414B-A17A-4BEB05405615}"/>
              </a:ext>
            </a:extLst>
          </p:cNvPr>
          <p:cNvSpPr txBox="1"/>
          <p:nvPr/>
        </p:nvSpPr>
        <p:spPr>
          <a:xfrm>
            <a:off x="1141413" y="1727756"/>
            <a:ext cx="913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Určíme pomocí rozdílu elektronegativity jednotlivých prvků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4A3207-C6A2-469E-8B83-5C64AE4C8BBC}"/>
              </a:ext>
            </a:extLst>
          </p:cNvPr>
          <p:cNvSpPr txBox="1"/>
          <p:nvPr/>
        </p:nvSpPr>
        <p:spPr>
          <a:xfrm>
            <a:off x="1141413" y="2375555"/>
            <a:ext cx="9050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 nepolární – vazba mezi stejnými atomy , hodnota elektronegativity 0 – 0,4</a:t>
            </a:r>
          </a:p>
          <a:p>
            <a:pPr marL="342900" indent="-342900">
              <a:buFont typeface="+mj-lt"/>
              <a:buAutoNum type="arabicPeriod"/>
            </a:pPr>
            <a:endParaRPr lang="cs-CZ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polární – vazba mezi atomy s rozdílem elektronegativity 0,4 – 1,7</a:t>
            </a:r>
          </a:p>
          <a:p>
            <a:pPr marL="342900" indent="-342900">
              <a:buFont typeface="+mj-lt"/>
              <a:buAutoNum type="arabicPeriod"/>
            </a:pPr>
            <a:endParaRPr lang="cs-CZ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Iontová - vazba mezi atomy s rozdílem elektronegativity větším než 1,7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38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E3ABF8A-BF9E-4B92-8169-7BA8EDD269ED}"/>
              </a:ext>
            </a:extLst>
          </p:cNvPr>
          <p:cNvSpPr txBox="1"/>
          <p:nvPr/>
        </p:nvSpPr>
        <p:spPr>
          <a:xfrm>
            <a:off x="1168923" y="688157"/>
            <a:ext cx="3827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chemeClr val="bg1"/>
                </a:solidFill>
              </a:rPr>
              <a:t>Příklady: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NaCl</a:t>
            </a:r>
            <a:r>
              <a:rPr lang="cs-CZ" dirty="0">
                <a:solidFill>
                  <a:schemeClr val="bg1"/>
                </a:solidFill>
              </a:rPr>
              <a:t> </a:t>
            </a:r>
          </a:p>
          <a:p>
            <a:r>
              <a:rPr lang="cs-CZ" dirty="0">
                <a:solidFill>
                  <a:schemeClr val="bg1"/>
                </a:solidFill>
              </a:rPr>
              <a:t>Na – 0,9</a:t>
            </a:r>
          </a:p>
          <a:p>
            <a:r>
              <a:rPr lang="cs-CZ" dirty="0">
                <a:solidFill>
                  <a:schemeClr val="bg1"/>
                </a:solidFill>
              </a:rPr>
              <a:t>Cl – 3,0</a:t>
            </a:r>
          </a:p>
          <a:p>
            <a:r>
              <a:rPr lang="cs-CZ" dirty="0">
                <a:solidFill>
                  <a:schemeClr val="bg1"/>
                </a:solidFill>
              </a:rPr>
              <a:t>3 – 0,9 = 2,1 ---------- iontová vazba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04F7A44-2A5C-480D-AE29-2AE2B236E59A}"/>
              </a:ext>
            </a:extLst>
          </p:cNvPr>
          <p:cNvSpPr txBox="1"/>
          <p:nvPr/>
        </p:nvSpPr>
        <p:spPr>
          <a:xfrm>
            <a:off x="5373279" y="1242154"/>
            <a:ext cx="4411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HCl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H – 2,1</a:t>
            </a:r>
          </a:p>
          <a:p>
            <a:r>
              <a:rPr lang="cs-CZ" dirty="0">
                <a:solidFill>
                  <a:schemeClr val="bg1"/>
                </a:solidFill>
              </a:rPr>
              <a:t>Cl – 3,0</a:t>
            </a:r>
          </a:p>
          <a:p>
            <a:r>
              <a:rPr lang="cs-CZ" dirty="0">
                <a:solidFill>
                  <a:schemeClr val="bg1"/>
                </a:solidFill>
              </a:rPr>
              <a:t>3 – 2,1 = 0,9 ………………… polární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98CB2E1-DC5C-4BE9-9579-76C7E6517573}"/>
              </a:ext>
            </a:extLst>
          </p:cNvPr>
          <p:cNvSpPr txBox="1"/>
          <p:nvPr/>
        </p:nvSpPr>
        <p:spPr>
          <a:xfrm>
            <a:off x="1168923" y="3176833"/>
            <a:ext cx="3568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KBr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K – 0,8</a:t>
            </a:r>
          </a:p>
          <a:p>
            <a:r>
              <a:rPr lang="cs-CZ" dirty="0">
                <a:solidFill>
                  <a:schemeClr val="bg1"/>
                </a:solidFill>
              </a:rPr>
              <a:t>Br – 2,8</a:t>
            </a:r>
          </a:p>
          <a:p>
            <a:r>
              <a:rPr lang="cs-CZ" dirty="0">
                <a:solidFill>
                  <a:schemeClr val="bg1"/>
                </a:solidFill>
              </a:rPr>
              <a:t>2,8 – 0,8 = 2……………… iontová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A55E5012-7FD7-4ECE-957D-C859B688428F}"/>
                  </a:ext>
                </a:extLst>
              </p:cNvPr>
              <p:cNvSpPr txBox="1"/>
              <p:nvPr/>
            </p:nvSpPr>
            <p:spPr>
              <a:xfrm>
                <a:off x="5858948" y="3222999"/>
                <a:ext cx="3414204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r>
                  <a:rPr lang="cs-CZ" dirty="0">
                    <a:solidFill>
                      <a:schemeClr val="bg1"/>
                    </a:solidFill>
                  </a:rPr>
                  <a:t>Cl – 3,0</a:t>
                </a:r>
              </a:p>
              <a:p>
                <a:r>
                  <a:rPr lang="cs-CZ" dirty="0">
                    <a:solidFill>
                      <a:schemeClr val="bg1"/>
                    </a:solidFill>
                  </a:rPr>
                  <a:t>Cl – 3,0</a:t>
                </a:r>
              </a:p>
              <a:p>
                <a:r>
                  <a:rPr lang="cs-CZ" dirty="0">
                    <a:solidFill>
                      <a:schemeClr val="bg1"/>
                    </a:solidFill>
                  </a:rPr>
                  <a:t>3,0 – 3,0 = 0 …………… nepolární</a:t>
                </a:r>
              </a:p>
              <a:p>
                <a:endParaRPr lang="cs-CZ" dirty="0"/>
              </a:p>
            </p:txBody>
          </p:sp>
        </mc:Choice>
        <mc:Fallback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A55E5012-7FD7-4ECE-957D-C859B6884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948" y="3222999"/>
                <a:ext cx="3414204" cy="1384995"/>
              </a:xfrm>
              <a:prstGeom prst="rect">
                <a:avLst/>
              </a:prstGeom>
              <a:blipFill>
                <a:blip r:embed="rId2"/>
                <a:stretch>
                  <a:fillRect l="-4107" r="-37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4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F0A67F-C917-4F18-8D98-316B94BEE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02444"/>
            <a:ext cx="9905998" cy="147857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Domácí úkol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9A7DED7-1140-42D5-B6A7-B5C67AE5F326}"/>
              </a:ext>
            </a:extLst>
          </p:cNvPr>
          <p:cNvSpPr txBox="1"/>
          <p:nvPr/>
        </p:nvSpPr>
        <p:spPr>
          <a:xfrm>
            <a:off x="1141412" y="1786794"/>
            <a:ext cx="877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1. Urči počet protonů, neutronů, elektronů, protonové a nukleonové číslo u těchto prvků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6361CD6C-409C-48C1-B5E5-DCFC951B85E5}"/>
                  </a:ext>
                </a:extLst>
              </p:cNvPr>
              <p:cNvSpPr txBox="1"/>
              <p:nvPr/>
            </p:nvSpPr>
            <p:spPr>
              <a:xfrm>
                <a:off x="1018532" y="2316788"/>
                <a:ext cx="1696055" cy="471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82</m:t>
                          </m:r>
                        </m:sub>
                        <m:sup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206</m:t>
                          </m:r>
                        </m:sup>
                        <m:e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</m:sPre>
                    </m:oMath>
                  </m:oMathPara>
                </a14:m>
                <a:endParaRPr lang="cs-CZ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6361CD6C-409C-48C1-B5E5-DCFC951B8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32" y="2316788"/>
                <a:ext cx="1696055" cy="471476"/>
              </a:xfrm>
              <a:prstGeom prst="rect">
                <a:avLst/>
              </a:prstGeom>
              <a:blipFill>
                <a:blip r:embed="rId2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F9D599FF-CE9D-467E-91C7-BB3FFF63568E}"/>
                  </a:ext>
                </a:extLst>
              </p:cNvPr>
              <p:cNvSpPr txBox="1"/>
              <p:nvPr/>
            </p:nvSpPr>
            <p:spPr>
              <a:xfrm>
                <a:off x="2875175" y="2362954"/>
                <a:ext cx="705578" cy="379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  <m:sup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𝐴𝑟</m:t>
                          </m:r>
                        </m:e>
                      </m:sPre>
                    </m:oMath>
                  </m:oMathPara>
                </a14:m>
                <a:endParaRPr lang="cs-CZ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F9D599FF-CE9D-467E-91C7-BB3FFF635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175" y="2362954"/>
                <a:ext cx="705578" cy="379143"/>
              </a:xfrm>
              <a:prstGeom prst="rect">
                <a:avLst/>
              </a:prstGeom>
              <a:blipFill>
                <a:blip r:embed="rId3"/>
                <a:stretch>
                  <a:fillRect l="-2609" r="-7826" b="-161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47927E49-587E-4C53-8C77-BAEA5B281B6B}"/>
                  </a:ext>
                </a:extLst>
              </p:cNvPr>
              <p:cNvSpPr txBox="1"/>
              <p:nvPr/>
            </p:nvSpPr>
            <p:spPr>
              <a:xfrm>
                <a:off x="4147793" y="2391847"/>
                <a:ext cx="762453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  <m:e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𝑁𝑎</m:t>
                          </m:r>
                        </m:e>
                      </m:sPre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47927E49-587E-4C53-8C77-BAEA5B281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793" y="2391847"/>
                <a:ext cx="762453" cy="375424"/>
              </a:xfrm>
              <a:prstGeom prst="rect">
                <a:avLst/>
              </a:prstGeom>
              <a:blipFill>
                <a:blip r:embed="rId4"/>
                <a:stretch>
                  <a:fillRect l="-2400" r="-7200" b="-145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8177D4F0-E40C-4CD7-A93B-08BF4409B8DC}"/>
              </a:ext>
            </a:extLst>
          </p:cNvPr>
          <p:cNvSpPr txBox="1"/>
          <p:nvPr/>
        </p:nvSpPr>
        <p:spPr>
          <a:xfrm>
            <a:off x="1216058" y="3429000"/>
            <a:ext cx="492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2. U těchto prvků zapiš elektrony do vrstev v obalu.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D0DB200-9D7E-47E5-BFBF-7D3330F1E389}"/>
              </a:ext>
            </a:extLst>
          </p:cNvPr>
          <p:cNvSpPr txBox="1"/>
          <p:nvPr/>
        </p:nvSpPr>
        <p:spPr>
          <a:xfrm>
            <a:off x="1459722" y="4023570"/>
            <a:ext cx="424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B, Ca, S, He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D565296-6178-455B-8E9B-97AE433CDD2C}"/>
              </a:ext>
            </a:extLst>
          </p:cNvPr>
          <p:cNvSpPr txBox="1"/>
          <p:nvPr/>
        </p:nvSpPr>
        <p:spPr>
          <a:xfrm>
            <a:off x="1216058" y="4886540"/>
            <a:ext cx="816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3. U těchto sloučenin urči typ chemické vazby pomocí rozdílné hodnoty elektronegativity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EF8F1A89-5428-4081-8D00-F7742D42A026}"/>
                  </a:ext>
                </a:extLst>
              </p:cNvPr>
              <p:cNvSpPr txBox="1"/>
              <p:nvPr/>
            </p:nvSpPr>
            <p:spPr>
              <a:xfrm>
                <a:off x="1611984" y="5458120"/>
                <a:ext cx="2001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solidFill>
                      <a:schemeClr val="bg1"/>
                    </a:solidFill>
                  </a:rPr>
                  <a:t>Li Br, </a:t>
                </a:r>
                <a:r>
                  <a:rPr lang="cs-CZ" dirty="0" err="1">
                    <a:solidFill>
                      <a:schemeClr val="bg1"/>
                    </a:solidFill>
                  </a:rPr>
                  <a:t>MgO</a:t>
                </a:r>
                <a:r>
                  <a:rPr lang="cs-CZ" dirty="0">
                    <a:solidFill>
                      <a:schemeClr val="bg1"/>
                    </a:solidFill>
                  </a:rPr>
                  <a:t>, CO,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cs-CZ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cs-CZ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EF8F1A89-5428-4081-8D00-F7742D42A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984" y="5458120"/>
                <a:ext cx="2001382" cy="369332"/>
              </a:xfrm>
              <a:prstGeom prst="rect">
                <a:avLst/>
              </a:prstGeom>
              <a:blipFill>
                <a:blip r:embed="rId5"/>
                <a:stretch>
                  <a:fillRect l="-2432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5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73D23-6B5F-4E39-886A-CFA68ED0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927369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Chemický prvek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B05C4E7-C15B-4A48-8A2E-9E055F16F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83" y="1215434"/>
            <a:ext cx="3911043" cy="391104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7B6028-6C7E-4FD1-8940-52A0998FE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4799" y="1831197"/>
            <a:ext cx="4485610" cy="3541714"/>
          </a:xfrm>
        </p:spPr>
        <p:txBody>
          <a:bodyPr/>
          <a:lstStyle/>
          <a:p>
            <a:pPr marL="357188" indent="-357188"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= chemická látka složená z atomů se stejným Z</a:t>
            </a:r>
          </a:p>
          <a:p>
            <a:pPr marL="357188" indent="-357188"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charakterizován :</a:t>
            </a:r>
            <a:endParaRPr lang="cs-CZ" altLang="cs-CZ" sz="2400" b="1" dirty="0">
              <a:solidFill>
                <a:schemeClr val="bg1"/>
              </a:solidFill>
            </a:endParaRPr>
          </a:p>
          <a:p>
            <a:pPr marL="823913" lvl="1"/>
            <a:r>
              <a:rPr lang="cs-CZ" altLang="cs-CZ" sz="2000" b="1" dirty="0">
                <a:solidFill>
                  <a:schemeClr val="bg1"/>
                </a:solidFill>
              </a:rPr>
              <a:t>značkou</a:t>
            </a:r>
          </a:p>
          <a:p>
            <a:pPr marL="823913" lvl="1"/>
            <a:r>
              <a:rPr lang="cs-CZ" altLang="cs-CZ" sz="2000" b="1" dirty="0">
                <a:solidFill>
                  <a:schemeClr val="bg1"/>
                </a:solidFill>
              </a:rPr>
              <a:t>názvem</a:t>
            </a:r>
          </a:p>
          <a:p>
            <a:pPr marL="823913" lvl="1"/>
            <a:r>
              <a:rPr lang="cs-CZ" altLang="cs-CZ" sz="2000" b="1" dirty="0">
                <a:solidFill>
                  <a:schemeClr val="bg1"/>
                </a:solidFill>
              </a:rPr>
              <a:t>protonovým číslem Z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9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83DE8-F83B-46B4-962F-C156C006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926968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Název prvku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4CABBA7-3A19-49C7-A54D-0332D36D9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92" y="426906"/>
            <a:ext cx="2057400" cy="221932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3FBE016-E94F-4C2F-892E-FF2291DF2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9633" y="1778144"/>
            <a:ext cx="4044573" cy="3708255"/>
          </a:xfrm>
        </p:spPr>
        <p:txBody>
          <a:bodyPr>
            <a:normAutofit/>
          </a:bodyPr>
          <a:lstStyle/>
          <a:p>
            <a:pPr marL="357188" indent="-357188"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vznik názvů podle:</a:t>
            </a:r>
          </a:p>
          <a:p>
            <a:pPr marL="823913" lvl="1"/>
            <a:r>
              <a:rPr lang="cs-CZ" altLang="cs-CZ" sz="2000" b="1" dirty="0">
                <a:solidFill>
                  <a:schemeClr val="bg1"/>
                </a:solidFill>
              </a:rPr>
              <a:t>vlastnosti </a:t>
            </a:r>
            <a:r>
              <a:rPr lang="cs-CZ" altLang="cs-CZ" sz="2000" dirty="0">
                <a:solidFill>
                  <a:schemeClr val="bg1"/>
                </a:solidFill>
              </a:rPr>
              <a:t>– Cl – žlutozelený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pPr marL="823913" lvl="1"/>
            <a:r>
              <a:rPr lang="cs-CZ" altLang="cs-CZ" sz="2000" b="1" dirty="0">
                <a:solidFill>
                  <a:schemeClr val="bg1"/>
                </a:solidFill>
              </a:rPr>
              <a:t>zdroje výskytu – </a:t>
            </a:r>
            <a:r>
              <a:rPr lang="cs-CZ" altLang="cs-CZ" sz="2000" dirty="0">
                <a:solidFill>
                  <a:schemeClr val="bg1"/>
                </a:solidFill>
              </a:rPr>
              <a:t>Ca – vápenec, H – voda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pPr marL="823913" lvl="1"/>
            <a:r>
              <a:rPr lang="cs-CZ" altLang="cs-CZ" sz="2000" b="1" dirty="0">
                <a:solidFill>
                  <a:schemeClr val="bg1"/>
                </a:solidFill>
              </a:rPr>
              <a:t>země objevu – </a:t>
            </a:r>
            <a:r>
              <a:rPr lang="cs-CZ" altLang="cs-CZ" sz="2000" dirty="0" err="1">
                <a:solidFill>
                  <a:schemeClr val="bg1"/>
                </a:solidFill>
              </a:rPr>
              <a:t>Ge</a:t>
            </a:r>
            <a:r>
              <a:rPr lang="cs-CZ" altLang="cs-CZ" sz="2000" dirty="0">
                <a:solidFill>
                  <a:schemeClr val="bg1"/>
                </a:solidFill>
              </a:rPr>
              <a:t> – Německo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pPr marL="823913" lvl="1"/>
            <a:r>
              <a:rPr lang="cs-CZ" altLang="cs-CZ" sz="2000" b="1" dirty="0">
                <a:solidFill>
                  <a:schemeClr val="bg1"/>
                </a:solidFill>
              </a:rPr>
              <a:t>významného vědce – </a:t>
            </a:r>
            <a:r>
              <a:rPr lang="cs-CZ" altLang="cs-CZ" sz="2000" dirty="0">
                <a:solidFill>
                  <a:schemeClr val="bg1"/>
                </a:solidFill>
              </a:rPr>
              <a:t>No – Nobelium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12" name="Obrázek 11" descr="Obsah obrázku budova, kámen, skála, jídlo&#10;&#10;Popis byl vytvořen automaticky">
            <a:extLst>
              <a:ext uri="{FF2B5EF4-FFF2-40B4-BE49-F238E27FC236}">
                <a16:creationId xmlns:a16="http://schemas.microsoft.com/office/drawing/2014/main" id="{CBD1908D-995A-4869-B05B-970FA6739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242" y="1162658"/>
            <a:ext cx="2466975" cy="1847850"/>
          </a:xfrm>
          <a:prstGeom prst="rect">
            <a:avLst/>
          </a:prstGeom>
        </p:spPr>
      </p:pic>
      <p:pic>
        <p:nvPicPr>
          <p:cNvPr id="14" name="Obrázek 13" descr="Obsah obrázku kontejner, sklo, stůl, voda&#10;&#10;Popis byl vytvořen automaticky">
            <a:extLst>
              <a:ext uri="{FF2B5EF4-FFF2-40B4-BE49-F238E27FC236}">
                <a16:creationId xmlns:a16="http://schemas.microsoft.com/office/drawing/2014/main" id="{225EF984-CD25-46C4-BA12-62FDA551F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4324504"/>
            <a:ext cx="2000250" cy="2286000"/>
          </a:xfrm>
          <a:prstGeom prst="rect">
            <a:avLst/>
          </a:prstGeom>
        </p:spPr>
      </p:pic>
      <p:pic>
        <p:nvPicPr>
          <p:cNvPr id="16" name="Obrázek 15" descr="Obsah obrázku mapa&#10;&#10;Popis byl vytvořen automaticky">
            <a:extLst>
              <a:ext uri="{FF2B5EF4-FFF2-40B4-BE49-F238E27FC236}">
                <a16:creationId xmlns:a16="http://schemas.microsoft.com/office/drawing/2014/main" id="{5659C177-1283-49CC-8244-068232CE0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327" y="4499650"/>
            <a:ext cx="2466975" cy="1847850"/>
          </a:xfrm>
          <a:prstGeom prst="rect">
            <a:avLst/>
          </a:prstGeom>
        </p:spPr>
      </p:pic>
      <p:pic>
        <p:nvPicPr>
          <p:cNvPr id="18" name="Obrázek 17" descr="Obsah obrázku muž, osoba, vázanka, oblek&#10;&#10;Popis byl vytvořen automaticky">
            <a:extLst>
              <a:ext uri="{FF2B5EF4-FFF2-40B4-BE49-F238E27FC236}">
                <a16:creationId xmlns:a16="http://schemas.microsoft.com/office/drawing/2014/main" id="{765E206B-8936-40FE-A05F-759780D4B9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67" y="2309864"/>
            <a:ext cx="20478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AD3E6-EC30-438B-88FC-04C36D22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Chemická sloučenina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20C4A44-EA0D-4C82-AACC-F6AFD4604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16" y="1928087"/>
            <a:ext cx="6580424" cy="3862911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DEBA94-C488-497A-8565-3C696A91B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202115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bg1"/>
                </a:solidFill>
              </a:rPr>
              <a:t>Látka vzniklá sloučením 2 a více různých atomů (prvků)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bg1"/>
                </a:solidFill>
              </a:rPr>
              <a:t>Každá sloučenina má svůj vzorec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7F4D768-CA51-4E08-AB8D-53D4AB1E6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17" y="4270644"/>
            <a:ext cx="2143125" cy="21431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3425410-FA70-498B-A858-C550BBEC5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22" y="457402"/>
            <a:ext cx="23050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3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3A86E6-1678-4B6D-A7BB-DEE8CAD1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38282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Rozdíl mezi atomem a molekulou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D7D795-231C-4332-9FB7-3567E0A1F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026" y="1837529"/>
            <a:ext cx="4649783" cy="82391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Atom – základní stavební jednotka látek</a:t>
            </a:r>
          </a:p>
        </p:txBody>
      </p:sp>
      <p:pic>
        <p:nvPicPr>
          <p:cNvPr id="8" name="Zástupný obsah 7" descr="Obsah obrázku bublina&#10;&#10;Popis byl vytvořen automaticky">
            <a:extLst>
              <a:ext uri="{FF2B5EF4-FFF2-40B4-BE49-F238E27FC236}">
                <a16:creationId xmlns:a16="http://schemas.microsoft.com/office/drawing/2014/main" id="{818AA19F-2697-4E5D-9A6B-E0C551E9B1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" y="3073399"/>
            <a:ext cx="4976930" cy="3317953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8645E26-7F86-4D5A-B6C8-FD1FE7F7A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3531" y="1837529"/>
            <a:ext cx="4646602" cy="82391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Molekula – vzniká spojením 2 a více atomů</a:t>
            </a:r>
          </a:p>
        </p:txBody>
      </p:sp>
      <p:pic>
        <p:nvPicPr>
          <p:cNvPr id="10" name="Zástupný obsah 9" descr="Obsah obrázku interiér, malé, držení, vsedě&#10;&#10;Popis byl vytvořen automaticky">
            <a:extLst>
              <a:ext uri="{FF2B5EF4-FFF2-40B4-BE49-F238E27FC236}">
                <a16:creationId xmlns:a16="http://schemas.microsoft.com/office/drawing/2014/main" id="{0146AFC1-BA3C-4D8F-BE02-9A97F929E6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60" y="2848412"/>
            <a:ext cx="3224267" cy="3767925"/>
          </a:xfrm>
        </p:spPr>
      </p:pic>
    </p:spTree>
    <p:extLst>
      <p:ext uri="{BB962C8B-B14F-4D97-AF65-F5344CB8AC3E}">
        <p14:creationId xmlns:p14="http://schemas.microsoft.com/office/powerpoint/2010/main" val="280479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DCB8F0-899C-4E71-B5AB-EBAF299A2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752271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Molekula prvku</a:t>
            </a:r>
          </a:p>
        </p:txBody>
      </p:sp>
      <p:pic>
        <p:nvPicPr>
          <p:cNvPr id="6" name="Zástupný obsah 5" descr="Obsah obrázku míč, stůl&#10;&#10;Popis byl vytvořen automaticky">
            <a:extLst>
              <a:ext uri="{FF2B5EF4-FFF2-40B4-BE49-F238E27FC236}">
                <a16:creationId xmlns:a16="http://schemas.microsoft.com/office/drawing/2014/main" id="{31954951-FA86-484D-8686-A577FE567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05" y="404353"/>
            <a:ext cx="2497309" cy="242452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940F19-1EB1-465D-8148-CB7837500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1585609"/>
            <a:ext cx="3856037" cy="116731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Molekula tvořená ze stejných atomů prvků (O, H, S, P)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84CD5FE-C554-40B2-97AF-321074D0D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08" y="1701918"/>
            <a:ext cx="2497308" cy="2253926"/>
          </a:xfrm>
          <a:prstGeom prst="rect">
            <a:avLst/>
          </a:prstGeom>
        </p:spPr>
      </p:pic>
      <p:pic>
        <p:nvPicPr>
          <p:cNvPr id="10" name="Obrázek 9" descr="Obsah obrázku interiér, dřevěné, stůl, jídlo&#10;&#10;Popis byl vytvořen automaticky">
            <a:extLst>
              <a:ext uri="{FF2B5EF4-FFF2-40B4-BE49-F238E27FC236}">
                <a16:creationId xmlns:a16="http://schemas.microsoft.com/office/drawing/2014/main" id="{2BECAAB0-0B49-4984-B593-8C5D7EDDB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694" y="4437637"/>
            <a:ext cx="3422051" cy="177683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C01EDD2-B9AF-4011-B5D7-2AE0F1F8B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59" y="3429000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5BD33659-8797-414B-BBDC-24F942329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810FE48-5F0C-4E97-BD7F-FDE128D85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E9C04BA-ABF7-4D41-9977-2AC221BD4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6AF6CAB-66FF-4AA8-8332-92421FA16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A7D0399-D212-4CE1-A9C0-9B98A2F0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18DF3D3C-1A48-496B-B941-76DF67EA7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913F4BC7-7179-4E16-9FD6-A32BC13A0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509355FA-2026-4EBE-8C72-9B94B1F1B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CDD190A1-6E3E-4C34-A19B-A52C6D317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D5BA1962-F2E3-4CA2-BE44-53381D18F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C2FA9E59-0DE1-449C-8D17-1475D5CC7E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F1582807-3DE3-42F1-9941-728273E08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6C574FB1-69C5-49C2-A1C4-2A6590BF4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D4175D29-82CB-41CD-9E0F-17524FB02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9893387B-BD94-47D2-80DC-B9ADB6BD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BC2223CF-E8B9-48C3-8E70-7B38DBE2A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CB660EF5-7021-48D0-B131-DA22FAF8D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7A02052F-7B58-4423-9CBA-27D8D838A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42231171-7F2B-4B11-B34A-D98DB4143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AED192E7-1105-4649-8D4D-C86FFEDF6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8BA48BFE-2223-4E9C-A0EE-DE11843C3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B3FB57C9-C83B-4ADC-8E93-312492D4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AF6405A6-6E98-40DD-945A-E6D969231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2D181A4A-23A5-4683-9F05-61228AD26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201ABEF6-F58B-46EC-85FB-228E60962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D6EBECB6-1B5C-43E5-84BF-8D5385C03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6D5B4EBF-EF44-4914-AE66-247EF3D35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43593E76-10EF-45B3-86EB-CA59047CC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FC3720B0-AA35-49D1-B5A6-9215D0138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EEE267FA-B493-44EE-B372-8CB3A0450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33">
              <a:extLst>
                <a:ext uri="{FF2B5EF4-FFF2-40B4-BE49-F238E27FC236}">
                  <a16:creationId xmlns:a16="http://schemas.microsoft.com/office/drawing/2014/main" id="{3DA75F6F-8EDF-4DF8-89BF-9C1137D17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5BEEC465-A6AB-47E5-8FB5-DCA91F165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89B9E785-F9F2-4951-8158-002B55126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E1F4058F-C686-4BF1-9DE9-C917CAB90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F1337D0C-63AE-4024-A976-139287761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7F12E32F-60F1-4DA3-A0B8-05E6AF31D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7CC92CAE-5F95-49A9-B9F9-94A1DEE98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610BE2B0-1D02-4099-9DD8-339F22FEE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E10409A3-2BB1-41E7-90AE-3D296FC1F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F8F8E99E-F806-4235-ADFB-25B49D4A8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3C4715E6-9985-446B-ADB4-B822729888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071C6B3A-09E9-4DEC-ADEE-FA919B782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45">
              <a:extLst>
                <a:ext uri="{FF2B5EF4-FFF2-40B4-BE49-F238E27FC236}">
                  <a16:creationId xmlns:a16="http://schemas.microsoft.com/office/drawing/2014/main" id="{DE1E82C9-0A74-451A-A063-6818E33B0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F3662B80-5B88-475B-89A9-8E6AFBDCA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ECA55A40-ECA9-4F56-9D04-8C68C1910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D1CED64C-F0D9-4EA6-B88B-E4795F81D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4641FE6D-04B5-4BBE-B700-E3A0C057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1426A56A-D27A-4C9A-A74C-5A73E5AD6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0D2887A6-6597-4932-AEA0-A1B3C719B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32CCC3DB-409A-48A3-A79A-2E37A9603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1C2C9C8A-AD45-4AA6-817C-3010FCF20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BD8D346A-C641-4BD2-B5AE-C48CC6A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6BD8EEEB-07A6-4582-9E40-4AA094FED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9E6A63A8-37FA-425D-86BE-BF9A568AF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3F5FAEF2-49E0-4F5C-A6D4-26C2FE15F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BF106702-ED0E-4145-BF3A-08F15BC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A87554F-4DEE-4FD3-9446-B6451470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</a:rPr>
              <a:t>Molekula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sloučeniny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D9DC39-03D4-4275-84A6-14A467ECC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1275" y="5722411"/>
            <a:ext cx="8369450" cy="48033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cap="all" dirty="0" err="1">
                <a:solidFill>
                  <a:schemeClr val="bg1"/>
                </a:solidFill>
              </a:rPr>
              <a:t>Molekula</a:t>
            </a:r>
            <a:r>
              <a:rPr lang="en-US" sz="2000" cap="all" dirty="0">
                <a:solidFill>
                  <a:schemeClr val="bg1"/>
                </a:solidFill>
              </a:rPr>
              <a:t> </a:t>
            </a:r>
            <a:r>
              <a:rPr lang="en-US" sz="2000" cap="all" dirty="0" err="1">
                <a:solidFill>
                  <a:schemeClr val="bg1"/>
                </a:solidFill>
              </a:rPr>
              <a:t>tvořená</a:t>
            </a:r>
            <a:r>
              <a:rPr lang="en-US" sz="2000" cap="all" dirty="0">
                <a:solidFill>
                  <a:schemeClr val="bg1"/>
                </a:solidFill>
              </a:rPr>
              <a:t> z </a:t>
            </a:r>
            <a:r>
              <a:rPr lang="en-US" sz="2000" cap="all" dirty="0" err="1">
                <a:solidFill>
                  <a:schemeClr val="bg1"/>
                </a:solidFill>
              </a:rPr>
              <a:t>různých</a:t>
            </a:r>
            <a:r>
              <a:rPr lang="en-US" sz="2000" cap="all" dirty="0">
                <a:solidFill>
                  <a:schemeClr val="bg1"/>
                </a:solidFill>
              </a:rPr>
              <a:t> </a:t>
            </a:r>
            <a:r>
              <a:rPr lang="en-US" sz="2000" cap="all" dirty="0" err="1">
                <a:solidFill>
                  <a:schemeClr val="bg1"/>
                </a:solidFill>
              </a:rPr>
              <a:t>atomů</a:t>
            </a:r>
            <a:r>
              <a:rPr lang="en-US" sz="2000" cap="all" dirty="0">
                <a:solidFill>
                  <a:schemeClr val="bg1"/>
                </a:solidFill>
              </a:rPr>
              <a:t> </a:t>
            </a:r>
            <a:r>
              <a:rPr lang="en-US" sz="2000" cap="all" dirty="0" err="1">
                <a:solidFill>
                  <a:schemeClr val="bg1"/>
                </a:solidFill>
              </a:rPr>
              <a:t>prvků</a:t>
            </a:r>
            <a:endParaRPr lang="en-US" altLang="cs-CZ" sz="2000" b="1" cap="all" dirty="0">
              <a:solidFill>
                <a:schemeClr val="bg1"/>
              </a:solidFill>
            </a:endParaRPr>
          </a:p>
        </p:txBody>
      </p:sp>
      <p:sp>
        <p:nvSpPr>
          <p:cNvPr id="73" name="Round Single Corner Rectangle 4">
            <a:extLst>
              <a:ext uri="{FF2B5EF4-FFF2-40B4-BE49-F238E27FC236}">
                <a16:creationId xmlns:a16="http://schemas.microsoft.com/office/drawing/2014/main" id="{2A4362C1-4CBA-464D-98B4-208037B13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541" y="636678"/>
            <a:ext cx="3415770" cy="3601835"/>
          </a:xfrm>
          <a:prstGeom prst="round1Rect">
            <a:avLst>
              <a:gd name="adj" fmla="val 9975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A1566CB-E62D-4442-9DCB-A6D02A2A9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17" y="1050886"/>
            <a:ext cx="2773419" cy="2773419"/>
          </a:xfrm>
          <a:prstGeom prst="rect">
            <a:avLst/>
          </a:prstGeom>
        </p:spPr>
      </p:pic>
      <p:sp>
        <p:nvSpPr>
          <p:cNvPr id="75" name="Round Diagonal Corner Rectangle 18">
            <a:extLst>
              <a:ext uri="{FF2B5EF4-FFF2-40B4-BE49-F238E27FC236}">
                <a16:creationId xmlns:a16="http://schemas.microsoft.com/office/drawing/2014/main" id="{DAC8B1B5-358F-4498-A98B-80EE307C2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6909" y="639965"/>
            <a:ext cx="3415769" cy="359854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míč, interiér, vsedě, počítač&#10;&#10;Popis byl vytvořen automaticky">
            <a:extLst>
              <a:ext uri="{FF2B5EF4-FFF2-40B4-BE49-F238E27FC236}">
                <a16:creationId xmlns:a16="http://schemas.microsoft.com/office/drawing/2014/main" id="{B719683D-EFEE-4250-88D2-D843309E01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084" y="1244536"/>
            <a:ext cx="2773419" cy="2389407"/>
          </a:xfrm>
          <a:prstGeom prst="rect">
            <a:avLst/>
          </a:prstGeom>
        </p:spPr>
      </p:pic>
      <p:sp>
        <p:nvSpPr>
          <p:cNvPr id="77" name="Round Single Corner Rectangle 22">
            <a:extLst>
              <a:ext uri="{FF2B5EF4-FFF2-40B4-BE49-F238E27FC236}">
                <a16:creationId xmlns:a16="http://schemas.microsoft.com/office/drawing/2014/main" id="{AE9AA0E3-147E-4905-B268-5A9FFE34A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146844" y="644263"/>
            <a:ext cx="3415770" cy="3601835"/>
          </a:xfrm>
          <a:prstGeom prst="round1Rect">
            <a:avLst>
              <a:gd name="adj" fmla="val 9975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FCA6D2B-EA97-4C0D-8462-4EF11A83C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20" y="1460617"/>
            <a:ext cx="2773419" cy="19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8A2C333-7E52-43FA-88AE-D69AA6979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127" y="520252"/>
            <a:ext cx="7295745" cy="581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1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DE510-9932-4D01-8FDE-BA7F5224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Chemická vazba</a:t>
            </a:r>
          </a:p>
        </p:txBody>
      </p:sp>
      <p:pic>
        <p:nvPicPr>
          <p:cNvPr id="6" name="Zástupný obsah 5" descr="Obsah obrázku objekt, hodiny&#10;&#10;Popis byl vytvořen automaticky">
            <a:extLst>
              <a:ext uri="{FF2B5EF4-FFF2-40B4-BE49-F238E27FC236}">
                <a16:creationId xmlns:a16="http://schemas.microsoft.com/office/drawing/2014/main" id="{8E579C82-0898-4E59-8AAC-A44ABFF71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97" y="1224756"/>
            <a:ext cx="3142125" cy="180054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AEE370-79F7-4ED0-8119-72C52E52D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je vazba mezi atomy v molekule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je síla, která spojuje atomy v molekule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vzniká spojením atomů pomocí valenčních elektronů</a:t>
            </a:r>
          </a:p>
        </p:txBody>
      </p:sp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4927C5BA-A440-4760-AB4A-D4F2A1636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63" y="3317118"/>
            <a:ext cx="6501319" cy="264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Širokoúhlá obrazovka</PresentationFormat>
  <Paragraphs>64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Tw Cen MT</vt:lpstr>
      <vt:lpstr>Wingdings</vt:lpstr>
      <vt:lpstr>Obvod</vt:lpstr>
      <vt:lpstr>Chemický prvek a sloučenina</vt:lpstr>
      <vt:lpstr>Chemický prvek</vt:lpstr>
      <vt:lpstr>Název prvku</vt:lpstr>
      <vt:lpstr>Chemická sloučenina</vt:lpstr>
      <vt:lpstr>Rozdíl mezi atomem a molekulou</vt:lpstr>
      <vt:lpstr>Molekula prvku</vt:lpstr>
      <vt:lpstr>Molekula sloučeniny</vt:lpstr>
      <vt:lpstr>Prezentace aplikace PowerPoint</vt:lpstr>
      <vt:lpstr>Chemická vazba</vt:lpstr>
      <vt:lpstr>elektronegativita</vt:lpstr>
      <vt:lpstr>Typy chemických vazeb</vt:lpstr>
      <vt:lpstr>Prezentace aplikace PowerPoint</vt:lpstr>
      <vt:lpstr>Domácí úkol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Chemický prvek a sloučenina</dc:title>
  <dc:creator>Šnircová Monika</dc:creator>
  <cp:lastModifiedBy>Šnircová Monika</cp:lastModifiedBy>
  <cp:revision>8</cp:revision>
  <dcterms:created xsi:type="dcterms:W3CDTF">2020-11-09T18:40:36Z</dcterms:created>
  <dcterms:modified xsi:type="dcterms:W3CDTF">2020-11-12T09:24:13Z</dcterms:modified>
</cp:coreProperties>
</file>