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F6759-F972-44FD-B11C-59DA1F57F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B4CF83-FF13-4F22-AEC0-DF5AF1BCB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0E082-7A7F-4856-B64A-D0A0CCAA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8DA085-9448-442E-9637-066EB80C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242B52-72C3-4673-9F1F-2E3FB410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95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2DF5F-B3CE-463B-AD76-519614127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6E8D24-0E1A-4F11-8EB5-A926B1168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0086B7-6233-45F7-B357-F50B93C3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279763-56CF-4ACF-A18B-6DF82A74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CB3203-82B3-4E46-B2D8-BCEA11A1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76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4697B8-4C60-4FA1-8283-583237720B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DCDEE5-F114-43A4-AA60-4262E1426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04F32F-7A3D-44F1-AB3B-C0A0B10B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AE515E-1D3D-4365-9D85-FBED306FC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1AEF28-15E9-4F75-BAD7-657FAF1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1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F3155-5288-4E99-9C5C-52B7D899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9F09AF-DF1E-4A41-B017-14C303464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80D1C1-3EFF-4A20-B020-1A4ABDA1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0682DD-0C99-41A8-96B1-D868396A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383237-9376-42B7-BD16-AE720C54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87A92-24B0-422A-A6A6-A0999E354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034E57-7A75-4A9E-9E0A-940A6B2D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71FDB-1F5A-40B9-86A7-4D58BED7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00808-D5AA-49D8-B602-049D2627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9F221-FEBF-43CC-80B0-7B6EDC0C3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71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EF141-317B-4256-BB03-F8E3F1789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09D162-F70F-4AC0-911E-C952CDFD2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C1A794-50CC-4F5E-A231-51A266CE9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EEB501-EDDA-4048-AA62-559E0615E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7E3E34-6C05-467C-93F3-DA52474C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7BA5B2-5DE0-4DDC-B83F-B6265E21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33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E79C3-D0A9-4FD6-B32E-FD9E1AA9C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C77B5-EA0B-489C-BEE0-0B7FFD5A8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44C172A-59FA-450B-AA7C-52A64293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83AD06A-D539-40A7-B4ED-747E10F43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37B7AD-503B-45AA-B57B-9076E8D54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001DB3-B888-49B6-911E-24F847BC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DC7F6F6-752A-40F5-93BF-B44B1A94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4047E8-4C54-49DF-B937-BD1192A1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49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D98F3A-CEA5-47DD-947D-1799013A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83331A-5334-4CEB-B3B0-C8D03D7C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79E442-2E01-4746-9664-E710A30E7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8F97C9-87A5-4511-B4B9-7884B1BA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10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5A626C6-DB43-417F-A17B-39A3EC00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F16C73-EAE6-4170-B625-A05102142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4D4294-5C8F-42E6-987A-C429F050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58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00402-AF4D-4C38-B6F8-27621937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FDF6A-C3A5-4BAD-9BAE-0BEF8AF0D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E02785-2731-4E69-BCDD-5292BA74F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DB5952-48A7-45FE-9C3A-39C203AA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488DC6-AF61-4D6B-995F-1B76AE6D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C6B999-C839-4778-A355-CCDE170B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1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660A7-A5B0-4B17-9AAA-F1FA6373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900D94-AFA1-4016-A8D5-FC9B81D45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E30D15-B0CD-43A3-AE1E-E08F0EC7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3DECA-6B77-484B-A0B9-A6AB27F0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D050EA-85C6-494E-9481-8A7FB81C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6C9C81-22DD-45D8-A7D1-B280ADE0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25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45B8AE4-6465-43D0-81BD-8591FB00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45DF1E-6A38-477E-9A83-A4072798A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C4E4F0-B637-4433-83BE-CF3B4056B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C02E-4457-4475-B401-AAAC74E1841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672A6-50CC-4F82-B5FB-CA062F2D5D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59A4BD-3348-49C9-85BC-6C030088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3D95-2962-4D15-BBCD-C112B40892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9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CCFBD-84C3-42B2-A723-89582E45D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87998"/>
          </a:xfrm>
          <a:solidFill>
            <a:srgbClr val="D2FAF6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900" b="1" dirty="0">
                <a:latin typeface="+mn-lt"/>
                <a:cs typeface="Times New Roman" panose="02020603050405020304" pitchFamily="18" charset="0"/>
              </a:rPr>
              <a:t>Prvočísla </a:t>
            </a:r>
            <a:br>
              <a:rPr lang="cs-CZ" sz="4900" b="1" dirty="0">
                <a:latin typeface="+mn-lt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a</a:t>
            </a:r>
            <a:br>
              <a:rPr lang="cs-CZ" sz="4900" b="1" dirty="0">
                <a:latin typeface="+mn-lt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čísla složená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br>
              <a:rPr lang="cs-CZ" sz="2700" dirty="0">
                <a:latin typeface="+mn-lt"/>
              </a:rPr>
            </a:br>
            <a:r>
              <a:rPr lang="cs-CZ" sz="2700" dirty="0">
                <a:latin typeface="+mn-lt"/>
              </a:rPr>
              <a:t>M6 – dělitelnost - distanční výuka 24. 11. 2020</a:t>
            </a:r>
            <a:endParaRPr lang="cs-CZ" sz="27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9" name="Podnadpis 2">
            <a:extLst>
              <a:ext uri="{FF2B5EF4-FFF2-40B4-BE49-F238E27FC236}">
                <a16:creationId xmlns:a16="http://schemas.microsoft.com/office/drawing/2014/main" id="{4C7E128C-759D-4E82-A83F-811B006FA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85" y="4602245"/>
            <a:ext cx="5921829" cy="1842943"/>
          </a:xfrm>
          <a:solidFill>
            <a:srgbClr val="D2FAF6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sz="3600" b="1" u="sng" dirty="0">
                <a:solidFill>
                  <a:srgbClr val="FF0000"/>
                </a:solidFill>
              </a:rPr>
              <a:t>Připrav si: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Školní sešit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PS aritmetika</a:t>
            </a:r>
          </a:p>
          <a:p>
            <a:r>
              <a:rPr lang="cs-CZ" sz="3200" dirty="0"/>
              <a:t>Psací potřeby</a:t>
            </a:r>
          </a:p>
        </p:txBody>
      </p:sp>
    </p:spTree>
    <p:extLst>
      <p:ext uri="{BB962C8B-B14F-4D97-AF65-F5344CB8AC3E}">
        <p14:creationId xmlns:p14="http://schemas.microsoft.com/office/powerpoint/2010/main" val="4081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6C2FA-6010-4103-B647-84B63CD8EEE6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u="sng" dirty="0"/>
              <a:t>Př:</a:t>
            </a:r>
            <a:r>
              <a:rPr lang="cs-CZ" sz="4800" b="1" i="1" dirty="0"/>
              <a:t> Urči všechny dělitele čísel.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A3C523-391E-4D43-AD44-48E7D0C780A6}"/>
              </a:ext>
            </a:extLst>
          </p:cNvPr>
          <p:cNvSpPr txBox="1"/>
          <p:nvPr/>
        </p:nvSpPr>
        <p:spPr>
          <a:xfrm>
            <a:off x="1256854" y="1532877"/>
            <a:ext cx="99257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2 – </a:t>
            </a:r>
          </a:p>
          <a:p>
            <a:r>
              <a:rPr lang="cs-CZ" sz="1200" dirty="0"/>
              <a:t> </a:t>
            </a:r>
          </a:p>
          <a:p>
            <a:r>
              <a:rPr lang="cs-CZ" sz="3200" dirty="0"/>
              <a:t>3 – </a:t>
            </a:r>
          </a:p>
          <a:p>
            <a:endParaRPr lang="cs-CZ" sz="1200" dirty="0"/>
          </a:p>
          <a:p>
            <a:r>
              <a:rPr lang="cs-CZ" sz="3200" dirty="0"/>
              <a:t>5 – </a:t>
            </a:r>
          </a:p>
          <a:p>
            <a:endParaRPr lang="cs-CZ" sz="1200" dirty="0"/>
          </a:p>
          <a:p>
            <a:r>
              <a:rPr lang="cs-CZ" sz="3200" dirty="0"/>
              <a:t>7 – </a:t>
            </a:r>
          </a:p>
          <a:p>
            <a:endParaRPr lang="cs-CZ" sz="1200" dirty="0"/>
          </a:p>
          <a:p>
            <a:r>
              <a:rPr lang="cs-CZ" sz="3200" dirty="0"/>
              <a:t>11 – </a:t>
            </a:r>
          </a:p>
          <a:p>
            <a:endParaRPr lang="cs-CZ" sz="1200" dirty="0"/>
          </a:p>
          <a:p>
            <a:r>
              <a:rPr lang="cs-CZ" sz="3200" dirty="0"/>
              <a:t>13 – </a:t>
            </a:r>
          </a:p>
          <a:p>
            <a:endParaRPr lang="cs-CZ" sz="1200" dirty="0"/>
          </a:p>
          <a:p>
            <a:r>
              <a:rPr lang="cs-CZ" sz="3200" dirty="0"/>
              <a:t>17 –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B5E92C1-08D8-40A1-B7F9-0FECFDBE6F3D}"/>
              </a:ext>
            </a:extLst>
          </p:cNvPr>
          <p:cNvSpPr txBox="1"/>
          <p:nvPr/>
        </p:nvSpPr>
        <p:spPr>
          <a:xfrm>
            <a:off x="5526452" y="1532877"/>
            <a:ext cx="992579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4 – </a:t>
            </a:r>
          </a:p>
          <a:p>
            <a:endParaRPr lang="cs-CZ" sz="1200" dirty="0"/>
          </a:p>
          <a:p>
            <a:r>
              <a:rPr lang="cs-CZ" sz="3200" dirty="0"/>
              <a:t>6 – </a:t>
            </a:r>
          </a:p>
          <a:p>
            <a:endParaRPr lang="cs-CZ" sz="1200" dirty="0"/>
          </a:p>
          <a:p>
            <a:r>
              <a:rPr lang="cs-CZ" sz="3200" dirty="0"/>
              <a:t>8 – </a:t>
            </a:r>
          </a:p>
          <a:p>
            <a:endParaRPr lang="cs-CZ" sz="1200" dirty="0"/>
          </a:p>
          <a:p>
            <a:r>
              <a:rPr lang="cs-CZ" sz="3200" dirty="0"/>
              <a:t>9 – </a:t>
            </a:r>
          </a:p>
          <a:p>
            <a:endParaRPr lang="cs-CZ" sz="1200" dirty="0"/>
          </a:p>
          <a:p>
            <a:r>
              <a:rPr lang="cs-CZ" sz="3200" dirty="0"/>
              <a:t>10 – </a:t>
            </a:r>
          </a:p>
          <a:p>
            <a:endParaRPr lang="cs-CZ" sz="1200" dirty="0"/>
          </a:p>
          <a:p>
            <a:r>
              <a:rPr lang="cs-CZ" sz="3200" dirty="0"/>
              <a:t>12 – </a:t>
            </a:r>
          </a:p>
          <a:p>
            <a:endParaRPr lang="cs-CZ" sz="1200" dirty="0"/>
          </a:p>
          <a:p>
            <a:r>
              <a:rPr lang="cs-CZ" sz="3200" dirty="0"/>
              <a:t>14 –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5079C7-EB7B-49DA-AF0F-2362262EAD2F}"/>
              </a:ext>
            </a:extLst>
          </p:cNvPr>
          <p:cNvSpPr txBox="1"/>
          <p:nvPr/>
        </p:nvSpPr>
        <p:spPr>
          <a:xfrm>
            <a:off x="2141170" y="1532877"/>
            <a:ext cx="1098378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1, 2 </a:t>
            </a:r>
          </a:p>
          <a:p>
            <a:r>
              <a:rPr lang="cs-CZ" sz="1200" dirty="0"/>
              <a:t> </a:t>
            </a:r>
          </a:p>
          <a:p>
            <a:r>
              <a:rPr lang="cs-CZ" sz="3200" dirty="0"/>
              <a:t>1, 3</a:t>
            </a:r>
          </a:p>
          <a:p>
            <a:endParaRPr lang="cs-CZ" sz="1200" dirty="0"/>
          </a:p>
          <a:p>
            <a:r>
              <a:rPr lang="cs-CZ" sz="3200" dirty="0"/>
              <a:t>1, 5 </a:t>
            </a:r>
          </a:p>
          <a:p>
            <a:endParaRPr lang="cs-CZ" sz="1200" dirty="0"/>
          </a:p>
          <a:p>
            <a:r>
              <a:rPr lang="cs-CZ" sz="3200" dirty="0"/>
              <a:t>1, 7 </a:t>
            </a:r>
          </a:p>
          <a:p>
            <a:endParaRPr lang="cs-CZ" sz="1200" dirty="0"/>
          </a:p>
          <a:p>
            <a:r>
              <a:rPr lang="cs-CZ" sz="3200" dirty="0"/>
              <a:t>1, 11 </a:t>
            </a:r>
          </a:p>
          <a:p>
            <a:endParaRPr lang="cs-CZ" sz="1200" dirty="0"/>
          </a:p>
          <a:p>
            <a:r>
              <a:rPr lang="cs-CZ" sz="3200" dirty="0"/>
              <a:t>1, 13 </a:t>
            </a:r>
          </a:p>
          <a:p>
            <a:endParaRPr lang="cs-CZ" sz="1200" dirty="0"/>
          </a:p>
          <a:p>
            <a:r>
              <a:rPr lang="cs-CZ" sz="3200" dirty="0"/>
              <a:t>1, 17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E09CA88-3835-4693-92C0-3C179309EA36}"/>
              </a:ext>
            </a:extLst>
          </p:cNvPr>
          <p:cNvSpPr txBox="1"/>
          <p:nvPr/>
        </p:nvSpPr>
        <p:spPr>
          <a:xfrm>
            <a:off x="6357502" y="1529918"/>
            <a:ext cx="2621230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1, 2, 4  </a:t>
            </a:r>
          </a:p>
          <a:p>
            <a:endParaRPr lang="cs-CZ" sz="1200" dirty="0"/>
          </a:p>
          <a:p>
            <a:r>
              <a:rPr lang="cs-CZ" sz="3200" dirty="0"/>
              <a:t>1, 2, 3, 6 </a:t>
            </a:r>
          </a:p>
          <a:p>
            <a:endParaRPr lang="cs-CZ" sz="1200" dirty="0"/>
          </a:p>
          <a:p>
            <a:r>
              <a:rPr lang="cs-CZ" sz="3200" dirty="0"/>
              <a:t>1, 2, 4, 8 </a:t>
            </a:r>
          </a:p>
          <a:p>
            <a:endParaRPr lang="cs-CZ" sz="1200" dirty="0"/>
          </a:p>
          <a:p>
            <a:r>
              <a:rPr lang="cs-CZ" sz="3200" dirty="0"/>
              <a:t>1, 3, 9 </a:t>
            </a:r>
          </a:p>
          <a:p>
            <a:endParaRPr lang="cs-CZ" sz="1200" dirty="0"/>
          </a:p>
          <a:p>
            <a:r>
              <a:rPr lang="cs-CZ" sz="3200" dirty="0"/>
              <a:t>1, 2, 5, 10 </a:t>
            </a:r>
          </a:p>
          <a:p>
            <a:endParaRPr lang="cs-CZ" sz="1200" dirty="0"/>
          </a:p>
          <a:p>
            <a:r>
              <a:rPr lang="cs-CZ" sz="3200" dirty="0"/>
              <a:t>1, 2, 3, 4, 6, 12</a:t>
            </a:r>
          </a:p>
          <a:p>
            <a:endParaRPr lang="cs-CZ" sz="1200" dirty="0"/>
          </a:p>
          <a:p>
            <a:r>
              <a:rPr lang="cs-CZ" sz="3200" dirty="0"/>
              <a:t>1, 2, 7, 14</a:t>
            </a:r>
          </a:p>
        </p:txBody>
      </p:sp>
    </p:spTree>
    <p:extLst>
      <p:ext uri="{BB962C8B-B14F-4D97-AF65-F5344CB8AC3E}">
        <p14:creationId xmlns:p14="http://schemas.microsoft.com/office/powerpoint/2010/main" val="20530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B08261D-BBFC-431E-9E0C-7706D1B65B86}"/>
              </a:ext>
            </a:extLst>
          </p:cNvPr>
          <p:cNvSpPr txBox="1"/>
          <p:nvPr/>
        </p:nvSpPr>
        <p:spPr>
          <a:xfrm>
            <a:off x="577047" y="1589103"/>
            <a:ext cx="110222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Přirozená čísla, která mají </a:t>
            </a:r>
            <a:r>
              <a:rPr lang="cs-CZ" sz="3200" b="1" dirty="0"/>
              <a:t>jen dva různé dělitele </a:t>
            </a:r>
            <a:r>
              <a:rPr lang="cs-CZ" sz="3200" dirty="0"/>
              <a:t>(1 a samo sebe), se nazývají </a:t>
            </a:r>
            <a:r>
              <a:rPr lang="cs-CZ" sz="3200" b="1" dirty="0">
                <a:solidFill>
                  <a:srgbClr val="FF0000"/>
                </a:solidFill>
              </a:rPr>
              <a:t>PRVOČÍSLA</a:t>
            </a:r>
            <a:r>
              <a:rPr lang="cs-CZ" sz="3200" dirty="0"/>
              <a:t>.</a:t>
            </a:r>
          </a:p>
          <a:p>
            <a:r>
              <a:rPr lang="cs-CZ" sz="3200" dirty="0"/>
              <a:t>	např. 2, 3, 5, 7, 11, 13…</a:t>
            </a:r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Přirozená čísla, která mají </a:t>
            </a:r>
            <a:r>
              <a:rPr lang="cs-CZ" sz="3200" b="1" dirty="0"/>
              <a:t>více než dva různé dělitele</a:t>
            </a:r>
            <a:r>
              <a:rPr lang="cs-CZ" sz="3200" dirty="0"/>
              <a:t>, se nazývají </a:t>
            </a:r>
            <a:r>
              <a:rPr lang="cs-CZ" sz="3200" b="1" dirty="0">
                <a:solidFill>
                  <a:srgbClr val="FF0000"/>
                </a:solidFill>
              </a:rPr>
              <a:t>ČÍSLA SLOŽENÁ</a:t>
            </a:r>
            <a:r>
              <a:rPr lang="cs-CZ" sz="3200" dirty="0"/>
              <a:t>.</a:t>
            </a:r>
          </a:p>
          <a:p>
            <a:r>
              <a:rPr lang="cs-CZ" sz="3200" dirty="0"/>
              <a:t>	např. 4, 6, 8, 9, 10, 12…</a:t>
            </a:r>
          </a:p>
          <a:p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Číslo </a:t>
            </a:r>
            <a:r>
              <a:rPr lang="cs-CZ" sz="3200" b="1" dirty="0"/>
              <a:t>1 neřadíme mezi prvočísla ani mezi čísla složená</a:t>
            </a:r>
            <a:r>
              <a:rPr lang="cs-CZ" dirty="0"/>
              <a:t>.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53CE67E-C727-4875-BD33-2343863C3A1F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Zapamatuj si:</a:t>
            </a:r>
          </a:p>
        </p:txBody>
      </p:sp>
    </p:spTree>
    <p:extLst>
      <p:ext uri="{BB962C8B-B14F-4D97-AF65-F5344CB8AC3E}">
        <p14:creationId xmlns:p14="http://schemas.microsoft.com/office/powerpoint/2010/main" val="324523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15CBE-85EA-475E-B230-2C498F77481B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u="sng" dirty="0"/>
              <a:t>Př:</a:t>
            </a:r>
            <a:r>
              <a:rPr lang="cs-CZ" sz="4800" b="1" i="1" dirty="0"/>
              <a:t> Vyber všechna prvočísla.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079CE616-AAA5-438D-9FC9-C5D2BCCE9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88822"/>
              </p:ext>
            </p:extLst>
          </p:nvPr>
        </p:nvGraphicFramePr>
        <p:xfrm>
          <a:off x="1161989" y="1625188"/>
          <a:ext cx="9739790" cy="440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3979">
                  <a:extLst>
                    <a:ext uri="{9D8B030D-6E8A-4147-A177-3AD203B41FA5}">
                      <a16:colId xmlns:a16="http://schemas.microsoft.com/office/drawing/2014/main" val="767261560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853928393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3746739289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532796484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972412706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1970059668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3283093306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1584236450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1988729485"/>
                    </a:ext>
                  </a:extLst>
                </a:gridCol>
                <a:gridCol w="973979">
                  <a:extLst>
                    <a:ext uri="{9D8B030D-6E8A-4147-A177-3AD203B41FA5}">
                      <a16:colId xmlns:a16="http://schemas.microsoft.com/office/drawing/2014/main" val="1223674506"/>
                    </a:ext>
                  </a:extLst>
                </a:gridCol>
              </a:tblGrid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94286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466533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731994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23830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752979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831719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52893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961060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176341"/>
                  </a:ext>
                </a:extLst>
              </a:tr>
              <a:tr h="44027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193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70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9A919-F9D1-4827-8A98-E91A5E019560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ERATOSTHENOVO SÍTO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DE287B-28D8-4C3E-8F40-2FA2523ABE72}"/>
              </a:ext>
            </a:extLst>
          </p:cNvPr>
          <p:cNvSpPr txBox="1"/>
          <p:nvPr/>
        </p:nvSpPr>
        <p:spPr>
          <a:xfrm>
            <a:off x="1753996" y="1691689"/>
            <a:ext cx="90340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ERATOSTHENOVO SÍTO je metoda pro určování prvočísel.</a:t>
            </a:r>
          </a:p>
          <a:p>
            <a:r>
              <a:rPr lang="cs-CZ" sz="3200" dirty="0"/>
              <a:t>Řecký matematik </a:t>
            </a:r>
            <a:r>
              <a:rPr lang="cs-CZ" sz="3200" b="1" dirty="0" err="1"/>
              <a:t>Eratosthenes</a:t>
            </a:r>
            <a:r>
              <a:rPr lang="cs-CZ" sz="3200" dirty="0"/>
              <a:t> (asi 276 – 194 př. n. l.) použil tuto metodu k nalezení všech prvočísel menších než 100.</a:t>
            </a:r>
          </a:p>
        </p:txBody>
      </p:sp>
    </p:spTree>
    <p:extLst>
      <p:ext uri="{BB962C8B-B14F-4D97-AF65-F5344CB8AC3E}">
        <p14:creationId xmlns:p14="http://schemas.microsoft.com/office/powerpoint/2010/main" val="192767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4A988-DF32-450B-940A-CD905A330865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Tabulka prvočísel 1 - 1000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C774A16-09AF-4B37-A108-B24F7E1002A8}"/>
              </a:ext>
            </a:extLst>
          </p:cNvPr>
          <p:cNvSpPr txBox="1"/>
          <p:nvPr/>
        </p:nvSpPr>
        <p:spPr>
          <a:xfrm>
            <a:off x="331596" y="1322229"/>
            <a:ext cx="1132005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i="0" dirty="0">
                <a:solidFill>
                  <a:srgbClr val="000000"/>
                </a:solidFill>
                <a:effectLst/>
              </a:rPr>
              <a:t>2 3 5 7 11 13 17 19 23 29 31 37 41 43 47 53 59 61 67 71 73 79 83 89 97</a:t>
            </a:r>
          </a:p>
          <a:p>
            <a:r>
              <a:rPr lang="cs-CZ" sz="1000" dirty="0">
                <a:solidFill>
                  <a:schemeClr val="bg1"/>
                </a:solidFill>
              </a:rPr>
              <a:t>a</a:t>
            </a:r>
            <a:br>
              <a:rPr lang="cs-CZ" sz="2000" dirty="0"/>
            </a:br>
            <a:r>
              <a:rPr lang="cs-CZ" sz="2400" i="0" dirty="0">
                <a:solidFill>
                  <a:srgbClr val="000000"/>
                </a:solidFill>
                <a:effectLst/>
              </a:rPr>
              <a:t>101 103 107 109 113 127 131 137 139 149 151 157 163 167 173 179 181 191 193 197 199</a:t>
            </a:r>
          </a:p>
          <a:p>
            <a:r>
              <a:rPr lang="cs-CZ" sz="1000" dirty="0">
                <a:solidFill>
                  <a:schemeClr val="bg1"/>
                </a:solidFill>
              </a:rPr>
              <a:t>a</a:t>
            </a:r>
            <a:br>
              <a:rPr lang="cs-CZ" sz="2000" dirty="0"/>
            </a:br>
            <a:r>
              <a:rPr lang="cs-CZ" sz="2400" i="0" dirty="0">
                <a:solidFill>
                  <a:srgbClr val="000000"/>
                </a:solidFill>
                <a:effectLst/>
              </a:rPr>
              <a:t>211 223 227 229 233 239 241 251 257 263 269 271 277 281 283 293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307 311 313 317 331 337 347 349 353 359 367 373 379 383 389 397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401 409 419 421 431 433 439 443 449 457 461 463 467 479 487 491 499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503 509 521 523 541 547 557 563 569 571 577 587 593 599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601 607 613 617 619 631 641 643 647 653 659 661 673 677 683 691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701 709 719 727 733 739 743 751 757 761 769 773 787 797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809 811 821 823 827 829 839 853 857 859 863 877 881 883 887</a:t>
            </a:r>
            <a:br>
              <a:rPr lang="cs-CZ" sz="2000" dirty="0"/>
            </a:br>
            <a:r>
              <a:rPr lang="cs-CZ" sz="1000" dirty="0">
                <a:solidFill>
                  <a:schemeClr val="bg1"/>
                </a:solidFill>
              </a:rPr>
              <a:t>a</a:t>
            </a:r>
          </a:p>
          <a:p>
            <a:r>
              <a:rPr lang="cs-CZ" sz="2400" i="0" dirty="0">
                <a:solidFill>
                  <a:srgbClr val="000000"/>
                </a:solidFill>
                <a:effectLst/>
              </a:rPr>
              <a:t>907 911 919 929 937 941 947 953 967 971 977 983 991 997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67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484D1-0A4E-4BE1-B0CC-7C4CCFF77AB9}"/>
              </a:ext>
            </a:extLst>
          </p:cNvPr>
          <p:cNvSpPr txBox="1">
            <a:spLocks/>
          </p:cNvSpPr>
          <p:nvPr/>
        </p:nvSpPr>
        <p:spPr>
          <a:xfrm>
            <a:off x="331596" y="365125"/>
            <a:ext cx="11022204" cy="762339"/>
          </a:xfrm>
          <a:prstGeom prst="rect">
            <a:avLst/>
          </a:prstGeom>
          <a:solidFill>
            <a:srgbClr val="D2FAF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800" b="1" i="1" dirty="0"/>
              <a:t>Domácí úkol: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FF3E6DE-4F99-4658-9DF4-8D897543E2A1}"/>
              </a:ext>
            </a:extLst>
          </p:cNvPr>
          <p:cNvSpPr txBox="1"/>
          <p:nvPr/>
        </p:nvSpPr>
        <p:spPr>
          <a:xfrm>
            <a:off x="2840855" y="2041865"/>
            <a:ext cx="4389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PS </a:t>
            </a:r>
            <a:r>
              <a:rPr lang="cs-CZ" sz="4400" b="1" dirty="0" err="1">
                <a:solidFill>
                  <a:srgbClr val="FF0000"/>
                </a:solidFill>
              </a:rPr>
              <a:t>aritm</a:t>
            </a:r>
            <a:r>
              <a:rPr lang="cs-CZ" sz="4400" b="1" dirty="0">
                <a:solidFill>
                  <a:srgbClr val="FF0000"/>
                </a:solidFill>
              </a:rPr>
              <a:t>. 26/1,2,3</a:t>
            </a:r>
          </a:p>
        </p:txBody>
      </p:sp>
    </p:spTree>
    <p:extLst>
      <p:ext uri="{BB962C8B-B14F-4D97-AF65-F5344CB8AC3E}">
        <p14:creationId xmlns:p14="http://schemas.microsoft.com/office/powerpoint/2010/main" val="13985180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552</Words>
  <Application>Microsoft Office PowerPoint</Application>
  <PresentationFormat>Širokoúhlá obrazovka</PresentationFormat>
  <Paragraphs>183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Prvočísla  a čísla složená  M6 – dělitelnost - distanční výuka 24. 11.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Prvočísla  a čísla složená  M6 – dělitelnost - distanční výuka 24. 11. 2020</dc:title>
  <dc:creator>homolkova.marie@zshtyn.cz</dc:creator>
  <cp:lastModifiedBy>homolkova.marie@zshtyn.cz</cp:lastModifiedBy>
  <cp:revision>9</cp:revision>
  <dcterms:created xsi:type="dcterms:W3CDTF">2020-11-21T16:43:51Z</dcterms:created>
  <dcterms:modified xsi:type="dcterms:W3CDTF">2020-11-24T07:36:59Z</dcterms:modified>
</cp:coreProperties>
</file>