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78" r:id="rId2"/>
    <p:sldId id="272" r:id="rId3"/>
    <p:sldId id="275" r:id="rId4"/>
    <p:sldId id="273" r:id="rId5"/>
    <p:sldId id="274" r:id="rId6"/>
    <p:sldId id="279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800000"/>
    <a:srgbClr val="FFFFCC"/>
    <a:srgbClr val="CCFF99"/>
    <a:srgbClr val="FF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D7BFCA8E-CC92-49CD-ACA0-4134E2FD7FC3}"/>
              </a:ext>
            </a:extLst>
          </p:cNvPr>
          <p:cNvCxnSpPr/>
          <p:nvPr/>
        </p:nvCxnSpPr>
        <p:spPr>
          <a:xfrm>
            <a:off x="2395538" y="3529013"/>
            <a:ext cx="56197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/>
          <a:lstStyle>
            <a:lvl1pPr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B4601-7F6D-4B1E-9E62-207BBCAF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7C7BF4-C783-429E-BC55-F52D40DE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95538" y="328613"/>
            <a:ext cx="3087687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7A8F32-DF07-47E9-B283-2E7692804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5100" y="798513"/>
            <a:ext cx="801688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E905-C85E-4890-8A74-D27B9BDE5A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931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>
            <a:extLst>
              <a:ext uri="{FF2B5EF4-FFF2-40B4-BE49-F238E27FC236}">
                <a16:creationId xmlns:a16="http://schemas.microsoft.com/office/drawing/2014/main" id="{1B6B6C3F-188B-4AE5-B29E-2A1F822F067C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4BB504-19C4-44D7-BB8F-644AC2B6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BCBF40-C5D4-4DF8-8102-D62B6B3B3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0016B8-E50B-4C83-BFC5-3CC6BBEA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F0B54-1DD9-40D5-8567-798CA8F336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72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75169F08-C35A-448E-B9EF-74730D2AAB26}"/>
              </a:ext>
            </a:extLst>
          </p:cNvPr>
          <p:cNvCxnSpPr/>
          <p:nvPr/>
        </p:nvCxnSpPr>
        <p:spPr>
          <a:xfrm>
            <a:off x="6918325" y="798513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B71BEA-FB4D-4BDA-AFB0-CD2777AD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B9B4D7-988D-4E45-B370-86456A88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6757F3-69AE-46CE-8CED-F871B63A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889C-56B2-4A95-8512-DA13D6ACF4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594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0012DB-BF43-4710-970E-3238C61E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B5266F-4F41-4737-A916-0608BF5B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8A9B73-DAF1-4116-87D4-89D2DCCB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AA43-7C9A-4EEE-9617-FB64F2750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81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2">
            <a:extLst>
              <a:ext uri="{FF2B5EF4-FFF2-40B4-BE49-F238E27FC236}">
                <a16:creationId xmlns:a16="http://schemas.microsoft.com/office/drawing/2014/main" id="{9230D876-5392-4C79-8980-EA7FC68FDA8E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D6EEAC-94C3-455B-958A-6B077359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5AD01B-77DD-46EE-8B49-B9883F17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00829D-D0E3-4BD2-A5DE-7E1662C3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A3A55-01D2-4D6A-854E-23AAAE0FBD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0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072C3525-3B00-4DCB-B587-5918B2D73CD2}"/>
              </a:ext>
            </a:extLst>
          </p:cNvPr>
          <p:cNvCxnSpPr/>
          <p:nvPr/>
        </p:nvCxnSpPr>
        <p:spPr>
          <a:xfrm>
            <a:off x="1443038" y="3805238"/>
            <a:ext cx="561816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250071-CEC1-4DA7-AD75-1A4D433A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092818-D2D2-461B-96CD-04E19847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226B84-0D92-498F-A5D9-83F3549A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D8780-DD9F-42D8-A771-8EF8FC662A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25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26E3DE05-E7E8-4AF0-9D09-4C9F89AC2001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4641713-E5B7-4702-A8D7-3F0A845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E26577E-3312-4EFF-A106-E8B0E5FA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8A83EC7-CD07-462F-B50D-DBA438557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47473-BE0B-49C0-8D82-5BB0957E1B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6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35">
            <a:extLst>
              <a:ext uri="{FF2B5EF4-FFF2-40B4-BE49-F238E27FC236}">
                <a16:creationId xmlns:a16="http://schemas.microsoft.com/office/drawing/2014/main" id="{A72C9C74-3BBF-4D51-AED7-227555C43748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7481591-D4F7-4A81-89D3-90D7A091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812930FC-B5E4-4732-89F4-60F5E043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275ED105-D036-4AA4-9AD9-A98866C1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CC4B3-8023-4CEC-9E3E-1DC9BD4885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52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1">
            <a:extLst>
              <a:ext uri="{FF2B5EF4-FFF2-40B4-BE49-F238E27FC236}">
                <a16:creationId xmlns:a16="http://schemas.microsoft.com/office/drawing/2014/main" id="{4A01F126-990C-473A-8316-2258C60F0859}"/>
              </a:ext>
            </a:extLst>
          </p:cNvPr>
          <p:cNvCxnSpPr/>
          <p:nvPr/>
        </p:nvCxnSpPr>
        <p:spPr>
          <a:xfrm>
            <a:off x="1443038" y="1847850"/>
            <a:ext cx="6572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A9E2EA38-96E7-488F-8530-E6018242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88EB4DF-3A7C-4223-955F-CAAECB8A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C136390-07FA-4F7D-90B3-950CF992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BD9CD-2A14-4929-9AA0-1FF37B8215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83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EFE536-8401-4601-B952-410E16218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4B4B5F-1721-45F6-A7AE-C740D6A4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29C9D6-119E-48FA-A1F6-87A744DE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B5553-6748-4360-BAD7-BFC477D871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970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CBC3415E-0165-4942-8DBA-FBF2B4D7092D}"/>
              </a:ext>
            </a:extLst>
          </p:cNvPr>
          <p:cNvCxnSpPr/>
          <p:nvPr/>
        </p:nvCxnSpPr>
        <p:spPr>
          <a:xfrm>
            <a:off x="1441450" y="3205163"/>
            <a:ext cx="24241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AA9625C-5AF1-4E75-A6D6-24162FDE2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3D5DF60-5DEB-4004-9E46-AD56BE5CC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7E53D01-252E-4B72-80C3-45D84942E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D655D-1321-4F9F-B1AC-9C538BF597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384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>
            <a:extLst>
              <a:ext uri="{FF2B5EF4-FFF2-40B4-BE49-F238E27FC236}">
                <a16:creationId xmlns:a16="http://schemas.microsoft.com/office/drawing/2014/main" id="{99DD2DA7-9491-463B-9BB0-035AE6AEBC7C}"/>
              </a:ext>
            </a:extLst>
          </p:cNvPr>
          <p:cNvGrpSpPr>
            <a:grpSpLocks/>
          </p:cNvGrpSpPr>
          <p:nvPr/>
        </p:nvGrpSpPr>
        <p:grpSpPr bwMode="auto">
          <a:xfrm>
            <a:off x="4995863" y="482600"/>
            <a:ext cx="3511550" cy="5148263"/>
            <a:chOff x="6852919" y="583365"/>
            <a:chExt cx="4681849" cy="5181928"/>
          </a:xfrm>
        </p:grpSpPr>
        <p:sp>
          <p:nvSpPr>
            <p:cNvPr id="6" name="Rectangle 13">
              <a:extLst>
                <a:ext uri="{FF2B5EF4-FFF2-40B4-BE49-F238E27FC236}">
                  <a16:creationId xmlns:a16="http://schemas.microsoft.com/office/drawing/2014/main" id="{CA59C534-9C31-48A8-AF0A-FFDEAA088B45}"/>
                </a:ext>
              </a:extLst>
            </p:cNvPr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0AC819DC-19A1-4CCB-95D9-0947B8537C09}"/>
                </a:ext>
              </a:extLst>
            </p:cNvPr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30">
            <a:extLst>
              <a:ext uri="{FF2B5EF4-FFF2-40B4-BE49-F238E27FC236}">
                <a16:creationId xmlns:a16="http://schemas.microsoft.com/office/drawing/2014/main" id="{004B11CD-BA40-40E9-BF0E-B2A818106FA1}"/>
              </a:ext>
            </a:extLst>
          </p:cNvPr>
          <p:cNvCxnSpPr/>
          <p:nvPr/>
        </p:nvCxnSpPr>
        <p:spPr>
          <a:xfrm>
            <a:off x="1441450" y="3143250"/>
            <a:ext cx="3241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5AD60FE4-8B65-48A8-AD1D-024C745D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6688" y="5470525"/>
            <a:ext cx="3252787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B4A5173F-AD0A-482E-8114-DD4D85A9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8275" y="319088"/>
            <a:ext cx="3251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464B7A2A-B983-435F-B85E-F40319EA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FCC79-CF89-4566-90EC-04EC5596BA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999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3F1387B-5A64-4D79-A9E8-E8CFD010B258}"/>
              </a:ext>
            </a:extLst>
          </p:cNvPr>
          <p:cNvSpPr/>
          <p:nvPr/>
        </p:nvSpPr>
        <p:spPr>
          <a:xfrm>
            <a:off x="0" y="2016125"/>
            <a:ext cx="9144000" cy="40798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B5172129-A23E-40B2-9E07-F0C308FBA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>
            <a:fillRect/>
          </a:stretch>
        </p:blipFill>
        <p:spPr bwMode="auto">
          <a:xfrm>
            <a:off x="0" y="6096000"/>
            <a:ext cx="9144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2A3C43F-A012-455C-B956-6D512DA99A81}"/>
              </a:ext>
            </a:extLst>
          </p:cNvPr>
          <p:cNvCxnSpPr/>
          <p:nvPr/>
        </p:nvCxnSpPr>
        <p:spPr>
          <a:xfrm>
            <a:off x="0" y="610076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54505-C3DC-4432-BC2E-8B10D3BC1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038" y="804863"/>
            <a:ext cx="6572250" cy="10493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B6063E18-8A45-4D4D-A73D-E5E4CF40E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43038" y="2016125"/>
            <a:ext cx="6572250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D4613-94FB-42AF-A82B-B6A856DDE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46738" y="330200"/>
            <a:ext cx="2368550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29577-D515-41EA-93AF-A663F73D5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3038" y="328613"/>
            <a:ext cx="4033837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88A61-7C08-4D5F-AD0E-75E3348F3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7363" y="798513"/>
            <a:ext cx="795337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1904985-3A3A-4FF0-B6EA-86E3EDE680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698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panose="020B0502020104020203" pitchFamily="34" charset="-18"/>
        </a:defRPr>
      </a:lvl9pPr>
    </p:titleStyle>
    <p:bodyStyle>
      <a:lvl1pPr marL="228600" indent="-228600" algn="l" defTabSz="685800" rtl="0" fontAlgn="base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685800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685800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685800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685800" rtl="0" fontAlgn="base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AB90B-268F-41B3-8893-E0ECE23F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/>
              <a:t>Periodická soustava prvků</a:t>
            </a:r>
            <a:br>
              <a:rPr lang="cs-CZ" dirty="0"/>
            </a:br>
            <a:r>
              <a:rPr lang="cs-CZ" dirty="0"/>
              <a:t>(PSP)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B7CCD13-E21C-435E-A91B-7C9F7DFB5C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9963" cy="6619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/>
              <a:t>PSP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5048AC0-8A27-4C57-829E-3626BE050C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1125538"/>
            <a:ext cx="8713787" cy="5400675"/>
          </a:xfrm>
        </p:spPr>
        <p:txBody>
          <a:bodyPr/>
          <a:lstStyle/>
          <a:p>
            <a:pPr marL="357188" indent="-357188"/>
            <a:r>
              <a:rPr lang="cs-CZ" altLang="cs-CZ" sz="2400"/>
              <a:t>1869 – sestavil </a:t>
            </a:r>
            <a:r>
              <a:rPr lang="cs-CZ" altLang="cs-CZ" sz="2400" b="1"/>
              <a:t>Dmitrij Ivanovič Mendělejev</a:t>
            </a:r>
            <a:r>
              <a:rPr lang="cs-CZ" altLang="cs-CZ" sz="2400"/>
              <a:t> (spolupracoval B. Brauner)</a:t>
            </a:r>
          </a:p>
          <a:p>
            <a:pPr marL="357188" indent="-357188"/>
            <a:r>
              <a:rPr lang="cs-CZ" altLang="cs-CZ" sz="2400"/>
              <a:t>obsahovala asi 63 prvků</a:t>
            </a:r>
          </a:p>
        </p:txBody>
      </p:sp>
      <p:pic>
        <p:nvPicPr>
          <p:cNvPr id="14340" name="Picture 24">
            <a:extLst>
              <a:ext uri="{FF2B5EF4-FFF2-40B4-BE49-F238E27FC236}">
                <a16:creationId xmlns:a16="http://schemas.microsoft.com/office/drawing/2014/main" id="{EBE123C5-0213-4AA8-85E9-51BDAA1C5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773238"/>
            <a:ext cx="30480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6">
            <a:extLst>
              <a:ext uri="{FF2B5EF4-FFF2-40B4-BE49-F238E27FC236}">
                <a16:creationId xmlns:a16="http://schemas.microsoft.com/office/drawing/2014/main" id="{4D5942BF-BAB5-4D66-BA83-949D154EB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36838"/>
            <a:ext cx="3819525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5D1449D-F921-4947-86C0-A54EB77C2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89963" cy="8509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>
                <a:solidFill>
                  <a:srgbClr val="0000FF"/>
                </a:solidFill>
              </a:rPr>
              <a:t>Periodická soustava prvků (PSP)</a:t>
            </a:r>
          </a:p>
        </p:txBody>
      </p:sp>
      <p:pic>
        <p:nvPicPr>
          <p:cNvPr id="15363" name="Picture 5">
            <a:extLst>
              <a:ext uri="{FF2B5EF4-FFF2-40B4-BE49-F238E27FC236}">
                <a16:creationId xmlns:a16="http://schemas.microsoft.com/office/drawing/2014/main" id="{3753FB95-F8D9-4725-8F96-62724337F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-28575"/>
            <a:ext cx="8569325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0F42BE4-1D66-4ED0-A823-19B84D8A0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225" y="115888"/>
            <a:ext cx="8589963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/>
              <a:t>Periodická soustava prvků 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06828DA-10E8-4A60-BCAB-82431039CB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1125538"/>
            <a:ext cx="8589962" cy="5400675"/>
          </a:xfrm>
        </p:spPr>
        <p:txBody>
          <a:bodyPr rtlCol="0">
            <a:normAutofit/>
          </a:bodyPr>
          <a:lstStyle/>
          <a:p>
            <a:pPr marL="357188" indent="-357188" fontAlgn="auto">
              <a:spcAft>
                <a:spcPts val="0"/>
              </a:spcAft>
              <a:defRPr/>
            </a:pPr>
            <a:r>
              <a:rPr lang="cs-CZ" altLang="cs-CZ" sz="2400" dirty="0"/>
              <a:t>dnes obsahuje asi 118 prvků – 94 v přírodě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400" dirty="0"/>
              <a:t>						- ostatní uměle vytvořené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400" dirty="0"/>
              <a:t>prvky uspořádány podle protonového čísla</a:t>
            </a:r>
          </a:p>
          <a:p>
            <a:pPr marL="357188" indent="-357188" fontAlgn="auto">
              <a:spcAft>
                <a:spcPts val="0"/>
              </a:spcAft>
              <a:defRPr/>
            </a:pPr>
            <a:endParaRPr lang="cs-CZ" altLang="cs-CZ" sz="2400" dirty="0"/>
          </a:p>
          <a:p>
            <a:pPr marL="357188" indent="-357188" fontAlgn="auto">
              <a:spcAft>
                <a:spcPts val="0"/>
              </a:spcAft>
              <a:defRPr/>
            </a:pPr>
            <a:r>
              <a:rPr lang="cs-CZ" altLang="cs-CZ" sz="2400" dirty="0"/>
              <a:t>platí </a:t>
            </a:r>
            <a:r>
              <a:rPr lang="cs-CZ" altLang="cs-CZ" sz="2400" b="1" dirty="0"/>
              <a:t>periodický zákon</a:t>
            </a:r>
            <a:r>
              <a:rPr lang="cs-CZ" altLang="cs-CZ" sz="2400" dirty="0"/>
              <a:t>: „Vlastnosti prvků jsou periodicky závislé na protonovém čísle.“</a:t>
            </a:r>
          </a:p>
          <a:p>
            <a:pPr marL="357188" indent="-357188" fontAlgn="auto">
              <a:spcAft>
                <a:spcPts val="0"/>
              </a:spcAft>
              <a:defRPr/>
            </a:pP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66073D7-E19C-463F-9F1A-FC982DAE3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/>
              <a:t>Rozdělení PSP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41D788E-BC0C-4E6E-B7CB-63C41B24F2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1125538"/>
            <a:ext cx="8713787" cy="5400675"/>
          </a:xfrm>
        </p:spPr>
        <p:txBody>
          <a:bodyPr rtlCol="0">
            <a:normAutofit/>
          </a:bodyPr>
          <a:lstStyle/>
          <a:p>
            <a:pPr marL="357188" indent="-357188" fontAlgn="auto">
              <a:spcAft>
                <a:spcPts val="0"/>
              </a:spcAft>
              <a:buFontTx/>
              <a:buNone/>
              <a:defRPr/>
            </a:pPr>
            <a:r>
              <a:rPr lang="cs-CZ" altLang="cs-CZ" sz="2400" u="sng" dirty="0"/>
              <a:t>části tabulky</a:t>
            </a:r>
            <a:r>
              <a:rPr lang="cs-CZ" altLang="cs-CZ" sz="2400" dirty="0"/>
              <a:t>:</a:t>
            </a:r>
            <a:endParaRPr lang="cs-CZ" altLang="cs-CZ" sz="2400" b="1" dirty="0"/>
          </a:p>
          <a:p>
            <a:pPr marL="357188" indent="-357188" fontAlgn="auto"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FF00FF"/>
                </a:solidFill>
              </a:rPr>
              <a:t>periody</a:t>
            </a:r>
            <a:r>
              <a:rPr lang="cs-CZ" altLang="cs-CZ" sz="2400" b="1" dirty="0"/>
              <a:t> =</a:t>
            </a:r>
            <a:r>
              <a:rPr lang="cs-CZ" altLang="cs-CZ" sz="2400" dirty="0"/>
              <a:t> vodorovné řádky (7)</a:t>
            </a:r>
          </a:p>
          <a:p>
            <a:pPr marL="357188" indent="-357188" fontAlgn="auto">
              <a:spcAft>
                <a:spcPts val="0"/>
              </a:spcAft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skupiny</a:t>
            </a:r>
            <a:r>
              <a:rPr lang="cs-CZ" altLang="cs-CZ" sz="2400" b="1" dirty="0"/>
              <a:t> = </a:t>
            </a:r>
            <a:r>
              <a:rPr lang="cs-CZ" altLang="cs-CZ" sz="2400" dirty="0"/>
              <a:t>svislé sloupce – hlavní I. A – VIII.A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400" b="1" dirty="0"/>
              <a:t>					</a:t>
            </a:r>
            <a:r>
              <a:rPr lang="cs-CZ" altLang="cs-CZ" sz="2400" dirty="0"/>
              <a:t>-</a:t>
            </a:r>
            <a:r>
              <a:rPr lang="cs-CZ" altLang="cs-CZ" sz="2400" b="1" dirty="0"/>
              <a:t> </a:t>
            </a:r>
            <a:r>
              <a:rPr lang="cs-CZ" altLang="cs-CZ" sz="2400" dirty="0"/>
              <a:t>vedlejší I. B – VIII.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A371D0-0DC5-4959-AE3E-1B445D7D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6570662" cy="10477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/>
              <a:t>Rozdělení PSP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DC4C307-3EE1-458D-80E0-53B71C008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97075"/>
            <a:ext cx="7704137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FF00FF"/>
                </a:solidFill>
              </a:rPr>
              <a:t>Periody </a:t>
            </a:r>
            <a:r>
              <a:rPr lang="cs-CZ" altLang="cs-CZ" sz="2400"/>
              <a:t>– prvky řazeny podle rostoucího protonového čísla</a:t>
            </a:r>
          </a:p>
          <a:p>
            <a:pPr eaLnBrk="1" hangingPunct="1"/>
            <a:r>
              <a:rPr lang="cs-CZ" altLang="cs-CZ" sz="2400"/>
              <a:t>		- udává počet elektronových vrstev v obalu atomu</a:t>
            </a:r>
          </a:p>
          <a:p>
            <a:pPr eaLnBrk="1" hangingPunct="1"/>
            <a:r>
              <a:rPr lang="cs-CZ" altLang="cs-CZ" sz="2400"/>
              <a:t>		- rozdělujeme prvky kovy x nekovy x polokovy</a:t>
            </a:r>
          </a:p>
          <a:p>
            <a:pPr eaLnBrk="1" hangingPunct="1"/>
            <a:endParaRPr lang="cs-CZ" altLang="cs-CZ" sz="2400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sz="2400" b="1">
                <a:solidFill>
                  <a:srgbClr val="0000FF"/>
                </a:solidFill>
              </a:rPr>
              <a:t>Skupiny </a:t>
            </a:r>
            <a:r>
              <a:rPr lang="cs-CZ" altLang="cs-CZ" sz="2400"/>
              <a:t>– určují počet valenčních elektronů</a:t>
            </a:r>
          </a:p>
          <a:p>
            <a:pPr eaLnBrk="1" hangingPunct="1"/>
            <a:r>
              <a:rPr lang="cs-CZ" altLang="cs-CZ" sz="2400" b="1">
                <a:solidFill>
                  <a:srgbClr val="0000FF"/>
                </a:solidFill>
              </a:rPr>
              <a:t>		- </a:t>
            </a:r>
            <a:r>
              <a:rPr lang="cs-CZ" altLang="cs-CZ" sz="2400"/>
              <a:t>prvky s podobnými vlastnostmi</a:t>
            </a:r>
          </a:p>
          <a:p>
            <a:pPr eaLnBrk="1" hangingPunct="1"/>
            <a:r>
              <a:rPr lang="cs-CZ" altLang="cs-CZ" sz="2400"/>
              <a:t>		- určují maximální kladné oxidační číslo prvku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1146073-6B20-4EC0-A4C3-B44A96898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589962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/>
              <a:t>PSP – hlavní </a:t>
            </a:r>
            <a:r>
              <a:rPr lang="cs-CZ" altLang="cs-CZ" sz="4000" b="1" dirty="0" err="1"/>
              <a:t>PRvky</a:t>
            </a:r>
            <a:endParaRPr lang="cs-CZ" altLang="cs-CZ" sz="4000" b="1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A3069CB-0746-4783-952B-BB443EBF94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1125538"/>
            <a:ext cx="8534400" cy="5400675"/>
          </a:xfrm>
        </p:spPr>
        <p:txBody>
          <a:bodyPr/>
          <a:lstStyle/>
          <a:p>
            <a:pPr marL="357188" indent="-357188">
              <a:buFontTx/>
              <a:buNone/>
            </a:pPr>
            <a:r>
              <a:rPr lang="cs-CZ" altLang="cs-CZ" sz="2400" b="1"/>
              <a:t>názvy skupin:</a:t>
            </a:r>
            <a:endParaRPr lang="cs-CZ" altLang="cs-CZ" sz="2400"/>
          </a:p>
          <a:p>
            <a:pPr marL="357188" indent="-357188"/>
            <a:r>
              <a:rPr lang="cs-CZ" altLang="cs-CZ" sz="2400"/>
              <a:t>I.A – alkalické kovy</a:t>
            </a:r>
          </a:p>
          <a:p>
            <a:pPr marL="357188" indent="-357188"/>
            <a:r>
              <a:rPr lang="cs-CZ" altLang="cs-CZ" sz="2400"/>
              <a:t>II.A – kovy alkalických zemin</a:t>
            </a:r>
          </a:p>
          <a:p>
            <a:pPr marL="357188" indent="-357188"/>
            <a:r>
              <a:rPr lang="cs-CZ" altLang="cs-CZ" sz="2400"/>
              <a:t>III.A – triely (skupina B)</a:t>
            </a:r>
          </a:p>
          <a:p>
            <a:pPr marL="357188" indent="-357188"/>
            <a:r>
              <a:rPr lang="cs-CZ" altLang="cs-CZ" sz="2400"/>
              <a:t>IV.A – tetrely (skupina C)</a:t>
            </a:r>
          </a:p>
          <a:p>
            <a:pPr marL="357188" indent="-357188"/>
            <a:r>
              <a:rPr lang="cs-CZ" altLang="cs-CZ" sz="2400"/>
              <a:t>V.A – pentely (skupina N)</a:t>
            </a:r>
          </a:p>
          <a:p>
            <a:pPr marL="357188" indent="-357188"/>
            <a:r>
              <a:rPr lang="cs-CZ" altLang="cs-CZ" sz="2400"/>
              <a:t>VI.A – chalkogeny</a:t>
            </a:r>
          </a:p>
          <a:p>
            <a:pPr marL="357188" indent="-357188"/>
            <a:r>
              <a:rPr lang="cs-CZ" altLang="cs-CZ" sz="2400"/>
              <a:t>VII.A – halogeny</a:t>
            </a:r>
          </a:p>
          <a:p>
            <a:pPr marL="357188" indent="-357188"/>
            <a:r>
              <a:rPr lang="cs-CZ" altLang="cs-CZ" sz="2400"/>
              <a:t>VIII.A – vzácné plyny (dříve inertní)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89886430-C4B4-4226-BBDD-CE5C41DBC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89963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000" b="1" dirty="0"/>
              <a:t>Periodická soustava prvků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77482D8-7A67-4123-9E75-304ED75B09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0350" y="1052513"/>
            <a:ext cx="8713788" cy="554355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cs-CZ" altLang="cs-CZ" sz="2400"/>
              <a:t>Př:	Určete u následujících prvků – název skupiny, kde se prvek nachází; periodu ve které leží; protonové číslo, počet orbitalů, počet elektronů v obalu, počet valenčních elektronů a zda se jedná o kov nebo nekov:</a:t>
            </a:r>
          </a:p>
          <a:p>
            <a:pPr marL="609600" indent="-609600" algn="just">
              <a:buFontTx/>
              <a:buNone/>
            </a:pPr>
            <a:r>
              <a:rPr lang="cs-CZ" altLang="cs-CZ" sz="2400"/>
              <a:t>                   fosfor                                      draslík</a:t>
            </a:r>
          </a:p>
          <a:p>
            <a:pPr marL="609600" indent="-609600" algn="just">
              <a:buFontTx/>
              <a:buNone/>
            </a:pPr>
            <a:r>
              <a:rPr lang="cs-CZ" altLang="cs-CZ" sz="2400"/>
              <a:t>                   chlor                                        hliník</a:t>
            </a:r>
          </a:p>
          <a:p>
            <a:pPr marL="609600" indent="-609600" algn="just">
              <a:buFontTx/>
              <a:buNone/>
            </a:pPr>
            <a:r>
              <a:rPr lang="cs-CZ" altLang="cs-CZ" sz="2400"/>
              <a:t>                  olovo                                        uhlík</a:t>
            </a:r>
          </a:p>
          <a:p>
            <a:pPr marL="609600" indent="-609600" algn="just">
              <a:buFontTx/>
              <a:buNone/>
            </a:pPr>
            <a:r>
              <a:rPr lang="cs-CZ" altLang="cs-CZ" sz="2400"/>
              <a:t>                  sodík                                         neon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288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Gill Sans MT</vt:lpstr>
      <vt:lpstr>Arial</vt:lpstr>
      <vt:lpstr>Calibri</vt:lpstr>
      <vt:lpstr>Galerie</vt:lpstr>
      <vt:lpstr>Periodická soustava prvků (PSP)</vt:lpstr>
      <vt:lpstr>PSP</vt:lpstr>
      <vt:lpstr>Periodická soustava prvků (PSP)</vt:lpstr>
      <vt:lpstr>Periodická soustava prvků </vt:lpstr>
      <vt:lpstr>Rozdělení PSP</vt:lpstr>
      <vt:lpstr>Rozdělení PSP</vt:lpstr>
      <vt:lpstr>PSP – hlavní PRvky</vt:lpstr>
      <vt:lpstr>Periodická soustava prvků </vt:lpstr>
    </vt:vector>
  </TitlesOfParts>
  <Company>zsholysov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Přírodopis</dc:title>
  <dc:creator>zsholysov</dc:creator>
  <cp:lastModifiedBy>Šnircová Monika</cp:lastModifiedBy>
  <cp:revision>25</cp:revision>
  <dcterms:created xsi:type="dcterms:W3CDTF">2012-09-04T11:40:45Z</dcterms:created>
  <dcterms:modified xsi:type="dcterms:W3CDTF">2020-11-17T12:10:25Z</dcterms:modified>
</cp:coreProperties>
</file>