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95" r:id="rId3"/>
    <p:sldId id="269" r:id="rId4"/>
    <p:sldId id="291" r:id="rId5"/>
    <p:sldId id="270" r:id="rId6"/>
    <p:sldId id="288" r:id="rId7"/>
    <p:sldId id="289" r:id="rId8"/>
    <p:sldId id="300" r:id="rId9"/>
    <p:sldId id="301" r:id="rId10"/>
    <p:sldId id="303" r:id="rId11"/>
    <p:sldId id="294" r:id="rId12"/>
    <p:sldId id="302" r:id="rId1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66CC"/>
    <a:srgbClr val="0033CC"/>
    <a:srgbClr val="292929"/>
    <a:srgbClr val="3366CC"/>
    <a:srgbClr val="4D4D4D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A4B804A-0627-429A-BFF2-8CD7BAF796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 baseline="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FD08D2D-3BFB-4DCD-A705-9F4DDCB639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 baseline="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BD9B8F4-D916-4BF5-B2B9-63115770D64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6E6DEDE-0AE3-4703-B95B-40CEFB4ACB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 noProof="0"/>
              <a:t>Klepnutím lze upravit styly předlohy textu</a:t>
            </a:r>
          </a:p>
          <a:p>
            <a:pPr lvl="1"/>
            <a:r>
              <a:rPr lang="sk-SK" altLang="cs-CZ" noProof="0"/>
              <a:t>Druhá úroveň</a:t>
            </a:r>
          </a:p>
          <a:p>
            <a:pPr lvl="2"/>
            <a:r>
              <a:rPr lang="sk-SK" altLang="cs-CZ" noProof="0"/>
              <a:t>Třetí úroveň</a:t>
            </a:r>
          </a:p>
          <a:p>
            <a:pPr lvl="3"/>
            <a:r>
              <a:rPr lang="sk-SK" altLang="cs-CZ" noProof="0"/>
              <a:t>Čtvrtá úroveň</a:t>
            </a:r>
          </a:p>
          <a:p>
            <a:pPr lvl="4"/>
            <a:r>
              <a:rPr lang="sk-SK" altLang="cs-CZ" noProof="0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18144FB-5115-48F2-9DB6-0FB90D29CD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 baseline="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4C09497-CA67-4267-B819-88BDD37A5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753394A-24C8-4AEC-A709-039280F61AE3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BDD05A-F42C-420E-98A2-DEE1FB3A9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35D5B7-166A-4E46-B7EC-12FED1B265B7}" type="slidenum">
              <a:rPr lang="sk-SK" altLang="cs-CZ" sz="1000" smtClean="0"/>
              <a:pPr>
                <a:spcBef>
                  <a:spcPct val="0"/>
                </a:spcBef>
              </a:pPr>
              <a:t>1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AEA48DD-AC12-48C5-A613-BD14A627B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8C5309D-8EAF-497F-9B39-A24628DBA4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864200B-5B8E-4EDD-A6A2-B972AF19BE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31BD29-32B9-4AD7-9F95-ADD460B04909}" type="slidenum">
              <a:rPr lang="sk-SK" altLang="cs-CZ" sz="1000" smtClean="0"/>
              <a:pPr>
                <a:spcBef>
                  <a:spcPct val="0"/>
                </a:spcBef>
              </a:pPr>
              <a:t>11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6EF54F3-E975-4765-AEFC-DC69838D8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AB6DCF6-D54F-4A02-A27E-BB1FC5014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4E96173F-4EC9-4B90-9E2C-82E676CD4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01D628D0-D919-4566-898F-9CB90200C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AD9F12FB-7987-4737-A888-1F16A4EE54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9F3183A8-16C3-46F2-A9D8-EF76FE8D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87593F5-31A5-42CF-B7B1-D21C1B473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F6814-0ACD-4E97-816B-D54E5E8368CF}" type="slidenum">
              <a:rPr lang="sk-SK" altLang="cs-CZ" sz="1000" smtClean="0"/>
              <a:pPr>
                <a:spcBef>
                  <a:spcPct val="0"/>
                </a:spcBef>
              </a:pPr>
              <a:t>2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0FECF55-031E-46FA-826D-BF0381E2E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5A405DF-2E6A-42B6-99E5-7498CEBF5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BEB191C-640D-4DFD-8FBF-B02E643DA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FC0646-1AF7-4B3F-A772-1FEEF554550F}" type="slidenum">
              <a:rPr lang="sk-SK" altLang="cs-CZ" sz="1000" smtClean="0"/>
              <a:pPr>
                <a:spcBef>
                  <a:spcPct val="0"/>
                </a:spcBef>
              </a:pPr>
              <a:t>3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0B0A7CA-9A1F-4B8E-8252-070CF2E66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658420E-BF04-4C91-91F9-AE5005A3E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DC0D51F6-C928-4320-A6BB-0C73EF780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AACDBCFA-8F32-4824-B9C1-17838E67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8199" name="Rectangle 6">
            <a:extLst>
              <a:ext uri="{FF2B5EF4-FFF2-40B4-BE49-F238E27FC236}">
                <a16:creationId xmlns:a16="http://schemas.microsoft.com/office/drawing/2014/main" id="{901E9DD3-DE40-4D72-9CD7-AD407D8131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8200" name="Rectangle 7">
            <a:extLst>
              <a:ext uri="{FF2B5EF4-FFF2-40B4-BE49-F238E27FC236}">
                <a16:creationId xmlns:a16="http://schemas.microsoft.com/office/drawing/2014/main" id="{637DF768-5C90-47E9-8F70-CA98249E2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68C36B2-67D3-43B3-9CE6-04DD645650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C41422E-8A4F-4045-85B6-C9AF7FEC452D}" type="slidenum">
              <a:rPr lang="sk-SK" altLang="cs-CZ" sz="1000" smtClean="0"/>
              <a:pPr>
                <a:spcBef>
                  <a:spcPct val="0"/>
                </a:spcBef>
              </a:pPr>
              <a:t>4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6DA8664-E384-470C-A0CE-0DF881E24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9B49950-6A66-42A3-96D8-3E0AC6368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FC00E10C-1088-42C7-AB90-87CE68BB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F5A921EC-F003-4CB6-9BD3-3F116F280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83775A19-8DD1-4546-A3B8-13B22E812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55C177F8-E95E-4D83-8D5D-0EA75EB34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BBBFF81-65B9-4BDD-B4E1-DF84A3EBEC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75353EC-404E-46D6-909D-AC2037AAB6D6}" type="slidenum">
              <a:rPr lang="sk-SK" altLang="cs-CZ" sz="1000" smtClean="0"/>
              <a:pPr>
                <a:spcBef>
                  <a:spcPct val="0"/>
                </a:spcBef>
              </a:pPr>
              <a:t>5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EB90614-E00F-4FEA-B399-69DB4E6AD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00FEC024-76E6-4D1A-AB51-A72CFD7CD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AFA8BBC0-A58D-4244-9F71-7DF1A612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01978285-7D9A-439E-9005-FAB657B9A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CD35083F-BC40-4523-8947-F93E62AE7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F0D8D7CB-18A2-4753-981E-7AF021C36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C4C3F0C-E675-4FF4-B213-AE1F6975C4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DF3F37-238E-4292-A0C5-5F43B98F2D1A}" type="slidenum">
              <a:rPr lang="sk-SK" altLang="cs-CZ" sz="1000" smtClean="0"/>
              <a:pPr>
                <a:spcBef>
                  <a:spcPct val="0"/>
                </a:spcBef>
              </a:pPr>
              <a:t>6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5EAB3BD-BD20-434A-AB7F-7F36BE1F6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DDABBF4-508A-445B-AC20-0BBDB356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C2F040F9-6938-4192-85F7-4F529CB35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3A70D643-EC8A-437A-A59E-37E923009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4343" name="Rectangle 6">
            <a:extLst>
              <a:ext uri="{FF2B5EF4-FFF2-40B4-BE49-F238E27FC236}">
                <a16:creationId xmlns:a16="http://schemas.microsoft.com/office/drawing/2014/main" id="{C951CD86-8C5B-4AE1-8F80-0F9F5A126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D43E0F6-0A2E-496E-8FC6-A5D57A70E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43F2754-8F7E-4F38-84DD-899B99DF6B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64C2A1-5DD5-417C-B5B9-04D633D3E3A0}" type="slidenum">
              <a:rPr lang="sk-SK" altLang="cs-CZ" sz="1000" smtClean="0"/>
              <a:pPr>
                <a:spcBef>
                  <a:spcPct val="0"/>
                </a:spcBef>
              </a:pPr>
              <a:t>7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6779F1B-35A4-4ECE-BCF0-31D264A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BEE5FBB-ABA0-4D97-8B5F-898C7CBFB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68FF4A7C-4D78-47C2-9120-474278EFF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390" name="Rectangle 5">
            <a:extLst>
              <a:ext uri="{FF2B5EF4-FFF2-40B4-BE49-F238E27FC236}">
                <a16:creationId xmlns:a16="http://schemas.microsoft.com/office/drawing/2014/main" id="{D5864144-0BC6-4710-8601-9106F040B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BA261999-BFCF-4FCC-A51D-CA1D7CBE4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  <p:sp>
        <p:nvSpPr>
          <p:cNvPr id="16392" name="Rectangle 7">
            <a:extLst>
              <a:ext uri="{FF2B5EF4-FFF2-40B4-BE49-F238E27FC236}">
                <a16:creationId xmlns:a16="http://schemas.microsoft.com/office/drawing/2014/main" id="{8AC9F744-AB9C-4BC0-8B5E-0C92CA962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745E8EC-886B-4B5B-A0EA-19F625D1E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B2F29A-CE26-48F9-916E-4D468910D8FF}" type="slidenum">
              <a:rPr lang="sk-SK" altLang="cs-CZ" sz="1000" smtClean="0"/>
              <a:pPr>
                <a:spcBef>
                  <a:spcPct val="0"/>
                </a:spcBef>
              </a:pPr>
              <a:t>8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51F88B6-76FC-4CDD-86A9-C460D59D0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5FD8449-A090-4D2D-8C3A-016F2B605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CA1F6DC2-9386-4606-9B6D-503DEF04E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A74C3F30-2CB7-4F97-A252-A195F5328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39" name="Rectangle 6">
            <a:extLst>
              <a:ext uri="{FF2B5EF4-FFF2-40B4-BE49-F238E27FC236}">
                <a16:creationId xmlns:a16="http://schemas.microsoft.com/office/drawing/2014/main" id="{FD7E4923-8FEA-4A6A-BA58-454B26D02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440" name="Rectangle 7">
            <a:extLst>
              <a:ext uri="{FF2B5EF4-FFF2-40B4-BE49-F238E27FC236}">
                <a16:creationId xmlns:a16="http://schemas.microsoft.com/office/drawing/2014/main" id="{28A124D3-33B5-449E-A8D6-222EE522D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F8B39B0-C8C7-4B7B-A99F-AEC8588B9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37631BC-6110-4AF5-A77C-9E9C1E11A7CB}" type="slidenum">
              <a:rPr lang="sk-SK" altLang="cs-CZ" sz="1000" smtClean="0"/>
              <a:pPr>
                <a:spcBef>
                  <a:spcPct val="0"/>
                </a:spcBef>
              </a:pPr>
              <a:t>9</a:t>
            </a:fld>
            <a:endParaRPr lang="sk-SK" altLang="cs-CZ" sz="1000">
              <a:latin typeface="Times New Roman CE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9CB54D8-C257-417E-AD8E-6E8DB4D23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C6AA172-8388-4011-BE32-3A19333DC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sk-SK" altLang="cs-CZ" sz="1000" i="1" baseline="0"/>
              <a:t>2</a:t>
            </a:r>
            <a:endParaRPr lang="sk-SK" altLang="cs-CZ" sz="1000" i="1" baseline="0">
              <a:latin typeface="Times New Roman CE" panose="02020603050405020304" pitchFamily="18" charset="0"/>
            </a:endParaRP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BA752E9C-BED9-440E-9879-068CFB33C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2C2DAAEE-7BCC-4C26-9D64-2D07B39D5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859533E3-C097-442F-A89D-D975F7DFC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id="{51B3A8CB-4CD4-447D-92AA-E4CAEF7CE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D4213E-B821-46C7-A5D1-D5F4EF52CD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481463-F62F-4D83-BA8E-3536A109F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1C5837-35F9-4712-97BF-F3A4108044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2CBF-2DF5-4B44-B979-BBC4EA3EFBA7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3370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4D7679-4752-4F1D-B4B8-4D8CF0E2E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8A0116-8007-4941-985D-06040803B4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A0071-1A1A-4321-ABE1-B59FFF4BD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8DD1E-0701-4C62-B14E-B6E854CA7319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5445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560B98-24E2-48E8-92BB-2D76F89FD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64BE24-6823-4FC0-B5F3-F1495D16D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268BED-911B-483E-AE61-024750406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99DD7-BCB6-47DC-B7C2-EE80A2790495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5189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18A92C-C743-4B54-ADCE-46075EB9F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9A731F-5E03-446C-A63B-F9321C14E1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979853-5CB7-4726-ABDD-A4278D5FCD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CDB6D-A3C9-437D-87A6-9CD67E06FC91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38141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DE7183-7CE7-4EA0-974B-6F6890C56C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41F1DF-9F3F-4E71-A46D-78FFFDEFB7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E017D7-2CC0-4404-87BC-8FFD24AD4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B1F70-A9E5-4A59-B7F0-69C9A016503D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01699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7A906-C0C7-4193-BA04-51DE11028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568AD-8B0A-433E-967A-53D161330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A8ED1B-C049-4479-8B9B-14D9647D3E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87FA0-8B6E-4245-AC1D-7DFFFB99C9F6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96968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582246-63E0-4453-9B8A-9E7AF7796D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AC4C8B-85BD-4866-AD89-50DC0C4728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C13C3D-D5CA-46E6-86EC-DB6CBD65C9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077A1-42B8-46D9-9BF5-C1B2FA7149DC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6850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466808-F214-46CE-97C5-C0A34AA2F0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5475F1-3519-4F48-9C47-8C66CEEBFE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C237DC-30CF-47FF-8B3F-49A69ABF0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C5C77-2B27-4C32-A37A-CCA92FFB8C92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97743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610D2-3A10-4B43-9918-3E22CB618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CFCFC6-9F89-4D98-9B16-CBB205F3F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D3BE02-215C-4E3C-A90A-C810759CB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49CB2-AFC4-425F-A0E0-9D88B8270C27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0697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3F4FD-EFD5-4040-BBD3-EF8681DD2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DA3AF8-CA36-41A8-A936-480DF513E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BF244-92FF-4EE5-8279-E771B7441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0BE0-C6B7-428D-A94B-33C18728E10F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48927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7876A-1D07-4E2D-A6D8-93883AFF7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E52BB1-9A91-4AEA-AA6D-777CA7834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57156B-953A-4263-8B1A-6A5E3E4A6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D2289-6974-4567-95A8-13A813B9136A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1429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7A1F71-DB3E-43A5-BBD8-42165AEC3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3E28AD-96D8-46F8-9521-FBC32AE34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9FA0DB-5739-415A-9707-E02ACC146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aseline="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8B56EB-585C-4BBC-B2BE-E84101ED80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 baseline="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ACB652E-0244-4BCE-BEEE-A1D0D57540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aseline="0">
                <a:latin typeface="+mn-lt"/>
              </a:defRPr>
            </a:lvl1pPr>
          </a:lstStyle>
          <a:p>
            <a:pPr>
              <a:defRPr/>
            </a:pPr>
            <a:fld id="{E4B849EE-6856-4DE3-BE25-CBC4FB51BB7F}" type="slidenum">
              <a:rPr lang="sk-SK" altLang="cs-CZ"/>
              <a:pPr>
                <a:defRPr/>
              </a:pPr>
              <a:t>‹#›</a:t>
            </a:fld>
            <a:endParaRPr lang="sk-SK" altLang="cs-CZ">
              <a:latin typeface="Times New Roman CE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5" Type="http://schemas.openxmlformats.org/officeDocument/2006/relationships/image" Target="../media/image5.wmf"/><Relationship Id="rId10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6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4.bin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8.bin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9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2A28CC-80EB-4740-84BC-5774B5238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2FCCC8-C61F-49C6-BA44-D2F12F302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grpSp>
        <p:nvGrpSpPr>
          <p:cNvPr id="3076" name="Group 6">
            <a:extLst>
              <a:ext uri="{FF2B5EF4-FFF2-40B4-BE49-F238E27FC236}">
                <a16:creationId xmlns:a16="http://schemas.microsoft.com/office/drawing/2014/main" id="{173EBBC7-FC44-4FDF-969C-4776CD7F541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3077" name="Object 4">
              <a:extLst>
                <a:ext uri="{FF2B5EF4-FFF2-40B4-BE49-F238E27FC236}">
                  <a16:creationId xmlns:a16="http://schemas.microsoft.com/office/drawing/2014/main" id="{FE6CEF00-EE05-4492-9C8D-1AB91ABC4BE1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Snímek" r:id="rId4" imgW="8946026" imgH="6708771" progId="PowerPoint.Slide.8">
                    <p:embed/>
                  </p:oleObj>
                </mc:Choice>
                <mc:Fallback>
                  <p:oleObj name="Snímek" r:id="rId4" imgW="8946026" imgH="6708771" progId="PowerPoint.Slide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8" name="Text Box 5">
              <a:extLst>
                <a:ext uri="{FF2B5EF4-FFF2-40B4-BE49-F238E27FC236}">
                  <a16:creationId xmlns:a16="http://schemas.microsoft.com/office/drawing/2014/main" id="{C4684119-CAAE-4EC3-AB48-AF7A04F34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 baseline="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D8D7B-141A-4EA7-AA66-53B0C9EF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dirty="0"/>
              <a:t>Vlastnosti elektrického pole: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12361-AD33-479B-915A-030E531D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9143999" cy="4114800"/>
          </a:xfrm>
        </p:spPr>
        <p:txBody>
          <a:bodyPr/>
          <a:lstStyle/>
          <a:p>
            <a:r>
              <a:rPr lang="cs-CZ" sz="2800" dirty="0"/>
              <a:t>elektrické pole je prostor, kde působí elektrická síla</a:t>
            </a:r>
          </a:p>
          <a:p>
            <a:r>
              <a:rPr lang="cs-CZ" sz="2800" dirty="0"/>
              <a:t>elektrické pole je kolem zelektrovaných těles</a:t>
            </a:r>
          </a:p>
          <a:p>
            <a:r>
              <a:rPr lang="cs-CZ" sz="2800" dirty="0"/>
              <a:t>elektrická síla působí mezi zelektrovanými tělesy</a:t>
            </a:r>
          </a:p>
          <a:p>
            <a:r>
              <a:rPr lang="cs-CZ" sz="2800" dirty="0"/>
              <a:t>elektrické pole znázorňujeme pomocí siločar</a:t>
            </a:r>
          </a:p>
        </p:txBody>
      </p:sp>
    </p:spTree>
    <p:extLst>
      <p:ext uri="{BB962C8B-B14F-4D97-AF65-F5344CB8AC3E}">
        <p14:creationId xmlns:p14="http://schemas.microsoft.com/office/powerpoint/2010/main" val="322153287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8AD2332-7EEE-4AAF-B1AD-46C5A9027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4655" y="1068032"/>
            <a:ext cx="9208655" cy="37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baseline="0" dirty="0">
                <a:cs typeface="Times New Roman" panose="02020603050405020304" pitchFamily="18" charset="0"/>
              </a:rPr>
              <a:t>	Vlastnosti siločar elektrického pole:</a:t>
            </a:r>
          </a:p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endParaRPr lang="sk-SK" altLang="cs-CZ" baseline="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sk-SK" altLang="cs-CZ" baseline="0" dirty="0">
                <a:cs typeface="Times New Roman" panose="02020603050405020304" pitchFamily="18" charset="0"/>
              </a:rPr>
              <a:t>- jsou spojité, směřují od kladného náboje k zápornému </a:t>
            </a:r>
          </a:p>
          <a:p>
            <a:pPr>
              <a:spcBef>
                <a:spcPct val="0"/>
              </a:spcBef>
              <a:buNone/>
            </a:pPr>
            <a:r>
              <a:rPr lang="sk-SK" altLang="cs-CZ" baseline="0" dirty="0">
                <a:cs typeface="Times New Roman" panose="02020603050405020304" pitchFamily="18" charset="0"/>
              </a:rPr>
              <a:t>- u osamoceného náboje se rozbíhají do nekonečna</a:t>
            </a:r>
          </a:p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baseline="0" dirty="0">
                <a:cs typeface="Times New Roman" panose="02020603050405020304" pitchFamily="18" charset="0"/>
              </a:rPr>
              <a:t>- mezi dvěma deskami jsou siločáry rovnoběžné</a:t>
            </a:r>
          </a:p>
          <a:p>
            <a:pPr>
              <a:spcBef>
                <a:spcPct val="0"/>
              </a:spcBef>
              <a:spcAft>
                <a:spcPct val="10000"/>
              </a:spcAft>
              <a:buFontTx/>
              <a:buChar char="-"/>
            </a:pPr>
            <a:r>
              <a:rPr lang="sk-SK" altLang="cs-CZ" baseline="0" dirty="0">
                <a:cs typeface="Times New Roman" panose="02020603050405020304" pitchFamily="18" charset="0"/>
              </a:rPr>
              <a:t> jsou kolmé na povrch nabitého tělesa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sk-SK" altLang="cs-CZ" baseline="0" dirty="0">
                <a:cs typeface="Times New Roman" panose="02020603050405020304" pitchFamily="18" charset="0"/>
              </a:rPr>
              <a:t> navzájem se neprotínají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5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DD551-F984-4157-A565-3DED6886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/>
              <a:t>Otázky na procvičení: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1B739-B3FD-49C4-9C13-A653EB074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Co je to elektrické pole?</a:t>
            </a:r>
          </a:p>
          <a:p>
            <a:r>
              <a:rPr lang="cs-CZ" sz="2400" dirty="0"/>
              <a:t>Okolo jakých těles je elektrické pole?</a:t>
            </a:r>
          </a:p>
          <a:p>
            <a:r>
              <a:rPr lang="cs-CZ" sz="2400" dirty="0"/>
              <a:t>Mezi jakými tělesy působí elektrická síla?</a:t>
            </a:r>
          </a:p>
          <a:p>
            <a:r>
              <a:rPr lang="cs-CZ" sz="2400" dirty="0"/>
              <a:t>Co jsou to siločáry?</a:t>
            </a:r>
          </a:p>
          <a:p>
            <a:r>
              <a:rPr lang="cs-CZ" sz="2400" dirty="0"/>
              <a:t>Jaký je směr působení elektrického pole?</a:t>
            </a:r>
          </a:p>
          <a:p>
            <a:r>
              <a:rPr lang="cs-CZ" sz="2400" dirty="0"/>
              <a:t>Jaký směr mají siločáry bodového náboje (radiálního pole)?</a:t>
            </a:r>
          </a:p>
          <a:p>
            <a:r>
              <a:rPr lang="cs-CZ" sz="2400" dirty="0"/>
              <a:t>Jaký směr mají siločáry homogenního pole?</a:t>
            </a:r>
          </a:p>
          <a:p>
            <a:r>
              <a:rPr lang="cs-CZ" sz="2400" dirty="0"/>
              <a:t>Mohou se siločáry protínat?</a:t>
            </a:r>
          </a:p>
        </p:txBody>
      </p:sp>
    </p:spTree>
    <p:extLst>
      <p:ext uri="{BB962C8B-B14F-4D97-AF65-F5344CB8AC3E}">
        <p14:creationId xmlns:p14="http://schemas.microsoft.com/office/powerpoint/2010/main" val="2474592229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44" name="Oval 220">
            <a:extLst>
              <a:ext uri="{FF2B5EF4-FFF2-40B4-BE49-F238E27FC236}">
                <a16:creationId xmlns:a16="http://schemas.microsoft.com/office/drawing/2014/main" id="{D4E26C79-FFFD-4B5F-A241-A23EF009B7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87563" y="2908300"/>
            <a:ext cx="2193925" cy="21939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78045" name="Oval 221">
            <a:extLst>
              <a:ext uri="{FF2B5EF4-FFF2-40B4-BE49-F238E27FC236}">
                <a16:creationId xmlns:a16="http://schemas.microsoft.com/office/drawing/2014/main" id="{204B7C0E-DCD3-47F9-A3FE-667B193683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18038" y="2916238"/>
            <a:ext cx="2193925" cy="21939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78043" name="Oval 219">
            <a:extLst>
              <a:ext uri="{FF2B5EF4-FFF2-40B4-BE49-F238E27FC236}">
                <a16:creationId xmlns:a16="http://schemas.microsoft.com/office/drawing/2014/main" id="{677C4BD3-490A-4C4E-8B15-C90FDD93D1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74863" y="962025"/>
            <a:ext cx="2193925" cy="21939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78037" name="Oval 213">
            <a:extLst>
              <a:ext uri="{FF2B5EF4-FFF2-40B4-BE49-F238E27FC236}">
                <a16:creationId xmlns:a16="http://schemas.microsoft.com/office/drawing/2014/main" id="{24424554-C99A-4737-9843-4301C923BB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5338" y="969963"/>
            <a:ext cx="2193925" cy="21939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0E2157A0-C51F-4108-9014-70BBFF024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246688"/>
            <a:ext cx="8750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 dirty="0" err="1">
                <a:cs typeface="Times New Roman" panose="02020603050405020304" pitchFamily="18" charset="0"/>
              </a:rPr>
              <a:t>Vzájemné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 silové </a:t>
            </a:r>
            <a:r>
              <a:rPr lang="sk-SK" altLang="cs-CZ" sz="3100" baseline="0" dirty="0" err="1">
                <a:cs typeface="Times New Roman" panose="02020603050405020304" pitchFamily="18" charset="0"/>
              </a:rPr>
              <a:t>působení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 se </a:t>
            </a:r>
            <a:r>
              <a:rPr lang="sk-SK" altLang="cs-CZ" sz="3100" baseline="0" dirty="0" err="1">
                <a:cs typeface="Times New Roman" panose="02020603050405020304" pitchFamily="18" charset="0"/>
              </a:rPr>
              <a:t>uskutečňuje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100" baseline="0" dirty="0" err="1">
                <a:cs typeface="Times New Roman" panose="02020603050405020304" pitchFamily="18" charset="0"/>
              </a:rPr>
              <a:t>prostřednic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 dirty="0" err="1">
                <a:cs typeface="Times New Roman" panose="02020603050405020304" pitchFamily="18" charset="0"/>
              </a:rPr>
              <a:t>tvím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100" i="1" baseline="0" dirty="0">
                <a:cs typeface="Times New Roman" panose="02020603050405020304" pitchFamily="18" charset="0"/>
              </a:rPr>
              <a:t>elektrického pole</a:t>
            </a:r>
            <a:r>
              <a:rPr lang="sk-SK" altLang="cs-CZ" sz="3100" baseline="0" dirty="0"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 dirty="0">
                <a:cs typeface="Times New Roman" panose="02020603050405020304" pitchFamily="18" charset="0"/>
              </a:rPr>
              <a:t>Elektrické pole je v okolí elektricky nabitého tělesa.</a:t>
            </a:r>
            <a:endParaRPr lang="cs-CZ" altLang="cs-CZ" sz="3100" baseline="0" dirty="0">
              <a:cs typeface="Times New Roman" panose="02020603050405020304" pitchFamily="18" charset="0"/>
            </a:endParaRP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F17BB868-532D-4B58-AE5B-CAF7EE87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0216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00200" indent="-4572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71700" indent="-4572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3200" indent="-4572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2004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76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48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20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sk-SK" altLang="cs-CZ" sz="3300" baseline="0" dirty="0" err="1">
                <a:cs typeface="Times New Roman" panose="02020603050405020304" pitchFamily="18" charset="0"/>
              </a:rPr>
              <a:t>Vzájemné</a:t>
            </a:r>
            <a:r>
              <a:rPr lang="sk-SK" altLang="cs-CZ" sz="3300" baseline="0" dirty="0">
                <a:cs typeface="Times New Roman" panose="02020603050405020304" pitchFamily="18" charset="0"/>
              </a:rPr>
              <a:t> silové </a:t>
            </a:r>
            <a:r>
              <a:rPr lang="sk-SK" altLang="cs-CZ" sz="3300" baseline="0" dirty="0" err="1">
                <a:cs typeface="Times New Roman" panose="02020603050405020304" pitchFamily="18" charset="0"/>
              </a:rPr>
              <a:t>působení</a:t>
            </a:r>
            <a:r>
              <a:rPr lang="sk-SK" altLang="cs-CZ" sz="3300" baseline="0" dirty="0">
                <a:cs typeface="Times New Roman" panose="02020603050405020304" pitchFamily="18" charset="0"/>
              </a:rPr>
              <a:t> elektrických nábojů</a:t>
            </a:r>
          </a:p>
        </p:txBody>
      </p:sp>
      <p:sp>
        <p:nvSpPr>
          <p:cNvPr id="77828" name="Line 4">
            <a:extLst>
              <a:ext uri="{FF2B5EF4-FFF2-40B4-BE49-F238E27FC236}">
                <a16:creationId xmlns:a16="http://schemas.microsoft.com/office/drawing/2014/main" id="{D5E8733B-0C23-4AE8-819D-D761452B6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1700" y="2065338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829" name="Line 5">
            <a:extLst>
              <a:ext uri="{FF2B5EF4-FFF2-40B4-BE49-F238E27FC236}">
                <a16:creationId xmlns:a16="http://schemas.microsoft.com/office/drawing/2014/main" id="{9DD59607-FD8F-4787-B5AD-252288BD19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16475" y="2066925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77830" name="Object 6">
            <a:extLst>
              <a:ext uri="{FF2B5EF4-FFF2-40B4-BE49-F238E27FC236}">
                <a16:creationId xmlns:a16="http://schemas.microsoft.com/office/drawing/2014/main" id="{1FBBFF45-0831-40D3-803D-2F1EF37407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1527175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Rovnica" r:id="rId4" imgW="190500" imgH="228600" progId="Equation.3">
                  <p:embed/>
                </p:oleObj>
              </mc:Choice>
              <mc:Fallback>
                <p:oleObj name="Rovnica" r:id="rId4" imgW="1905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27175"/>
                        <a:ext cx="5080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" name="Object 7">
            <a:extLst>
              <a:ext uri="{FF2B5EF4-FFF2-40B4-BE49-F238E27FC236}">
                <a16:creationId xmlns:a16="http://schemas.microsoft.com/office/drawing/2014/main" id="{D2EA9729-7FE3-455E-9836-793AFF0343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1063" y="1528763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Rovnica" r:id="rId6" imgW="190500" imgH="228600" progId="Equation.3">
                  <p:embed/>
                </p:oleObj>
              </mc:Choice>
              <mc:Fallback>
                <p:oleObj name="Rovnica" r:id="rId6" imgW="1905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1528763"/>
                        <a:ext cx="5080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>
            <a:extLst>
              <a:ext uri="{FF2B5EF4-FFF2-40B4-BE49-F238E27FC236}">
                <a16:creationId xmlns:a16="http://schemas.microsoft.com/office/drawing/2014/main" id="{124B9436-CF04-4F10-B95F-018EA093D5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2225" y="2133600"/>
          <a:ext cx="4381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Rovnica" r:id="rId7" imgW="177569" imgH="215619" progId="Equation.3">
                  <p:embed/>
                </p:oleObj>
              </mc:Choice>
              <mc:Fallback>
                <p:oleObj name="Rovnica" r:id="rId7" imgW="177569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2133600"/>
                        <a:ext cx="4381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9">
            <a:extLst>
              <a:ext uri="{FF2B5EF4-FFF2-40B4-BE49-F238E27FC236}">
                <a16:creationId xmlns:a16="http://schemas.microsoft.com/office/drawing/2014/main" id="{0D512567-3665-4694-A5FE-461FEC323F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91213" y="2139950"/>
          <a:ext cx="5016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Rovnica" r:id="rId9" imgW="203024" imgH="215713" progId="Equation.3">
                  <p:embed/>
                </p:oleObj>
              </mc:Choice>
              <mc:Fallback>
                <p:oleObj name="Rovnica" r:id="rId9" imgW="203024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2139950"/>
                        <a:ext cx="5016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4" name="Line 10">
            <a:extLst>
              <a:ext uri="{FF2B5EF4-FFF2-40B4-BE49-F238E27FC236}">
                <a16:creationId xmlns:a16="http://schemas.microsoft.com/office/drawing/2014/main" id="{08254B45-B364-4C7A-B055-B1032BC559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4003675"/>
            <a:ext cx="60801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835" name="Line 11">
            <a:extLst>
              <a:ext uri="{FF2B5EF4-FFF2-40B4-BE49-F238E27FC236}">
                <a16:creationId xmlns:a16="http://schemas.microsoft.com/office/drawing/2014/main" id="{8CE47B60-AE89-4EAE-93C6-6A653EF995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2350" y="4003675"/>
            <a:ext cx="60801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Oval 13">
            <a:extLst>
              <a:ext uri="{FF2B5EF4-FFF2-40B4-BE49-F238E27FC236}">
                <a16:creationId xmlns:a16="http://schemas.microsoft.com/office/drawing/2014/main" id="{043C61F5-05CC-4487-AD28-01A07A757A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775" y="3730625"/>
            <a:ext cx="539750" cy="5397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8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8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5137" name="Oval 14">
            <a:extLst>
              <a:ext uri="{FF2B5EF4-FFF2-40B4-BE49-F238E27FC236}">
                <a16:creationId xmlns:a16="http://schemas.microsoft.com/office/drawing/2014/main" id="{BD8D9704-2C40-439A-B6BE-6F6BEBFA18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29250" y="3732213"/>
            <a:ext cx="539750" cy="5397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8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8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7839" name="Object 15">
            <a:extLst>
              <a:ext uri="{FF2B5EF4-FFF2-40B4-BE49-F238E27FC236}">
                <a16:creationId xmlns:a16="http://schemas.microsoft.com/office/drawing/2014/main" id="{D096ED4B-94A4-4769-8E23-FBB37FBB67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84875" y="3451225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Rovnica" r:id="rId11" imgW="190500" imgH="228600" progId="Equation.3">
                  <p:embed/>
                </p:oleObj>
              </mc:Choice>
              <mc:Fallback>
                <p:oleObj name="Rovnica" r:id="rId11" imgW="1905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75" y="3451225"/>
                        <a:ext cx="5080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0" name="Object 16">
            <a:extLst>
              <a:ext uri="{FF2B5EF4-FFF2-40B4-BE49-F238E27FC236}">
                <a16:creationId xmlns:a16="http://schemas.microsoft.com/office/drawing/2014/main" id="{D8B68E2B-D88A-4BED-8018-C50157937B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00300" y="3452813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Rovnica" r:id="rId12" imgW="190500" imgH="228600" progId="Equation.3">
                  <p:embed/>
                </p:oleObj>
              </mc:Choice>
              <mc:Fallback>
                <p:oleObj name="Rovnica" r:id="rId12" imgW="1905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3452813"/>
                        <a:ext cx="5080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17">
            <a:extLst>
              <a:ext uri="{FF2B5EF4-FFF2-40B4-BE49-F238E27FC236}">
                <a16:creationId xmlns:a16="http://schemas.microsoft.com/office/drawing/2014/main" id="{80941883-7728-4DAD-A252-B73BA55931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9463" y="4124325"/>
          <a:ext cx="4381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Rovnica" r:id="rId13" imgW="177569" imgH="215619" progId="Equation.3">
                  <p:embed/>
                </p:oleObj>
              </mc:Choice>
              <mc:Fallback>
                <p:oleObj name="Rovnica" r:id="rId13" imgW="177569" imgH="21561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4124325"/>
                        <a:ext cx="4381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2" name="Object 18">
            <a:extLst>
              <a:ext uri="{FF2B5EF4-FFF2-40B4-BE49-F238E27FC236}">
                <a16:creationId xmlns:a16="http://schemas.microsoft.com/office/drawing/2014/main" id="{8DB699D1-6B68-408F-BCCC-A44457FAFB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0475" y="4122738"/>
          <a:ext cx="50323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Rovnica" r:id="rId14" imgW="203024" imgH="215713" progId="Equation.3">
                  <p:embed/>
                </p:oleObj>
              </mc:Choice>
              <mc:Fallback>
                <p:oleObj name="Rovnica" r:id="rId14" imgW="203024" imgH="215713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4122738"/>
                        <a:ext cx="503238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Oval 20">
            <a:extLst>
              <a:ext uri="{FF2B5EF4-FFF2-40B4-BE49-F238E27FC236}">
                <a16:creationId xmlns:a16="http://schemas.microsoft.com/office/drawing/2014/main" id="{B67B3D60-D6FB-4BF1-902A-64C7B166F8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7188" y="1795463"/>
            <a:ext cx="539750" cy="5397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8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8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5143" name="Oval 21">
            <a:extLst>
              <a:ext uri="{FF2B5EF4-FFF2-40B4-BE49-F238E27FC236}">
                <a16:creationId xmlns:a16="http://schemas.microsoft.com/office/drawing/2014/main" id="{253A5E6B-5B78-4540-BFBE-DB1A844B38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27663" y="1793875"/>
            <a:ext cx="539750" cy="539750"/>
          </a:xfrm>
          <a:prstGeom prst="ellipse">
            <a:avLst/>
          </a:prstGeom>
          <a:gradFill rotWithShape="1">
            <a:gsLst>
              <a:gs pos="0">
                <a:srgbClr val="6581B8"/>
              </a:gs>
              <a:gs pos="100000">
                <a:srgbClr val="002E8A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2E8A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36000" bIns="9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36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36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78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78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7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7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78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78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78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78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 autoUpdateAnimBg="0"/>
      <p:bldP spid="778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7" name="Oval 243">
            <a:extLst>
              <a:ext uri="{FF2B5EF4-FFF2-40B4-BE49-F238E27FC236}">
                <a16:creationId xmlns:a16="http://schemas.microsoft.com/office/drawing/2014/main" id="{AB1EFF78-6992-4E2D-A466-AAED5D4D93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46400" y="2365375"/>
            <a:ext cx="2697163" cy="2697163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995B59B-7974-45F8-BEEC-C86D0D5A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7051675" cy="161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sk-SK" altLang="cs-CZ" sz="3300" baseline="0">
                <a:cs typeface="Times New Roman" panose="02020603050405020304" pitchFamily="18" charset="0"/>
              </a:rPr>
              <a:t>Existují dvě formy hmoty: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>
                <a:cs typeface="Times New Roman" panose="02020603050405020304" pitchFamily="18" charset="0"/>
              </a:rPr>
              <a:t>1. látka (pevná, kapalná, plynná),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>
                <a:cs typeface="Times New Roman" panose="02020603050405020304" pitchFamily="18" charset="0"/>
              </a:rPr>
              <a:t>2. pole (gravitační, magnetické, elektrické).</a:t>
            </a:r>
          </a:p>
        </p:txBody>
      </p:sp>
      <p:sp>
        <p:nvSpPr>
          <p:cNvPr id="26675" name="Rectangle 51">
            <a:extLst>
              <a:ext uri="{FF2B5EF4-FFF2-40B4-BE49-F238E27FC236}">
                <a16:creationId xmlns:a16="http://schemas.microsoft.com/office/drawing/2014/main" id="{E48ECEF3-08ED-4BFF-A7B0-4E2F32A03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711825"/>
            <a:ext cx="6011863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Elektrické pole má hmotnou povahu.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Je jednou z forem hmoty.</a:t>
            </a:r>
            <a:endParaRPr lang="sk-SK" altLang="cs-CZ" sz="3100" baseline="0">
              <a:latin typeface="Times New Roman CE" panose="02020603050405020304" pitchFamily="18" charset="0"/>
            </a:endParaRPr>
          </a:p>
        </p:txBody>
      </p:sp>
      <p:graphicFrame>
        <p:nvGraphicFramePr>
          <p:cNvPr id="26865" name="Object 241">
            <a:extLst>
              <a:ext uri="{FF2B5EF4-FFF2-40B4-BE49-F238E27FC236}">
                <a16:creationId xmlns:a16="http://schemas.microsoft.com/office/drawing/2014/main" id="{B2426A58-9976-470F-A8FC-8C355733F9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8350" y="3967163"/>
          <a:ext cx="4095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Rovnica" r:id="rId5" imgW="152268" imgH="203024" progId="Equation.3">
                  <p:embed/>
                </p:oleObj>
              </mc:Choice>
              <mc:Fallback>
                <p:oleObj name="Rovnica" r:id="rId5" imgW="152268" imgH="203024" progId="Equation.3">
                  <p:embed/>
                  <p:pic>
                    <p:nvPicPr>
                      <p:cNvPr id="0" name="Object 2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3967163"/>
                        <a:ext cx="4095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66" name="Oval 242">
            <a:extLst>
              <a:ext uri="{FF2B5EF4-FFF2-40B4-BE49-F238E27FC236}">
                <a16:creationId xmlns:a16="http://schemas.microsoft.com/office/drawing/2014/main" id="{011ACE61-170D-41D5-B116-97EB5BFBA7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24313" y="3471863"/>
            <a:ext cx="539750" cy="5397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8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8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 autoUpdateAnimBg="0"/>
      <p:bldP spid="26675" grpId="0" build="p" autoUpdateAnimBg="0"/>
      <p:bldP spid="268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3">
            <a:extLst>
              <a:ext uri="{FF2B5EF4-FFF2-40B4-BE49-F238E27FC236}">
                <a16:creationId xmlns:a16="http://schemas.microsoft.com/office/drawing/2014/main" id="{1959B8DC-A618-4E26-ACB0-97307D424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51498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5000"/>
              </a:spcAft>
              <a:buFontTx/>
              <a:buNone/>
            </a:pPr>
            <a:r>
              <a:rPr lang="sk-SK" altLang="cs-CZ" sz="3300" baseline="0"/>
              <a:t>Směr působení elektrické síly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v elektrickém poli</a:t>
            </a:r>
            <a:r>
              <a:rPr lang="sk-SK" altLang="cs-CZ" sz="3300" baseline="0"/>
              <a:t>.</a:t>
            </a:r>
            <a:endParaRPr lang="sk-SK" altLang="cs-CZ" sz="3300" baseline="0">
              <a:latin typeface="Times New Roman CE" panose="02020603050405020304" pitchFamily="18" charset="0"/>
            </a:endParaRPr>
          </a:p>
        </p:txBody>
      </p:sp>
      <p:sp>
        <p:nvSpPr>
          <p:cNvPr id="9219" name="Oval 34">
            <a:extLst>
              <a:ext uri="{FF2B5EF4-FFF2-40B4-BE49-F238E27FC236}">
                <a16:creationId xmlns:a16="http://schemas.microsoft.com/office/drawing/2014/main" id="{57656567-A8A6-4069-AEBD-F8834F6D7C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4575" y="1624806"/>
            <a:ext cx="3565525" cy="35655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400">
                <a:solidFill>
                  <a:srgbClr val="FFFFFF"/>
                </a:solidFill>
                <a:latin typeface="Times New Roman CE" panose="02020603050405020304" pitchFamily="18" charset="0"/>
              </a:rPr>
              <a:t>+</a:t>
            </a:r>
            <a:endParaRPr lang="cs-CZ" altLang="cs-CZ" sz="2400">
              <a:solidFill>
                <a:srgbClr val="FFFFFF"/>
              </a:solidFill>
              <a:latin typeface="Times New Roman CE" panose="02020603050405020304" pitchFamily="18" charset="0"/>
            </a:endParaRPr>
          </a:p>
        </p:txBody>
      </p:sp>
      <p:graphicFrame>
        <p:nvGraphicFramePr>
          <p:cNvPr id="9220" name="Object 35">
            <a:extLst>
              <a:ext uri="{FF2B5EF4-FFF2-40B4-BE49-F238E27FC236}">
                <a16:creationId xmlns:a16="http://schemas.microsoft.com/office/drawing/2014/main" id="{D256A4DE-8216-4DC4-B3E1-E70652B112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5125" y="3487738"/>
          <a:ext cx="4095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Rovnica" r:id="rId5" imgW="152268" imgH="203024" progId="Equation.3">
                  <p:embed/>
                </p:oleObj>
              </mc:Choice>
              <mc:Fallback>
                <p:oleObj name="Rovnica" r:id="rId5" imgW="152268" imgH="203024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3487738"/>
                        <a:ext cx="4095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Oval 36">
            <a:extLst>
              <a:ext uri="{FF2B5EF4-FFF2-40B4-BE49-F238E27FC236}">
                <a16:creationId xmlns:a16="http://schemas.microsoft.com/office/drawing/2014/main" id="{8A94688E-5B0F-4D3B-B2B7-2CFF9D2243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89213" y="3236913"/>
            <a:ext cx="293687" cy="29368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67622" name="Oval 38">
            <a:extLst>
              <a:ext uri="{FF2B5EF4-FFF2-40B4-BE49-F238E27FC236}">
                <a16:creationId xmlns:a16="http://schemas.microsoft.com/office/drawing/2014/main" id="{E3EC7629-A044-49A5-AFB1-0128CFE97A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97088" y="2651125"/>
            <a:ext cx="71437" cy="7143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9223" name="Oval 44">
            <a:extLst>
              <a:ext uri="{FF2B5EF4-FFF2-40B4-BE49-F238E27FC236}">
                <a16:creationId xmlns:a16="http://schemas.microsoft.com/office/drawing/2014/main" id="{A7992F60-F71B-4E48-BA98-2753FC1FE7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0725" y="1631950"/>
            <a:ext cx="3565525" cy="3565525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graphicFrame>
        <p:nvGraphicFramePr>
          <p:cNvPr id="9224" name="Object 45">
            <a:extLst>
              <a:ext uri="{FF2B5EF4-FFF2-40B4-BE49-F238E27FC236}">
                <a16:creationId xmlns:a16="http://schemas.microsoft.com/office/drawing/2014/main" id="{49C896A5-BE19-4506-8B2B-C23C760348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18263" y="3489325"/>
          <a:ext cx="4095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Rovnica" r:id="rId7" imgW="152268" imgH="203024" progId="Equation.3">
                  <p:embed/>
                </p:oleObj>
              </mc:Choice>
              <mc:Fallback>
                <p:oleObj name="Rovnica" r:id="rId7" imgW="152268" imgH="203024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3" y="3489325"/>
                        <a:ext cx="4095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Oval 46">
            <a:extLst>
              <a:ext uri="{FF2B5EF4-FFF2-40B4-BE49-F238E27FC236}">
                <a16:creationId xmlns:a16="http://schemas.microsoft.com/office/drawing/2014/main" id="{E26F7517-9CC6-4775-993F-D5328C1933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4738" y="3260725"/>
            <a:ext cx="293687" cy="293688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1E3D5B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67642" name="Line 58">
            <a:extLst>
              <a:ext uri="{FF2B5EF4-FFF2-40B4-BE49-F238E27FC236}">
                <a16:creationId xmlns:a16="http://schemas.microsoft.com/office/drawing/2014/main" id="{57427A34-50A9-4271-9684-62B835E70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7338" y="2003425"/>
            <a:ext cx="606425" cy="952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7643" name="Object 59">
            <a:extLst>
              <a:ext uri="{FF2B5EF4-FFF2-40B4-BE49-F238E27FC236}">
                <a16:creationId xmlns:a16="http://schemas.microsoft.com/office/drawing/2014/main" id="{B0D47937-8548-407C-8661-592E145AB629}"/>
              </a:ext>
            </a:extLst>
          </p:cNvPr>
          <p:cNvGraphicFramePr>
            <a:graphicFrameLocks/>
          </p:cNvGraphicFramePr>
          <p:nvPr/>
        </p:nvGraphicFramePr>
        <p:xfrm>
          <a:off x="7108825" y="2289175"/>
          <a:ext cx="46831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Rovnice" r:id="rId8" imgW="190500" imgH="228600" progId="Equation.3">
                  <p:embed/>
                </p:oleObj>
              </mc:Choice>
              <mc:Fallback>
                <p:oleObj name="Rovnice" r:id="rId8" imgW="190500" imgH="228600" progId="Equation.3">
                  <p:embed/>
                  <p:pic>
                    <p:nvPicPr>
                      <p:cNvPr id="0" name="Object 59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8825" y="2289175"/>
                        <a:ext cx="468313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38" name="Object 54">
            <a:extLst>
              <a:ext uri="{FF2B5EF4-FFF2-40B4-BE49-F238E27FC236}">
                <a16:creationId xmlns:a16="http://schemas.microsoft.com/office/drawing/2014/main" id="{B0A8BC65-5D16-4091-B412-1E09940F88CF}"/>
              </a:ext>
            </a:extLst>
          </p:cNvPr>
          <p:cNvGraphicFramePr>
            <a:graphicFrameLocks/>
          </p:cNvGraphicFramePr>
          <p:nvPr/>
        </p:nvGraphicFramePr>
        <p:xfrm>
          <a:off x="7437438" y="1423988"/>
          <a:ext cx="5349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Rovnice" r:id="rId10" imgW="203112" imgH="228501" progId="Equation.3">
                  <p:embed/>
                </p:oleObj>
              </mc:Choice>
              <mc:Fallback>
                <p:oleObj name="Rovnice" r:id="rId10" imgW="203112" imgH="228501" progId="Equation.3">
                  <p:embed/>
                  <p:pic>
                    <p:nvPicPr>
                      <p:cNvPr id="0" name="Object 54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438" y="1423988"/>
                        <a:ext cx="53498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41" name="Oval 57">
            <a:extLst>
              <a:ext uri="{FF2B5EF4-FFF2-40B4-BE49-F238E27FC236}">
                <a16:creationId xmlns:a16="http://schemas.microsoft.com/office/drawing/2014/main" id="{D0EAEC26-8B78-463D-B9B7-5B34BAE57C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16775" y="1952625"/>
            <a:ext cx="71438" cy="7143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67639" name="Oval 55">
            <a:extLst>
              <a:ext uri="{FF2B5EF4-FFF2-40B4-BE49-F238E27FC236}">
                <a16:creationId xmlns:a16="http://schemas.microsoft.com/office/drawing/2014/main" id="{A9AFD4D1-1370-4F43-95F6-4ED17476A7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7713" y="1847850"/>
            <a:ext cx="292100" cy="293688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231" name="Rectangle 60">
            <a:extLst>
              <a:ext uri="{FF2B5EF4-FFF2-40B4-BE49-F238E27FC236}">
                <a16:creationId xmlns:a16="http://schemas.microsoft.com/office/drawing/2014/main" id="{D12F96DF-26CF-4079-AD4F-726B65DF4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649788"/>
            <a:ext cx="815181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 err="1">
                <a:cs typeface="Times New Roman" panose="02020603050405020304" pitchFamily="18" charset="0"/>
              </a:rPr>
              <a:t>Směr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silového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působení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elektrického pole  je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stejný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 err="1">
                <a:cs typeface="Times New Roman" panose="02020603050405020304" pitchFamily="18" charset="0"/>
              </a:rPr>
              <a:t>jako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směr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 elektrické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síly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000" b="1" i="1" baseline="0" dirty="0">
                <a:cs typeface="Times New Roman" panose="02020603050405020304" pitchFamily="18" charset="0"/>
              </a:rPr>
              <a:t>F</a:t>
            </a:r>
            <a:r>
              <a:rPr lang="sk-SK" altLang="cs-CZ" sz="3000" baseline="-25000" dirty="0">
                <a:cs typeface="Times New Roman" panose="02020603050405020304" pitchFamily="18" charset="0"/>
              </a:rPr>
              <a:t>e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působící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na kladný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>
                <a:cs typeface="Times New Roman" panose="02020603050405020304" pitchFamily="18" charset="0"/>
              </a:rPr>
              <a:t>elektrický náboj v tomto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místě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pole.</a:t>
            </a:r>
          </a:p>
        </p:txBody>
      </p:sp>
      <p:graphicFrame>
        <p:nvGraphicFramePr>
          <p:cNvPr id="23" name="Object 54">
            <a:extLst>
              <a:ext uri="{FF2B5EF4-FFF2-40B4-BE49-F238E27FC236}">
                <a16:creationId xmlns:a16="http://schemas.microsoft.com/office/drawing/2014/main" id="{53C8B985-185A-4B95-8AC8-F9264B91D5FB}"/>
              </a:ext>
            </a:extLst>
          </p:cNvPr>
          <p:cNvGraphicFramePr>
            <a:graphicFrameLocks/>
          </p:cNvGraphicFramePr>
          <p:nvPr/>
        </p:nvGraphicFramePr>
        <p:xfrm>
          <a:off x="1830388" y="1444625"/>
          <a:ext cx="5334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Rovnice" r:id="rId12" imgW="203112" imgH="228501" progId="Equation.3">
                  <p:embed/>
                </p:oleObj>
              </mc:Choice>
              <mc:Fallback>
                <p:oleObj name="Rovnice" r:id="rId12" imgW="203112" imgH="228501" progId="Equation.3">
                  <p:embed/>
                  <p:pic>
                    <p:nvPicPr>
                      <p:cNvPr id="0" name="Object 54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1444625"/>
                        <a:ext cx="5334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9">
            <a:extLst>
              <a:ext uri="{FF2B5EF4-FFF2-40B4-BE49-F238E27FC236}">
                <a16:creationId xmlns:a16="http://schemas.microsoft.com/office/drawing/2014/main" id="{757B9153-9419-4382-8F71-BEC90FCE4D4D}"/>
              </a:ext>
            </a:extLst>
          </p:cNvPr>
          <p:cNvGraphicFramePr>
            <a:graphicFrameLocks/>
          </p:cNvGraphicFramePr>
          <p:nvPr/>
        </p:nvGraphicFramePr>
        <p:xfrm>
          <a:off x="1287463" y="2206625"/>
          <a:ext cx="46831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Rovnice" r:id="rId13" imgW="190500" imgH="228600" progId="Equation.3">
                  <p:embed/>
                </p:oleObj>
              </mc:Choice>
              <mc:Fallback>
                <p:oleObj name="Rovnice" r:id="rId13" imgW="190500" imgH="228600" progId="Equation.3">
                  <p:embed/>
                  <p:pic>
                    <p:nvPicPr>
                      <p:cNvPr id="0" name="Object 59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06625"/>
                        <a:ext cx="468312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58">
            <a:extLst>
              <a:ext uri="{FF2B5EF4-FFF2-40B4-BE49-F238E27FC236}">
                <a16:creationId xmlns:a16="http://schemas.microsoft.com/office/drawing/2014/main" id="{84C7BB45-E209-433F-A5D5-90D0457597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5413" y="1965325"/>
            <a:ext cx="736600" cy="741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3" name="Oval 36">
            <a:extLst>
              <a:ext uri="{FF2B5EF4-FFF2-40B4-BE49-F238E27FC236}">
                <a16:creationId xmlns:a16="http://schemas.microsoft.com/office/drawing/2014/main" id="{D790BADA-2EFB-47ED-97D9-49FF870CD3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0250" y="2557463"/>
            <a:ext cx="293688" cy="29368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6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39" grpId="0" animBg="1"/>
      <p:bldP spid="92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01220E0-0BF5-486E-9CD7-449A47F11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4276725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sz="3300" baseline="0">
                <a:cs typeface="Times New Roman" panose="02020603050405020304" pitchFamily="18" charset="0"/>
              </a:rPr>
              <a:t>Model elektrického pole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>
                <a:cs typeface="Times New Roman" panose="02020603050405020304" pitchFamily="18" charset="0"/>
              </a:rPr>
              <a:t>1. radiální</a:t>
            </a:r>
          </a:p>
        </p:txBody>
      </p:sp>
      <p:sp>
        <p:nvSpPr>
          <p:cNvPr id="28719" name="Rectangle 47">
            <a:extLst>
              <a:ext uri="{FF2B5EF4-FFF2-40B4-BE49-F238E27FC236}">
                <a16:creationId xmlns:a16="http://schemas.microsoft.com/office/drawing/2014/main" id="{9FEA9990-CCFC-4310-96BB-3795E2071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245100"/>
            <a:ext cx="780732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Radiální pole je v okolí bodového náboje.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Intenzita elektrického pole směřuje (vychází) od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náboje, nebo do něho </a:t>
            </a:r>
            <a:r>
              <a:rPr lang="sk-SK" altLang="cs-CZ" sz="3100" baseline="0">
                <a:cs typeface="Times New Roman" panose="02020603050405020304" pitchFamily="18" charset="0"/>
              </a:rPr>
              <a:t>vstupuje (vchází)</a:t>
            </a:r>
            <a:r>
              <a:rPr lang="sk-SK" altLang="cs-CZ" sz="2400">
                <a:latin typeface="Times New Roman CE" panose="02020603050405020304" pitchFamily="18" charset="0"/>
              </a:rPr>
              <a:t> </a:t>
            </a:r>
            <a:r>
              <a:rPr lang="sk-SK" altLang="cs-CZ" sz="3100" baseline="0"/>
              <a:t>.</a:t>
            </a:r>
          </a:p>
        </p:txBody>
      </p:sp>
      <p:grpSp>
        <p:nvGrpSpPr>
          <p:cNvPr id="28746" name="Group 74">
            <a:extLst>
              <a:ext uri="{FF2B5EF4-FFF2-40B4-BE49-F238E27FC236}">
                <a16:creationId xmlns:a16="http://schemas.microsoft.com/office/drawing/2014/main" id="{2BFD170C-BB6B-40FC-8244-E2C6726C4A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9450" y="1598613"/>
            <a:ext cx="3544888" cy="3544887"/>
            <a:chOff x="15" y="814"/>
            <a:chExt cx="3045" cy="3045"/>
          </a:xfrm>
        </p:grpSpPr>
        <p:sp>
          <p:nvSpPr>
            <p:cNvPr id="11298" name="Line 61">
              <a:extLst>
                <a:ext uri="{FF2B5EF4-FFF2-40B4-BE49-F238E27FC236}">
                  <a16:creationId xmlns:a16="http://schemas.microsoft.com/office/drawing/2014/main" id="{61580730-C39E-4845-99D5-62A1A9A4385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5" y="2368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9" name="Line 62">
              <a:extLst>
                <a:ext uri="{FF2B5EF4-FFF2-40B4-BE49-F238E27FC236}">
                  <a16:creationId xmlns:a16="http://schemas.microsoft.com/office/drawing/2014/main" id="{1739614E-EF27-4588-B798-530706D5063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8900000" flipV="1">
              <a:off x="39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00" name="Line 63">
              <a:extLst>
                <a:ext uri="{FF2B5EF4-FFF2-40B4-BE49-F238E27FC236}">
                  <a16:creationId xmlns:a16="http://schemas.microsoft.com/office/drawing/2014/main" id="{A1493409-06BE-4EEF-BA5D-28812792520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2700000" flipH="1" flipV="1">
              <a:off x="-17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01" name="Line 64">
              <a:extLst>
                <a:ext uri="{FF2B5EF4-FFF2-40B4-BE49-F238E27FC236}">
                  <a16:creationId xmlns:a16="http://schemas.microsoft.com/office/drawing/2014/main" id="{A4A032C5-3908-40F9-A964-1DB1A90A831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8781" name="Group 109">
            <a:extLst>
              <a:ext uri="{FF2B5EF4-FFF2-40B4-BE49-F238E27FC236}">
                <a16:creationId xmlns:a16="http://schemas.microsoft.com/office/drawing/2014/main" id="{18A69BC3-89C5-4C2D-A1C6-12EA36DEF6CF}"/>
              </a:ext>
            </a:extLst>
          </p:cNvPr>
          <p:cNvGrpSpPr>
            <a:grpSpLocks/>
          </p:cNvGrpSpPr>
          <p:nvPr/>
        </p:nvGrpSpPr>
        <p:grpSpPr bwMode="auto">
          <a:xfrm>
            <a:off x="892175" y="1868488"/>
            <a:ext cx="3081338" cy="3067050"/>
            <a:chOff x="653" y="1219"/>
            <a:chExt cx="1941" cy="1932"/>
          </a:xfrm>
        </p:grpSpPr>
        <p:sp>
          <p:nvSpPr>
            <p:cNvPr id="11290" name="Freeform 15">
              <a:extLst>
                <a:ext uri="{FF2B5EF4-FFF2-40B4-BE49-F238E27FC236}">
                  <a16:creationId xmlns:a16="http://schemas.microsoft.com/office/drawing/2014/main" id="{D8BE45A0-4D6A-481D-9C5C-F09DF16FA7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6" y="2670"/>
              <a:ext cx="200" cy="202"/>
            </a:xfrm>
            <a:custGeom>
              <a:avLst/>
              <a:gdLst>
                <a:gd name="T0" fmla="*/ 108 w 273"/>
                <a:gd name="T1" fmla="*/ 0 h 275"/>
                <a:gd name="T2" fmla="*/ 0 w 273"/>
                <a:gd name="T3" fmla="*/ 109 h 2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3" h="275">
                  <a:moveTo>
                    <a:pt x="273" y="0"/>
                  </a:moveTo>
                  <a:lnTo>
                    <a:pt x="0" y="275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1" name="Freeform 65">
              <a:extLst>
                <a:ext uri="{FF2B5EF4-FFF2-40B4-BE49-F238E27FC236}">
                  <a16:creationId xmlns:a16="http://schemas.microsoft.com/office/drawing/2014/main" id="{421873B2-FEB5-4BC2-A947-E6D6B0474ED2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109" y="2661"/>
              <a:ext cx="200" cy="201"/>
            </a:xfrm>
            <a:custGeom>
              <a:avLst/>
              <a:gdLst>
                <a:gd name="T0" fmla="*/ 108 w 273"/>
                <a:gd name="T1" fmla="*/ 0 h 275"/>
                <a:gd name="T2" fmla="*/ 0 w 273"/>
                <a:gd name="T3" fmla="*/ 107 h 2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3" h="275">
                  <a:moveTo>
                    <a:pt x="273" y="0"/>
                  </a:moveTo>
                  <a:lnTo>
                    <a:pt x="0" y="275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2" name="Freeform 66">
              <a:extLst>
                <a:ext uri="{FF2B5EF4-FFF2-40B4-BE49-F238E27FC236}">
                  <a16:creationId xmlns:a16="http://schemas.microsoft.com/office/drawing/2014/main" id="{158196E4-C9B5-4F06-A2BE-DC237A1740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30" y="2871"/>
              <a:ext cx="1" cy="280"/>
            </a:xfrm>
            <a:custGeom>
              <a:avLst/>
              <a:gdLst>
                <a:gd name="T0" fmla="*/ 0 w 1"/>
                <a:gd name="T1" fmla="*/ 0 h 382"/>
                <a:gd name="T2" fmla="*/ 1 w 1"/>
                <a:gd name="T3" fmla="*/ 150 h 3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82">
                  <a:moveTo>
                    <a:pt x="0" y="0"/>
                  </a:moveTo>
                  <a:lnTo>
                    <a:pt x="1" y="382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3" name="Freeform 67">
              <a:extLst>
                <a:ext uri="{FF2B5EF4-FFF2-40B4-BE49-F238E27FC236}">
                  <a16:creationId xmlns:a16="http://schemas.microsoft.com/office/drawing/2014/main" id="{160710D5-EC71-4A84-B12F-5165E1BD8A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3" y="2190"/>
              <a:ext cx="290" cy="1"/>
            </a:xfrm>
            <a:custGeom>
              <a:avLst/>
              <a:gdLst>
                <a:gd name="T0" fmla="*/ 290 w 290"/>
                <a:gd name="T1" fmla="*/ 0 h 1"/>
                <a:gd name="T2" fmla="*/ 0 w 29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">
                  <a:moveTo>
                    <a:pt x="290" y="0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4" name="Freeform 70">
              <a:extLst>
                <a:ext uri="{FF2B5EF4-FFF2-40B4-BE49-F238E27FC236}">
                  <a16:creationId xmlns:a16="http://schemas.microsoft.com/office/drawing/2014/main" id="{4E63D84A-2DB1-4578-A947-5ED0F1092F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1" y="1504"/>
              <a:ext cx="201" cy="203"/>
            </a:xfrm>
            <a:custGeom>
              <a:avLst/>
              <a:gdLst>
                <a:gd name="T0" fmla="*/ 0 w 274"/>
                <a:gd name="T1" fmla="*/ 110 h 276"/>
                <a:gd name="T2" fmla="*/ 108 w 274"/>
                <a:gd name="T3" fmla="*/ 0 h 2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4" h="276">
                  <a:moveTo>
                    <a:pt x="0" y="276"/>
                  </a:moveTo>
                  <a:lnTo>
                    <a:pt x="274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5" name="Freeform 71">
              <a:extLst>
                <a:ext uri="{FF2B5EF4-FFF2-40B4-BE49-F238E27FC236}">
                  <a16:creationId xmlns:a16="http://schemas.microsoft.com/office/drawing/2014/main" id="{0EDCA83D-675C-42E8-A743-F587968740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4" y="1496"/>
              <a:ext cx="201" cy="205"/>
            </a:xfrm>
            <a:custGeom>
              <a:avLst/>
              <a:gdLst>
                <a:gd name="T0" fmla="*/ 107 w 275"/>
                <a:gd name="T1" fmla="*/ 111 h 279"/>
                <a:gd name="T2" fmla="*/ 0 w 275"/>
                <a:gd name="T3" fmla="*/ 0 h 27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5" h="279">
                  <a:moveTo>
                    <a:pt x="275" y="279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6" name="Freeform 72">
              <a:extLst>
                <a:ext uri="{FF2B5EF4-FFF2-40B4-BE49-F238E27FC236}">
                  <a16:creationId xmlns:a16="http://schemas.microsoft.com/office/drawing/2014/main" id="{486F04B3-B773-47C5-A785-3EACF6AB53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30" y="1219"/>
              <a:ext cx="1" cy="282"/>
            </a:xfrm>
            <a:custGeom>
              <a:avLst/>
              <a:gdLst>
                <a:gd name="T0" fmla="*/ 0 w 1"/>
                <a:gd name="T1" fmla="*/ 152 h 385"/>
                <a:gd name="T2" fmla="*/ 0 w 1"/>
                <a:gd name="T3" fmla="*/ 0 h 3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85">
                  <a:moveTo>
                    <a:pt x="0" y="385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7" name="Freeform 73">
              <a:extLst>
                <a:ext uri="{FF2B5EF4-FFF2-40B4-BE49-F238E27FC236}">
                  <a16:creationId xmlns:a16="http://schemas.microsoft.com/office/drawing/2014/main" id="{2EAF37C8-2306-4FE6-AB38-204850F4C1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06" y="2187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288 w 28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8" h="1">
                  <a:moveTo>
                    <a:pt x="0" y="0"/>
                  </a:moveTo>
                  <a:lnTo>
                    <a:pt x="288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270" name="Oval 106">
            <a:extLst>
              <a:ext uri="{FF2B5EF4-FFF2-40B4-BE49-F238E27FC236}">
                <a16:creationId xmlns:a16="http://schemas.microsoft.com/office/drawing/2014/main" id="{173D516C-484B-491B-B8F9-DCF98EE0EB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86000" y="3248025"/>
            <a:ext cx="293688" cy="293688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1271" name="Object 6">
            <a:extLst>
              <a:ext uri="{FF2B5EF4-FFF2-40B4-BE49-F238E27FC236}">
                <a16:creationId xmlns:a16="http://schemas.microsoft.com/office/drawing/2014/main" id="{A6BC3D4C-16C3-41E8-A3E0-2533B5593E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40000" y="3521075"/>
          <a:ext cx="2952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Rovnice" r:id="rId5" imgW="152268" imgH="203024" progId="Equation.3">
                  <p:embed/>
                </p:oleObj>
              </mc:Choice>
              <mc:Fallback>
                <p:oleObj name="Rovnice" r:id="rId5" imgW="152268" imgH="2030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3521075"/>
                        <a:ext cx="295275" cy="422275"/>
                      </a:xfrm>
                      <a:prstGeom prst="rect">
                        <a:avLst/>
                      </a:prstGeom>
                      <a:solidFill>
                        <a:srgbClr val="FFFF99">
                          <a:alpha val="7097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9" name="Oval 107">
            <a:extLst>
              <a:ext uri="{FF2B5EF4-FFF2-40B4-BE49-F238E27FC236}">
                <a16:creationId xmlns:a16="http://schemas.microsoft.com/office/drawing/2014/main" id="{642EA2E8-8C42-4B21-8914-0DD284FD1A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55725" y="2322513"/>
            <a:ext cx="2159000" cy="2159000"/>
          </a:xfrm>
          <a:prstGeom prst="ellips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grpSp>
        <p:nvGrpSpPr>
          <p:cNvPr id="28782" name="Group 110">
            <a:extLst>
              <a:ext uri="{FF2B5EF4-FFF2-40B4-BE49-F238E27FC236}">
                <a16:creationId xmlns:a16="http://schemas.microsoft.com/office/drawing/2014/main" id="{6EC29024-1F26-4DB6-9DC4-898DB5F40F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703763" y="1600200"/>
            <a:ext cx="3544887" cy="3544888"/>
            <a:chOff x="15" y="814"/>
            <a:chExt cx="3045" cy="3045"/>
          </a:xfrm>
        </p:grpSpPr>
        <p:sp>
          <p:nvSpPr>
            <p:cNvPr id="11286" name="Line 111">
              <a:extLst>
                <a:ext uri="{FF2B5EF4-FFF2-40B4-BE49-F238E27FC236}">
                  <a16:creationId xmlns:a16="http://schemas.microsoft.com/office/drawing/2014/main" id="{48284223-584B-47B1-ABE7-C4BE43DB276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5" y="2368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7" name="Line 112">
              <a:extLst>
                <a:ext uri="{FF2B5EF4-FFF2-40B4-BE49-F238E27FC236}">
                  <a16:creationId xmlns:a16="http://schemas.microsoft.com/office/drawing/2014/main" id="{FAF1F057-5443-4DE9-A7C4-7C32168B6D0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8900000" flipV="1">
              <a:off x="39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8" name="Line 113">
              <a:extLst>
                <a:ext uri="{FF2B5EF4-FFF2-40B4-BE49-F238E27FC236}">
                  <a16:creationId xmlns:a16="http://schemas.microsoft.com/office/drawing/2014/main" id="{8DE84CCE-1847-4990-A4DB-140A0300A74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2700000" flipH="1" flipV="1">
              <a:off x="-17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9" name="Line 114">
              <a:extLst>
                <a:ext uri="{FF2B5EF4-FFF2-40B4-BE49-F238E27FC236}">
                  <a16:creationId xmlns:a16="http://schemas.microsoft.com/office/drawing/2014/main" id="{5A3E4D7B-9AC1-43AE-AD0B-DF4C278CB3F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" y="2336"/>
              <a:ext cx="3045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8801" name="Group 129">
            <a:extLst>
              <a:ext uri="{FF2B5EF4-FFF2-40B4-BE49-F238E27FC236}">
                <a16:creationId xmlns:a16="http://schemas.microsoft.com/office/drawing/2014/main" id="{52DC1AD3-2180-408F-8C4F-FFDBDE5C816D}"/>
              </a:ext>
            </a:extLst>
          </p:cNvPr>
          <p:cNvGrpSpPr>
            <a:grpSpLocks/>
          </p:cNvGrpSpPr>
          <p:nvPr/>
        </p:nvGrpSpPr>
        <p:grpSpPr bwMode="auto">
          <a:xfrm>
            <a:off x="5378450" y="2322513"/>
            <a:ext cx="2162175" cy="2166937"/>
            <a:chOff x="3325" y="1505"/>
            <a:chExt cx="1362" cy="1365"/>
          </a:xfrm>
        </p:grpSpPr>
        <p:sp>
          <p:nvSpPr>
            <p:cNvPr id="11278" name="Freeform 116">
              <a:extLst>
                <a:ext uri="{FF2B5EF4-FFF2-40B4-BE49-F238E27FC236}">
                  <a16:creationId xmlns:a16="http://schemas.microsoft.com/office/drawing/2014/main" id="{12D838F5-8911-41A1-B51D-45B53426FC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25" y="2473"/>
              <a:ext cx="200" cy="202"/>
            </a:xfrm>
            <a:custGeom>
              <a:avLst/>
              <a:gdLst>
                <a:gd name="T0" fmla="*/ 108 w 273"/>
                <a:gd name="T1" fmla="*/ 0 h 275"/>
                <a:gd name="T2" fmla="*/ 0 w 273"/>
                <a:gd name="T3" fmla="*/ 109 h 2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3" h="275">
                  <a:moveTo>
                    <a:pt x="273" y="0"/>
                  </a:moveTo>
                  <a:lnTo>
                    <a:pt x="0" y="275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9" name="Freeform 117">
              <a:extLst>
                <a:ext uri="{FF2B5EF4-FFF2-40B4-BE49-F238E27FC236}">
                  <a16:creationId xmlns:a16="http://schemas.microsoft.com/office/drawing/2014/main" id="{277EC6AD-383E-4926-8C35-A6A093AFFB85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4289" y="2464"/>
              <a:ext cx="200" cy="201"/>
            </a:xfrm>
            <a:custGeom>
              <a:avLst/>
              <a:gdLst>
                <a:gd name="T0" fmla="*/ 108 w 273"/>
                <a:gd name="T1" fmla="*/ 0 h 275"/>
                <a:gd name="T2" fmla="*/ 0 w 273"/>
                <a:gd name="T3" fmla="*/ 107 h 2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3" h="275">
                  <a:moveTo>
                    <a:pt x="273" y="0"/>
                  </a:moveTo>
                  <a:lnTo>
                    <a:pt x="0" y="275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0" name="Freeform 118">
              <a:extLst>
                <a:ext uri="{FF2B5EF4-FFF2-40B4-BE49-F238E27FC236}">
                  <a16:creationId xmlns:a16="http://schemas.microsoft.com/office/drawing/2014/main" id="{EFBA7455-980D-4EED-9132-0DC458C160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11" y="2590"/>
              <a:ext cx="1" cy="280"/>
            </a:xfrm>
            <a:custGeom>
              <a:avLst/>
              <a:gdLst>
                <a:gd name="T0" fmla="*/ 0 w 1"/>
                <a:gd name="T1" fmla="*/ 0 h 382"/>
                <a:gd name="T2" fmla="*/ 1 w 1"/>
                <a:gd name="T3" fmla="*/ 150 h 3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82">
                  <a:moveTo>
                    <a:pt x="0" y="0"/>
                  </a:moveTo>
                  <a:lnTo>
                    <a:pt x="1" y="382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1" name="Freeform 119">
              <a:extLst>
                <a:ext uri="{FF2B5EF4-FFF2-40B4-BE49-F238E27FC236}">
                  <a16:creationId xmlns:a16="http://schemas.microsoft.com/office/drawing/2014/main" id="{B8163F40-56AA-4472-BE62-5ECBE94F4C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25" y="2191"/>
              <a:ext cx="290" cy="1"/>
            </a:xfrm>
            <a:custGeom>
              <a:avLst/>
              <a:gdLst>
                <a:gd name="T0" fmla="*/ 290 w 290"/>
                <a:gd name="T1" fmla="*/ 0 h 1"/>
                <a:gd name="T2" fmla="*/ 0 w 29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">
                  <a:moveTo>
                    <a:pt x="290" y="0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2" name="Freeform 120">
              <a:extLst>
                <a:ext uri="{FF2B5EF4-FFF2-40B4-BE49-F238E27FC236}">
                  <a16:creationId xmlns:a16="http://schemas.microsoft.com/office/drawing/2014/main" id="{1D8FB373-22EC-41F2-A9A3-F970398319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91" y="1706"/>
              <a:ext cx="201" cy="203"/>
            </a:xfrm>
            <a:custGeom>
              <a:avLst/>
              <a:gdLst>
                <a:gd name="T0" fmla="*/ 0 w 274"/>
                <a:gd name="T1" fmla="*/ 110 h 276"/>
                <a:gd name="T2" fmla="*/ 108 w 274"/>
                <a:gd name="T3" fmla="*/ 0 h 2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4" h="276">
                  <a:moveTo>
                    <a:pt x="0" y="276"/>
                  </a:moveTo>
                  <a:lnTo>
                    <a:pt x="274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3" name="Freeform 121">
              <a:extLst>
                <a:ext uri="{FF2B5EF4-FFF2-40B4-BE49-F238E27FC236}">
                  <a16:creationId xmlns:a16="http://schemas.microsoft.com/office/drawing/2014/main" id="{0023208B-55C7-48EA-9090-93D73F49EF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29" y="1701"/>
              <a:ext cx="201" cy="205"/>
            </a:xfrm>
            <a:custGeom>
              <a:avLst/>
              <a:gdLst>
                <a:gd name="T0" fmla="*/ 107 w 275"/>
                <a:gd name="T1" fmla="*/ 111 h 279"/>
                <a:gd name="T2" fmla="*/ 0 w 275"/>
                <a:gd name="T3" fmla="*/ 0 h 27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5" h="279">
                  <a:moveTo>
                    <a:pt x="275" y="279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4" name="Freeform 122">
              <a:extLst>
                <a:ext uri="{FF2B5EF4-FFF2-40B4-BE49-F238E27FC236}">
                  <a16:creationId xmlns:a16="http://schemas.microsoft.com/office/drawing/2014/main" id="{43903F0C-3BA5-4AF2-9BED-8186EF24E1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11" y="1505"/>
              <a:ext cx="1" cy="282"/>
            </a:xfrm>
            <a:custGeom>
              <a:avLst/>
              <a:gdLst>
                <a:gd name="T0" fmla="*/ 0 w 1"/>
                <a:gd name="T1" fmla="*/ 152 h 385"/>
                <a:gd name="T2" fmla="*/ 0 w 1"/>
                <a:gd name="T3" fmla="*/ 0 h 3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85">
                  <a:moveTo>
                    <a:pt x="0" y="385"/>
                  </a:moveTo>
                  <a:lnTo>
                    <a:pt x="0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5" name="Freeform 123">
              <a:extLst>
                <a:ext uri="{FF2B5EF4-FFF2-40B4-BE49-F238E27FC236}">
                  <a16:creationId xmlns:a16="http://schemas.microsoft.com/office/drawing/2014/main" id="{D39702CA-02E1-49C3-9DD0-C918F92289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99" y="218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288 w 28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8" h="1">
                  <a:moveTo>
                    <a:pt x="0" y="0"/>
                  </a:moveTo>
                  <a:lnTo>
                    <a:pt x="288" y="0"/>
                  </a:lnTo>
                </a:path>
              </a:pathLst>
            </a:custGeom>
            <a:noFill/>
            <a:ln w="50800">
              <a:solidFill>
                <a:srgbClr val="333333"/>
              </a:solidFill>
              <a:round/>
              <a:headEnd type="stealth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1275" name="Object 125">
            <a:extLst>
              <a:ext uri="{FF2B5EF4-FFF2-40B4-BE49-F238E27FC236}">
                <a16:creationId xmlns:a16="http://schemas.microsoft.com/office/drawing/2014/main" id="{DF7BBE6B-6660-40B2-85C1-9D10C41F09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64313" y="3522663"/>
          <a:ext cx="2952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Rovnice" r:id="rId7" imgW="152268" imgH="203024" progId="Equation.3">
                  <p:embed/>
                </p:oleObj>
              </mc:Choice>
              <mc:Fallback>
                <p:oleObj name="Rovnice" r:id="rId7" imgW="152268" imgH="203024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3522663"/>
                        <a:ext cx="295275" cy="422275"/>
                      </a:xfrm>
                      <a:prstGeom prst="rect">
                        <a:avLst/>
                      </a:prstGeom>
                      <a:solidFill>
                        <a:srgbClr val="FFFF99">
                          <a:alpha val="7097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98" name="Oval 126">
            <a:extLst>
              <a:ext uri="{FF2B5EF4-FFF2-40B4-BE49-F238E27FC236}">
                <a16:creationId xmlns:a16="http://schemas.microsoft.com/office/drawing/2014/main" id="{BE3097C4-D2C9-4D6B-9F5C-86F1A4DFA3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80038" y="2324100"/>
            <a:ext cx="2159000" cy="2159000"/>
          </a:xfrm>
          <a:prstGeom prst="ellips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11277" name="Oval 128">
            <a:extLst>
              <a:ext uri="{FF2B5EF4-FFF2-40B4-BE49-F238E27FC236}">
                <a16:creationId xmlns:a16="http://schemas.microsoft.com/office/drawing/2014/main" id="{F5597BF4-931C-4A2D-ACF7-0EB39FA924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18250" y="3254375"/>
            <a:ext cx="293688" cy="293688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1E3D5B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20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8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87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8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  <p:bldP spid="28719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1" name="Rectangle 21">
            <a:extLst>
              <a:ext uri="{FF2B5EF4-FFF2-40B4-BE49-F238E27FC236}">
                <a16:creationId xmlns:a16="http://schemas.microsoft.com/office/drawing/2014/main" id="{2277CA35-131E-4104-811A-140BE64BA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272088"/>
            <a:ext cx="872331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 err="1"/>
              <a:t>Homogenní</a:t>
            </a:r>
            <a:r>
              <a:rPr lang="sk-SK" altLang="cs-CZ" sz="3000" baseline="0" dirty="0"/>
              <a:t> pole je mezi dvěma rovnobežnými kovový-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/>
              <a:t>mi deskami.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/>
              <a:t>Intenzita má </a:t>
            </a:r>
            <a:r>
              <a:rPr lang="sk-SK" altLang="cs-CZ" sz="3000" baseline="0" dirty="0" err="1"/>
              <a:t>všude</a:t>
            </a:r>
            <a:r>
              <a:rPr lang="sk-SK" altLang="cs-CZ" sz="3000" baseline="0" dirty="0"/>
              <a:t> </a:t>
            </a:r>
            <a:r>
              <a:rPr lang="sk-SK" altLang="cs-CZ" sz="3000" baseline="0" dirty="0" err="1"/>
              <a:t>stejný</a:t>
            </a:r>
            <a:r>
              <a:rPr lang="sk-SK" altLang="cs-CZ" sz="3000" baseline="0" dirty="0"/>
              <a:t> </a:t>
            </a:r>
            <a:r>
              <a:rPr lang="sk-SK" altLang="cs-CZ" sz="3000" baseline="0" dirty="0" err="1"/>
              <a:t>směr</a:t>
            </a:r>
            <a:r>
              <a:rPr lang="sk-SK" altLang="cs-CZ" sz="3000" baseline="0" dirty="0"/>
              <a:t> i </a:t>
            </a:r>
            <a:r>
              <a:rPr lang="sk-SK" altLang="cs-CZ" sz="3000" baseline="0" dirty="0" err="1"/>
              <a:t>velikost</a:t>
            </a:r>
            <a:r>
              <a:rPr lang="sk-SK" altLang="cs-CZ" sz="3000" baseline="0" dirty="0"/>
              <a:t>.</a:t>
            </a:r>
            <a:endParaRPr lang="sk-SK" altLang="cs-CZ" sz="3000" baseline="0" dirty="0">
              <a:latin typeface="Times New Roman CE" panose="02020603050405020304" pitchFamily="18" charset="0"/>
            </a:endParaRPr>
          </a:p>
        </p:txBody>
      </p:sp>
      <p:grpSp>
        <p:nvGrpSpPr>
          <p:cNvPr id="61520" name="Group 80">
            <a:extLst>
              <a:ext uri="{FF2B5EF4-FFF2-40B4-BE49-F238E27FC236}">
                <a16:creationId xmlns:a16="http://schemas.microsoft.com/office/drawing/2014/main" id="{51C347D2-F15D-4C93-841F-ED73B360170C}"/>
              </a:ext>
            </a:extLst>
          </p:cNvPr>
          <p:cNvGrpSpPr>
            <a:grpSpLocks/>
          </p:cNvGrpSpPr>
          <p:nvPr/>
        </p:nvGrpSpPr>
        <p:grpSpPr bwMode="auto">
          <a:xfrm>
            <a:off x="2905125" y="2247900"/>
            <a:ext cx="3095625" cy="2708275"/>
            <a:chOff x="1830" y="1255"/>
            <a:chExt cx="1950" cy="2112"/>
          </a:xfrm>
        </p:grpSpPr>
        <p:sp>
          <p:nvSpPr>
            <p:cNvPr id="13326" name="Line 64">
              <a:extLst>
                <a:ext uri="{FF2B5EF4-FFF2-40B4-BE49-F238E27FC236}">
                  <a16:creationId xmlns:a16="http://schemas.microsoft.com/office/drawing/2014/main" id="{0ADD5839-987A-49AA-AA13-43A416D59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1255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Line 65">
              <a:extLst>
                <a:ext uri="{FF2B5EF4-FFF2-40B4-BE49-F238E27FC236}">
                  <a16:creationId xmlns:a16="http://schemas.microsoft.com/office/drawing/2014/main" id="{121A0FE1-6FA8-412F-A90C-3452C147B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1519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Line 66">
              <a:extLst>
                <a:ext uri="{FF2B5EF4-FFF2-40B4-BE49-F238E27FC236}">
                  <a16:creationId xmlns:a16="http://schemas.microsoft.com/office/drawing/2014/main" id="{2EB12CB7-667C-459A-ADF8-ECD0184180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1783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Line 67">
              <a:extLst>
                <a:ext uri="{FF2B5EF4-FFF2-40B4-BE49-F238E27FC236}">
                  <a16:creationId xmlns:a16="http://schemas.microsoft.com/office/drawing/2014/main" id="{4936164B-7F4E-4ECC-BE2B-843A4C040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047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Line 68">
              <a:extLst>
                <a:ext uri="{FF2B5EF4-FFF2-40B4-BE49-F238E27FC236}">
                  <a16:creationId xmlns:a16="http://schemas.microsoft.com/office/drawing/2014/main" id="{87392AC9-CFC7-4FA3-8488-950B74AED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311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Line 69">
              <a:extLst>
                <a:ext uri="{FF2B5EF4-FFF2-40B4-BE49-F238E27FC236}">
                  <a16:creationId xmlns:a16="http://schemas.microsoft.com/office/drawing/2014/main" id="{7577E063-D1CF-4F05-A39A-1021B68BC5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2575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Line 70">
              <a:extLst>
                <a:ext uri="{FF2B5EF4-FFF2-40B4-BE49-F238E27FC236}">
                  <a16:creationId xmlns:a16="http://schemas.microsoft.com/office/drawing/2014/main" id="{26C34600-2D4C-4FB6-B1F3-F7773FFEE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2839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Line 71">
              <a:extLst>
                <a:ext uri="{FF2B5EF4-FFF2-40B4-BE49-F238E27FC236}">
                  <a16:creationId xmlns:a16="http://schemas.microsoft.com/office/drawing/2014/main" id="{40592199-9328-480E-9825-8B66D13DD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3103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Line 72">
              <a:extLst>
                <a:ext uri="{FF2B5EF4-FFF2-40B4-BE49-F238E27FC236}">
                  <a16:creationId xmlns:a16="http://schemas.microsoft.com/office/drawing/2014/main" id="{720A6592-698D-4153-A264-B647573987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3367"/>
              <a:ext cx="1942" cy="0"/>
            </a:xfrm>
            <a:prstGeom prst="line">
              <a:avLst/>
            </a:prstGeom>
            <a:noFill/>
            <a:ln w="19050">
              <a:solidFill>
                <a:srgbClr val="292929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1522" name="Group 82">
            <a:extLst>
              <a:ext uri="{FF2B5EF4-FFF2-40B4-BE49-F238E27FC236}">
                <a16:creationId xmlns:a16="http://schemas.microsoft.com/office/drawing/2014/main" id="{1DE39DAF-24E1-4A9E-92CD-D6FD7C7BB734}"/>
              </a:ext>
            </a:extLst>
          </p:cNvPr>
          <p:cNvGrpSpPr>
            <a:grpSpLocks/>
          </p:cNvGrpSpPr>
          <p:nvPr/>
        </p:nvGrpSpPr>
        <p:grpSpPr bwMode="auto">
          <a:xfrm>
            <a:off x="2143125" y="1852613"/>
            <a:ext cx="4491038" cy="3228975"/>
            <a:chOff x="1350" y="1167"/>
            <a:chExt cx="2829" cy="2034"/>
          </a:xfrm>
        </p:grpSpPr>
        <p:sp>
          <p:nvSpPr>
            <p:cNvPr id="13322" name="AutoShape 62">
              <a:extLst>
                <a:ext uri="{FF2B5EF4-FFF2-40B4-BE49-F238E27FC236}">
                  <a16:creationId xmlns:a16="http://schemas.microsoft.com/office/drawing/2014/main" id="{5CE64812-CCD9-45E2-9640-6A452B24D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1340"/>
              <a:ext cx="118" cy="185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3323" name="AutoShape 63">
              <a:extLst>
                <a:ext uri="{FF2B5EF4-FFF2-40B4-BE49-F238E27FC236}">
                  <a16:creationId xmlns:a16="http://schemas.microsoft.com/office/drawing/2014/main" id="{584E7DB4-D5B5-4458-BD7B-6C0DB4F94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1346"/>
              <a:ext cx="118" cy="1855"/>
            </a:xfrm>
            <a:prstGeom prst="roundRect">
              <a:avLst>
                <a:gd name="adj" fmla="val 16667"/>
              </a:avLst>
            </a:prstGeom>
            <a:solidFill>
              <a:srgbClr val="3366CC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3324" name="Text Box 73">
              <a:extLst>
                <a:ext uri="{FF2B5EF4-FFF2-40B4-BE49-F238E27FC236}">
                  <a16:creationId xmlns:a16="http://schemas.microsoft.com/office/drawing/2014/main" id="{A31EA6A0-10D4-47A8-AC13-D6E70095E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0" y="1219"/>
              <a:ext cx="3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228600" defTabSz="7620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sk-SK" altLang="cs-CZ" sz="4000" b="1" baseline="0">
                  <a:latin typeface="Times New Roman CE" panose="02020603050405020304" pitchFamily="18" charset="0"/>
                </a:rPr>
                <a:t>+</a:t>
              </a:r>
            </a:p>
          </p:txBody>
        </p:sp>
        <p:sp>
          <p:nvSpPr>
            <p:cNvPr id="13325" name="Text Box 74">
              <a:extLst>
                <a:ext uri="{FF2B5EF4-FFF2-40B4-BE49-F238E27FC236}">
                  <a16:creationId xmlns:a16="http://schemas.microsoft.com/office/drawing/2014/main" id="{5E247542-9DA5-44A0-ABAA-67CB9E772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6" y="1167"/>
              <a:ext cx="22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228600" defTabSz="7620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sk-SK" altLang="cs-CZ" sz="4000" b="1" baseline="0">
                  <a:latin typeface="Times New Roman CE" panose="02020603050405020304" pitchFamily="18" charset="0"/>
                </a:rPr>
                <a:t>-</a:t>
              </a:r>
            </a:p>
          </p:txBody>
        </p:sp>
      </p:grpSp>
      <p:sp>
        <p:nvSpPr>
          <p:cNvPr id="61515" name="Line 75">
            <a:extLst>
              <a:ext uri="{FF2B5EF4-FFF2-40B4-BE49-F238E27FC236}">
                <a16:creationId xmlns:a16="http://schemas.microsoft.com/office/drawing/2014/main" id="{E740D77F-740C-434F-ADFC-BFA200E4BE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9275" y="2922588"/>
            <a:ext cx="107791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6" name="Line 76">
            <a:extLst>
              <a:ext uri="{FF2B5EF4-FFF2-40B4-BE49-F238E27FC236}">
                <a16:creationId xmlns:a16="http://schemas.microsoft.com/office/drawing/2014/main" id="{A790BF8C-1669-49E4-A3B3-BC1AAA079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3598863"/>
            <a:ext cx="107791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7" name="Line 77">
            <a:extLst>
              <a:ext uri="{FF2B5EF4-FFF2-40B4-BE49-F238E27FC236}">
                <a16:creationId xmlns:a16="http://schemas.microsoft.com/office/drawing/2014/main" id="{CAD9204D-9517-4E33-8A08-2F48D06DC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963" y="4618038"/>
            <a:ext cx="107791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1518" name="Object 78">
            <a:extLst>
              <a:ext uri="{FF2B5EF4-FFF2-40B4-BE49-F238E27FC236}">
                <a16:creationId xmlns:a16="http://schemas.microsoft.com/office/drawing/2014/main" id="{922A9FBF-A9DB-47D4-ACC0-A0B8ED4F5F3A}"/>
              </a:ext>
            </a:extLst>
          </p:cNvPr>
          <p:cNvGraphicFramePr>
            <a:graphicFrameLocks/>
          </p:cNvGraphicFramePr>
          <p:nvPr/>
        </p:nvGraphicFramePr>
        <p:xfrm>
          <a:off x="3351213" y="2362200"/>
          <a:ext cx="4476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Rovnice" r:id="rId5" imgW="164885" imgH="164885" progId="Equation.3">
                  <p:embed/>
                </p:oleObj>
              </mc:Choice>
              <mc:Fallback>
                <p:oleObj name="Rovnice" r:id="rId5" imgW="164885" imgH="164885" progId="Equation.3">
                  <p:embed/>
                  <p:pic>
                    <p:nvPicPr>
                      <p:cNvPr id="0" name="Object 7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1213" y="2362200"/>
                        <a:ext cx="447675" cy="468313"/>
                      </a:xfrm>
                      <a:prstGeom prst="rect">
                        <a:avLst/>
                      </a:prstGeom>
                      <a:solidFill>
                        <a:srgbClr val="FFFF99">
                          <a:alpha val="50195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1" name="Rectangle 81">
            <a:extLst>
              <a:ext uri="{FF2B5EF4-FFF2-40B4-BE49-F238E27FC236}">
                <a16:creationId xmlns:a16="http://schemas.microsoft.com/office/drawing/2014/main" id="{F15E0982-78FC-4133-80E6-E8E839684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4381500" cy="111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457200" indent="-457200"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00200" indent="-4572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71700" indent="-4572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3200" indent="-4572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2004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76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48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20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sz="3300" baseline="0">
                <a:cs typeface="Times New Roman" panose="02020603050405020304" pitchFamily="18" charset="0"/>
              </a:rPr>
              <a:t>Model elektrického pole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>
                <a:cs typeface="Times New Roman" panose="02020603050405020304" pitchFamily="18" charset="0"/>
              </a:rPr>
              <a:t>2. homogenní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6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1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1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1" grpId="0" uiExpand="1" build="p" autoUpdateAnimBg="0"/>
      <p:bldP spid="61521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01" name="Group 113">
            <a:extLst>
              <a:ext uri="{FF2B5EF4-FFF2-40B4-BE49-F238E27FC236}">
                <a16:creationId xmlns:a16="http://schemas.microsoft.com/office/drawing/2014/main" id="{5AD9EA25-1E17-42BC-976D-AD75D85DF66E}"/>
              </a:ext>
            </a:extLst>
          </p:cNvPr>
          <p:cNvGrpSpPr>
            <a:grpSpLocks/>
          </p:cNvGrpSpPr>
          <p:nvPr/>
        </p:nvGrpSpPr>
        <p:grpSpPr bwMode="auto">
          <a:xfrm>
            <a:off x="1597025" y="1820863"/>
            <a:ext cx="5749925" cy="3616325"/>
            <a:chOff x="1006" y="1077"/>
            <a:chExt cx="3622" cy="2278"/>
          </a:xfrm>
        </p:grpSpPr>
        <p:sp>
          <p:nvSpPr>
            <p:cNvPr id="15367" name="Line 73">
              <a:extLst>
                <a:ext uri="{FF2B5EF4-FFF2-40B4-BE49-F238E27FC236}">
                  <a16:creationId xmlns:a16="http://schemas.microsoft.com/office/drawing/2014/main" id="{72465E80-2F9F-499F-BF61-0E786A747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0" y="2214"/>
              <a:ext cx="169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68" name="Line 74">
              <a:extLst>
                <a:ext uri="{FF2B5EF4-FFF2-40B4-BE49-F238E27FC236}">
                  <a16:creationId xmlns:a16="http://schemas.microsoft.com/office/drawing/2014/main" id="{C9B0F676-A52D-405D-8224-22B5EA206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7" y="2208"/>
              <a:ext cx="82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69" name="Line 75">
              <a:extLst>
                <a:ext uri="{FF2B5EF4-FFF2-40B4-BE49-F238E27FC236}">
                  <a16:creationId xmlns:a16="http://schemas.microsoft.com/office/drawing/2014/main" id="{A002B318-4855-4CAC-9EC6-C09BDBED48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6" y="2218"/>
              <a:ext cx="7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lg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0" name="Arc 76">
              <a:extLst>
                <a:ext uri="{FF2B5EF4-FFF2-40B4-BE49-F238E27FC236}">
                  <a16:creationId xmlns:a16="http://schemas.microsoft.com/office/drawing/2014/main" id="{8C50865D-D937-42AD-A3A7-784F286947E6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049" y="1325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1" name="Arc 77">
              <a:extLst>
                <a:ext uri="{FF2B5EF4-FFF2-40B4-BE49-F238E27FC236}">
                  <a16:creationId xmlns:a16="http://schemas.microsoft.com/office/drawing/2014/main" id="{381F7146-D347-4990-A55D-5F23C978F8E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050" y="2234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2" name="Arc 78">
              <a:extLst>
                <a:ext uri="{FF2B5EF4-FFF2-40B4-BE49-F238E27FC236}">
                  <a16:creationId xmlns:a16="http://schemas.microsoft.com/office/drawing/2014/main" id="{01F480D2-4587-4D5B-ABF6-C64520B87F6C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141" y="1077"/>
              <a:ext cx="801" cy="1101"/>
            </a:xfrm>
            <a:custGeom>
              <a:avLst/>
              <a:gdLst>
                <a:gd name="T0" fmla="*/ 0 w 20188"/>
                <a:gd name="T1" fmla="*/ 0 h 21467"/>
                <a:gd name="T2" fmla="*/ 1 w 20188"/>
                <a:gd name="T3" fmla="*/ 2 h 21467"/>
                <a:gd name="T4" fmla="*/ 0 w 20188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3" name="Arc 79">
              <a:extLst>
                <a:ext uri="{FF2B5EF4-FFF2-40B4-BE49-F238E27FC236}">
                  <a16:creationId xmlns:a16="http://schemas.microsoft.com/office/drawing/2014/main" id="{4EE88B90-6C95-41DA-BA17-7A9FC88AD26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42" y="2254"/>
              <a:ext cx="801" cy="1101"/>
            </a:xfrm>
            <a:custGeom>
              <a:avLst/>
              <a:gdLst>
                <a:gd name="T0" fmla="*/ 0 w 20188"/>
                <a:gd name="T1" fmla="*/ 0 h 21467"/>
                <a:gd name="T2" fmla="*/ 1 w 20188"/>
                <a:gd name="T3" fmla="*/ 2 h 21467"/>
                <a:gd name="T4" fmla="*/ 0 w 20188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4" name="Arc 81">
              <a:extLst>
                <a:ext uri="{FF2B5EF4-FFF2-40B4-BE49-F238E27FC236}">
                  <a16:creationId xmlns:a16="http://schemas.microsoft.com/office/drawing/2014/main" id="{9A91665C-60E1-415C-ADC4-3804C8C0A11E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553" y="1199"/>
              <a:ext cx="295" cy="9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5" name="Arc 82">
              <a:extLst>
                <a:ext uri="{FF2B5EF4-FFF2-40B4-BE49-F238E27FC236}">
                  <a16:creationId xmlns:a16="http://schemas.microsoft.com/office/drawing/2014/main" id="{F0ED8810-D337-4B60-A68E-CB1AC382BC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554" y="2278"/>
              <a:ext cx="295" cy="9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6" name="Arc 85">
              <a:extLst>
                <a:ext uri="{FF2B5EF4-FFF2-40B4-BE49-F238E27FC236}">
                  <a16:creationId xmlns:a16="http://schemas.microsoft.com/office/drawing/2014/main" id="{CAE21D0C-A053-4098-9C69-AD62CC81AC0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77" y="1769"/>
              <a:ext cx="1835" cy="1174"/>
            </a:xfrm>
            <a:custGeom>
              <a:avLst/>
              <a:gdLst>
                <a:gd name="T0" fmla="*/ 6 w 33240"/>
                <a:gd name="T1" fmla="*/ 2 h 21600"/>
                <a:gd name="T2" fmla="*/ 0 w 33240"/>
                <a:gd name="T3" fmla="*/ 2 h 21600"/>
                <a:gd name="T4" fmla="*/ 3 w 3324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240" h="21600" fill="none" extrusionOk="0">
                  <a:moveTo>
                    <a:pt x="33239" y="13515"/>
                  </a:moveTo>
                  <a:cubicBezTo>
                    <a:pt x="29140" y="18626"/>
                    <a:pt x="22942" y="21599"/>
                    <a:pt x="16391" y="21599"/>
                  </a:cubicBezTo>
                  <a:cubicBezTo>
                    <a:pt x="10090" y="21599"/>
                    <a:pt x="4103" y="18848"/>
                    <a:pt x="0" y="14067"/>
                  </a:cubicBezTo>
                </a:path>
                <a:path w="33240" h="21600" stroke="0" extrusionOk="0">
                  <a:moveTo>
                    <a:pt x="33239" y="13515"/>
                  </a:moveTo>
                  <a:cubicBezTo>
                    <a:pt x="29140" y="18626"/>
                    <a:pt x="22942" y="21599"/>
                    <a:pt x="16391" y="21599"/>
                  </a:cubicBezTo>
                  <a:cubicBezTo>
                    <a:pt x="10090" y="21599"/>
                    <a:pt x="4103" y="18848"/>
                    <a:pt x="0" y="14067"/>
                  </a:cubicBezTo>
                  <a:lnTo>
                    <a:pt x="16391" y="0"/>
                  </a:lnTo>
                  <a:lnTo>
                    <a:pt x="33239" y="13515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7" name="Arc 86">
              <a:extLst>
                <a:ext uri="{FF2B5EF4-FFF2-40B4-BE49-F238E27FC236}">
                  <a16:creationId xmlns:a16="http://schemas.microsoft.com/office/drawing/2014/main" id="{E157BA44-9525-4AFF-B2AB-ED4FCB7DD07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72" y="1356"/>
              <a:ext cx="1857" cy="1735"/>
            </a:xfrm>
            <a:custGeom>
              <a:avLst/>
              <a:gdLst>
                <a:gd name="T0" fmla="*/ 5 w 36542"/>
                <a:gd name="T1" fmla="*/ 6 h 21600"/>
                <a:gd name="T2" fmla="*/ 0 w 36542"/>
                <a:gd name="T3" fmla="*/ 6 h 21600"/>
                <a:gd name="T4" fmla="*/ 2 w 3654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542" h="21600" fill="none" extrusionOk="0">
                  <a:moveTo>
                    <a:pt x="36541" y="11271"/>
                  </a:moveTo>
                  <a:cubicBezTo>
                    <a:pt x="32616" y="17687"/>
                    <a:pt x="25637" y="21599"/>
                    <a:pt x="18116" y="21599"/>
                  </a:cubicBezTo>
                  <a:cubicBezTo>
                    <a:pt x="10801" y="21599"/>
                    <a:pt x="3983" y="17897"/>
                    <a:pt x="-1" y="11763"/>
                  </a:cubicBezTo>
                </a:path>
                <a:path w="36542" h="21600" stroke="0" extrusionOk="0">
                  <a:moveTo>
                    <a:pt x="36541" y="11271"/>
                  </a:moveTo>
                  <a:cubicBezTo>
                    <a:pt x="32616" y="17687"/>
                    <a:pt x="25637" y="21599"/>
                    <a:pt x="18116" y="21599"/>
                  </a:cubicBezTo>
                  <a:cubicBezTo>
                    <a:pt x="10801" y="21599"/>
                    <a:pt x="3983" y="17897"/>
                    <a:pt x="-1" y="11763"/>
                  </a:cubicBezTo>
                  <a:lnTo>
                    <a:pt x="18116" y="0"/>
                  </a:lnTo>
                  <a:lnTo>
                    <a:pt x="36541" y="1127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8" name="Arc 87">
              <a:extLst>
                <a:ext uri="{FF2B5EF4-FFF2-40B4-BE49-F238E27FC236}">
                  <a16:creationId xmlns:a16="http://schemas.microsoft.com/office/drawing/2014/main" id="{75E9706B-79CE-4154-B8B1-D9FE65A94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" y="1491"/>
              <a:ext cx="1835" cy="1174"/>
            </a:xfrm>
            <a:custGeom>
              <a:avLst/>
              <a:gdLst>
                <a:gd name="T0" fmla="*/ 6 w 33240"/>
                <a:gd name="T1" fmla="*/ 2 h 21600"/>
                <a:gd name="T2" fmla="*/ 0 w 33240"/>
                <a:gd name="T3" fmla="*/ 2 h 21600"/>
                <a:gd name="T4" fmla="*/ 3 w 3324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240" h="21600" fill="none" extrusionOk="0">
                  <a:moveTo>
                    <a:pt x="33239" y="13515"/>
                  </a:moveTo>
                  <a:cubicBezTo>
                    <a:pt x="29140" y="18626"/>
                    <a:pt x="22942" y="21599"/>
                    <a:pt x="16391" y="21599"/>
                  </a:cubicBezTo>
                  <a:cubicBezTo>
                    <a:pt x="10090" y="21599"/>
                    <a:pt x="4103" y="18848"/>
                    <a:pt x="0" y="14067"/>
                  </a:cubicBezTo>
                </a:path>
                <a:path w="33240" h="21600" stroke="0" extrusionOk="0">
                  <a:moveTo>
                    <a:pt x="33239" y="13515"/>
                  </a:moveTo>
                  <a:cubicBezTo>
                    <a:pt x="29140" y="18626"/>
                    <a:pt x="22942" y="21599"/>
                    <a:pt x="16391" y="21599"/>
                  </a:cubicBezTo>
                  <a:cubicBezTo>
                    <a:pt x="10090" y="21599"/>
                    <a:pt x="4103" y="18848"/>
                    <a:pt x="0" y="14067"/>
                  </a:cubicBezTo>
                  <a:lnTo>
                    <a:pt x="16391" y="0"/>
                  </a:lnTo>
                  <a:lnTo>
                    <a:pt x="33239" y="13515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9" name="Arc 88">
              <a:extLst>
                <a:ext uri="{FF2B5EF4-FFF2-40B4-BE49-F238E27FC236}">
                  <a16:creationId xmlns:a16="http://schemas.microsoft.com/office/drawing/2014/main" id="{401F3C12-DA5A-47CE-ACB7-C014E3251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1349"/>
              <a:ext cx="1857" cy="1735"/>
            </a:xfrm>
            <a:custGeom>
              <a:avLst/>
              <a:gdLst>
                <a:gd name="T0" fmla="*/ 5 w 36542"/>
                <a:gd name="T1" fmla="*/ 6 h 21600"/>
                <a:gd name="T2" fmla="*/ 0 w 36542"/>
                <a:gd name="T3" fmla="*/ 6 h 21600"/>
                <a:gd name="T4" fmla="*/ 2 w 3654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542" h="21600" fill="none" extrusionOk="0">
                  <a:moveTo>
                    <a:pt x="36541" y="11271"/>
                  </a:moveTo>
                  <a:cubicBezTo>
                    <a:pt x="32616" y="17687"/>
                    <a:pt x="25637" y="21599"/>
                    <a:pt x="18116" y="21599"/>
                  </a:cubicBezTo>
                  <a:cubicBezTo>
                    <a:pt x="10801" y="21599"/>
                    <a:pt x="3983" y="17897"/>
                    <a:pt x="-1" y="11763"/>
                  </a:cubicBezTo>
                </a:path>
                <a:path w="36542" h="21600" stroke="0" extrusionOk="0">
                  <a:moveTo>
                    <a:pt x="36541" y="11271"/>
                  </a:moveTo>
                  <a:cubicBezTo>
                    <a:pt x="32616" y="17687"/>
                    <a:pt x="25637" y="21599"/>
                    <a:pt x="18116" y="21599"/>
                  </a:cubicBezTo>
                  <a:cubicBezTo>
                    <a:pt x="10801" y="21599"/>
                    <a:pt x="3983" y="17897"/>
                    <a:pt x="-1" y="11763"/>
                  </a:cubicBezTo>
                  <a:lnTo>
                    <a:pt x="18116" y="0"/>
                  </a:lnTo>
                  <a:lnTo>
                    <a:pt x="36541" y="1127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0" name="Arc 89">
              <a:extLst>
                <a:ext uri="{FF2B5EF4-FFF2-40B4-BE49-F238E27FC236}">
                  <a16:creationId xmlns:a16="http://schemas.microsoft.com/office/drawing/2014/main" id="{4709DF9A-CF56-4F5E-91E3-521D760A4BAC}"/>
                </a:ext>
              </a:extLst>
            </p:cNvPr>
            <p:cNvSpPr>
              <a:spLocks/>
            </p:cNvSpPr>
            <p:nvPr/>
          </p:nvSpPr>
          <p:spPr bwMode="auto">
            <a:xfrm rot="3514576" flipH="1" flipV="1">
              <a:off x="1780" y="973"/>
              <a:ext cx="868" cy="1215"/>
            </a:xfrm>
            <a:custGeom>
              <a:avLst/>
              <a:gdLst>
                <a:gd name="T0" fmla="*/ 0 w 20188"/>
                <a:gd name="T1" fmla="*/ 0 h 21467"/>
                <a:gd name="T2" fmla="*/ 2 w 20188"/>
                <a:gd name="T3" fmla="*/ 2 h 21467"/>
                <a:gd name="T4" fmla="*/ 0 w 20188"/>
                <a:gd name="T5" fmla="*/ 4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1" name="Arc 90">
              <a:extLst>
                <a:ext uri="{FF2B5EF4-FFF2-40B4-BE49-F238E27FC236}">
                  <a16:creationId xmlns:a16="http://schemas.microsoft.com/office/drawing/2014/main" id="{EDA2746F-F497-4F8D-B88A-7777158AA18A}"/>
                </a:ext>
              </a:extLst>
            </p:cNvPr>
            <p:cNvSpPr>
              <a:spLocks/>
            </p:cNvSpPr>
            <p:nvPr/>
          </p:nvSpPr>
          <p:spPr bwMode="auto">
            <a:xfrm rot="18085424" flipH="1">
              <a:off x="1783" y="2235"/>
              <a:ext cx="857" cy="1217"/>
            </a:xfrm>
            <a:custGeom>
              <a:avLst/>
              <a:gdLst>
                <a:gd name="T0" fmla="*/ 0 w 20188"/>
                <a:gd name="T1" fmla="*/ 0 h 21467"/>
                <a:gd name="T2" fmla="*/ 2 w 20188"/>
                <a:gd name="T3" fmla="*/ 2 h 21467"/>
                <a:gd name="T4" fmla="*/ 0 w 20188"/>
                <a:gd name="T5" fmla="*/ 4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2" name="Arc 91">
              <a:extLst>
                <a:ext uri="{FF2B5EF4-FFF2-40B4-BE49-F238E27FC236}">
                  <a16:creationId xmlns:a16="http://schemas.microsoft.com/office/drawing/2014/main" id="{25EF1665-EA02-4D33-A83A-6A471C9B231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663" y="1078"/>
              <a:ext cx="801" cy="1101"/>
            </a:xfrm>
            <a:custGeom>
              <a:avLst/>
              <a:gdLst>
                <a:gd name="T0" fmla="*/ 0 w 20188"/>
                <a:gd name="T1" fmla="*/ 0 h 21467"/>
                <a:gd name="T2" fmla="*/ 1 w 20188"/>
                <a:gd name="T3" fmla="*/ 2 h 21467"/>
                <a:gd name="T4" fmla="*/ 0 w 20188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3" name="Arc 92">
              <a:extLst>
                <a:ext uri="{FF2B5EF4-FFF2-40B4-BE49-F238E27FC236}">
                  <a16:creationId xmlns:a16="http://schemas.microsoft.com/office/drawing/2014/main" id="{018C7213-E466-4F3C-8C04-927909BE3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2" y="2238"/>
              <a:ext cx="801" cy="1101"/>
            </a:xfrm>
            <a:custGeom>
              <a:avLst/>
              <a:gdLst>
                <a:gd name="T0" fmla="*/ 0 w 20188"/>
                <a:gd name="T1" fmla="*/ 0 h 21467"/>
                <a:gd name="T2" fmla="*/ 1 w 20188"/>
                <a:gd name="T3" fmla="*/ 2 h 21467"/>
                <a:gd name="T4" fmla="*/ 0 w 20188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4" name="Arc 93">
              <a:extLst>
                <a:ext uri="{FF2B5EF4-FFF2-40B4-BE49-F238E27FC236}">
                  <a16:creationId xmlns:a16="http://schemas.microsoft.com/office/drawing/2014/main" id="{E43C4392-06DD-4A6A-A6ED-39B87C24EEF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731" y="1207"/>
              <a:ext cx="295" cy="9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5" name="Arc 94">
              <a:extLst>
                <a:ext uri="{FF2B5EF4-FFF2-40B4-BE49-F238E27FC236}">
                  <a16:creationId xmlns:a16="http://schemas.microsoft.com/office/drawing/2014/main" id="{BE75E67A-711A-4C38-BB35-C0363643A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249"/>
              <a:ext cx="295" cy="9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6" name="Arc 95">
              <a:extLst>
                <a:ext uri="{FF2B5EF4-FFF2-40B4-BE49-F238E27FC236}">
                  <a16:creationId xmlns:a16="http://schemas.microsoft.com/office/drawing/2014/main" id="{5F59CA4C-0976-4C77-9E9A-8929A70C1158}"/>
                </a:ext>
              </a:extLst>
            </p:cNvPr>
            <p:cNvSpPr>
              <a:spLocks/>
            </p:cNvSpPr>
            <p:nvPr/>
          </p:nvSpPr>
          <p:spPr bwMode="auto">
            <a:xfrm rot="18085424" flipV="1">
              <a:off x="2943" y="967"/>
              <a:ext cx="868" cy="1215"/>
            </a:xfrm>
            <a:custGeom>
              <a:avLst/>
              <a:gdLst>
                <a:gd name="T0" fmla="*/ 0 w 20188"/>
                <a:gd name="T1" fmla="*/ 0 h 21467"/>
                <a:gd name="T2" fmla="*/ 2 w 20188"/>
                <a:gd name="T3" fmla="*/ 2 h 21467"/>
                <a:gd name="T4" fmla="*/ 0 w 20188"/>
                <a:gd name="T5" fmla="*/ 4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7" name="Arc 96">
              <a:extLst>
                <a:ext uri="{FF2B5EF4-FFF2-40B4-BE49-F238E27FC236}">
                  <a16:creationId xmlns:a16="http://schemas.microsoft.com/office/drawing/2014/main" id="{1CC38CC9-9B27-44EF-8129-273E42698E81}"/>
                </a:ext>
              </a:extLst>
            </p:cNvPr>
            <p:cNvSpPr>
              <a:spLocks/>
            </p:cNvSpPr>
            <p:nvPr/>
          </p:nvSpPr>
          <p:spPr bwMode="auto">
            <a:xfrm rot="3514576">
              <a:off x="2953" y="2229"/>
              <a:ext cx="857" cy="1217"/>
            </a:xfrm>
            <a:custGeom>
              <a:avLst/>
              <a:gdLst>
                <a:gd name="T0" fmla="*/ 0 w 20188"/>
                <a:gd name="T1" fmla="*/ 0 h 21467"/>
                <a:gd name="T2" fmla="*/ 2 w 20188"/>
                <a:gd name="T3" fmla="*/ 2 h 21467"/>
                <a:gd name="T4" fmla="*/ 0 w 20188"/>
                <a:gd name="T5" fmla="*/ 4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88" h="21467" fill="none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</a:path>
                <a:path w="20188" h="21467" stroke="0" extrusionOk="0">
                  <a:moveTo>
                    <a:pt x="2391" y="-1"/>
                  </a:moveTo>
                  <a:cubicBezTo>
                    <a:pt x="10438" y="896"/>
                    <a:pt x="17308" y="6217"/>
                    <a:pt x="20188" y="13785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8" name="Arc 97">
              <a:extLst>
                <a:ext uri="{FF2B5EF4-FFF2-40B4-BE49-F238E27FC236}">
                  <a16:creationId xmlns:a16="http://schemas.microsoft.com/office/drawing/2014/main" id="{51B878A6-3D80-48BF-B1CB-3CA9ABDB510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759" y="1314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9" name="Arc 98">
              <a:extLst>
                <a:ext uri="{FF2B5EF4-FFF2-40B4-BE49-F238E27FC236}">
                  <a16:creationId xmlns:a16="http://schemas.microsoft.com/office/drawing/2014/main" id="{ADFFA9F2-464A-4CC7-8FC9-4AE89547B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2223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90" name="AutoShape 99">
              <a:extLst>
                <a:ext uri="{FF2B5EF4-FFF2-40B4-BE49-F238E27FC236}">
                  <a16:creationId xmlns:a16="http://schemas.microsoft.com/office/drawing/2014/main" id="{B6736C18-B3C2-490B-BB09-D2D84D1261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78" y="1319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1" name="AutoShape 100">
              <a:extLst>
                <a:ext uri="{FF2B5EF4-FFF2-40B4-BE49-F238E27FC236}">
                  <a16:creationId xmlns:a16="http://schemas.microsoft.com/office/drawing/2014/main" id="{5876B8F8-186A-4F94-ADEE-2EB3B9D9EC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77" y="1732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2" name="AutoShape 101">
              <a:extLst>
                <a:ext uri="{FF2B5EF4-FFF2-40B4-BE49-F238E27FC236}">
                  <a16:creationId xmlns:a16="http://schemas.microsoft.com/office/drawing/2014/main" id="{DA21620F-CBF0-4A51-ABDC-EDDE3C5B21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82" y="2177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3" name="AutoShape 102">
              <a:extLst>
                <a:ext uri="{FF2B5EF4-FFF2-40B4-BE49-F238E27FC236}">
                  <a16:creationId xmlns:a16="http://schemas.microsoft.com/office/drawing/2014/main" id="{5E765421-9140-4F7D-B523-F79171BEAD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87" y="2624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4" name="AutoShape 103">
              <a:extLst>
                <a:ext uri="{FF2B5EF4-FFF2-40B4-BE49-F238E27FC236}">
                  <a16:creationId xmlns:a16="http://schemas.microsoft.com/office/drawing/2014/main" id="{40EAECE7-B1FB-46BF-B066-8CD6CB7441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92" y="3043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5" name="AutoShape 104">
              <a:extLst>
                <a:ext uri="{FF2B5EF4-FFF2-40B4-BE49-F238E27FC236}">
                  <a16:creationId xmlns:a16="http://schemas.microsoft.com/office/drawing/2014/main" id="{30EDFC5F-63DA-421B-93BA-966CAAD9D0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4294" y="2170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6" name="AutoShape 105">
              <a:extLst>
                <a:ext uri="{FF2B5EF4-FFF2-40B4-BE49-F238E27FC236}">
                  <a16:creationId xmlns:a16="http://schemas.microsoft.com/office/drawing/2014/main" id="{03FF8132-873C-4DA1-A7B5-BB0F436879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044871">
              <a:off x="4263" y="2031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7" name="AutoShape 106">
              <a:extLst>
                <a:ext uri="{FF2B5EF4-FFF2-40B4-BE49-F238E27FC236}">
                  <a16:creationId xmlns:a16="http://schemas.microsoft.com/office/drawing/2014/main" id="{A6DB93F2-129A-4BA1-965F-A90021DD83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44871" flipV="1">
              <a:off x="4248" y="2304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8" name="AutoShape 107">
              <a:extLst>
                <a:ext uri="{FF2B5EF4-FFF2-40B4-BE49-F238E27FC236}">
                  <a16:creationId xmlns:a16="http://schemas.microsoft.com/office/drawing/2014/main" id="{3C54B333-5061-4F0F-9804-98CA81D777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74568" flipV="1">
              <a:off x="4185" y="2439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399" name="AutoShape 108">
              <a:extLst>
                <a:ext uri="{FF2B5EF4-FFF2-40B4-BE49-F238E27FC236}">
                  <a16:creationId xmlns:a16="http://schemas.microsoft.com/office/drawing/2014/main" id="{0468838E-13D6-4957-BEDD-B5F948C786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174568">
              <a:off x="4198" y="1870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400" name="AutoShape 109">
              <a:extLst>
                <a:ext uri="{FF2B5EF4-FFF2-40B4-BE49-F238E27FC236}">
                  <a16:creationId xmlns:a16="http://schemas.microsoft.com/office/drawing/2014/main" id="{0B23395C-81CB-4A18-8AF0-9583868877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188087">
              <a:off x="3957" y="1625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401" name="AutoShape 110">
              <a:extLst>
                <a:ext uri="{FF2B5EF4-FFF2-40B4-BE49-F238E27FC236}">
                  <a16:creationId xmlns:a16="http://schemas.microsoft.com/office/drawing/2014/main" id="{46BEBFC0-E983-4F4C-B980-F44D7C7819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188087" flipV="1">
              <a:off x="3948" y="2638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402" name="AutoShape 111">
              <a:extLst>
                <a:ext uri="{FF2B5EF4-FFF2-40B4-BE49-F238E27FC236}">
                  <a16:creationId xmlns:a16="http://schemas.microsoft.com/office/drawing/2014/main" id="{326FAC44-5B01-4E76-A14B-87D4325FDD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809554">
              <a:off x="3699" y="1538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  <p:sp>
          <p:nvSpPr>
            <p:cNvPr id="15403" name="AutoShape 112">
              <a:extLst>
                <a:ext uri="{FF2B5EF4-FFF2-40B4-BE49-F238E27FC236}">
                  <a16:creationId xmlns:a16="http://schemas.microsoft.com/office/drawing/2014/main" id="{FB33CB13-5A9C-482B-91B7-E883A461E6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18772">
              <a:off x="3736" y="2679"/>
              <a:ext cx="67" cy="73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158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>
                <a:latin typeface="Times New Roman CE" panose="02020603050405020304" pitchFamily="18" charset="0"/>
              </a:endParaRPr>
            </a:p>
          </p:txBody>
        </p:sp>
      </p:grp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DA3B1D6-20AF-45CA-B0D4-DBC7D0A18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6405562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sz="3300" baseline="0" dirty="0"/>
              <a:t>Model elektrického pole (</a:t>
            </a:r>
            <a:r>
              <a:rPr lang="sk-SK" altLang="cs-CZ" sz="3300" baseline="0" dirty="0" err="1"/>
              <a:t>siločárový</a:t>
            </a:r>
            <a:r>
              <a:rPr lang="sk-SK" altLang="cs-CZ" sz="3300" baseline="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/>
              <a:t>1. </a:t>
            </a:r>
            <a:r>
              <a:rPr lang="sk-SK" altLang="cs-CZ" sz="3000" baseline="0" dirty="0" err="1"/>
              <a:t>Dvou</a:t>
            </a:r>
            <a:r>
              <a:rPr lang="sk-SK" altLang="cs-CZ" sz="3000" baseline="0" dirty="0"/>
              <a:t> </a:t>
            </a:r>
            <a:r>
              <a:rPr lang="sk-SK" altLang="cs-CZ" sz="3000" baseline="0" dirty="0" err="1"/>
              <a:t>nesouhlasných</a:t>
            </a:r>
            <a:r>
              <a:rPr lang="sk-SK" altLang="cs-CZ" sz="3000" baseline="0" dirty="0"/>
              <a:t> nábojů.</a:t>
            </a:r>
            <a:endParaRPr lang="sk-SK" altLang="cs-CZ" sz="3000" baseline="0" dirty="0">
              <a:latin typeface="Times New Roman CE" panose="02020603050405020304" pitchFamily="18" charset="0"/>
            </a:endParaRP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E5423A2D-CECA-4EBA-BC1A-302256992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738813"/>
            <a:ext cx="90820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600" tIns="46038" rIns="57600" bIns="108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Siločára je myšlená čára, kterou znázorňujeme působení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elektrického pole.</a:t>
            </a:r>
            <a:endParaRPr lang="sk-SK" altLang="cs-CZ" sz="3100" baseline="0">
              <a:latin typeface="Times New Roman CE" panose="02020603050405020304" pitchFamily="18" charset="0"/>
            </a:endParaRPr>
          </a:p>
        </p:txBody>
      </p:sp>
      <p:sp>
        <p:nvSpPr>
          <p:cNvPr id="63557" name="Oval 69">
            <a:extLst>
              <a:ext uri="{FF2B5EF4-FFF2-40B4-BE49-F238E27FC236}">
                <a16:creationId xmlns:a16="http://schemas.microsoft.com/office/drawing/2014/main" id="{0138F143-5008-4CC3-AAB8-875C4DD134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97175" y="3481388"/>
            <a:ext cx="293688" cy="29368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63560" name="Oval 72">
            <a:extLst>
              <a:ext uri="{FF2B5EF4-FFF2-40B4-BE49-F238E27FC236}">
                <a16:creationId xmlns:a16="http://schemas.microsoft.com/office/drawing/2014/main" id="{5D339E2B-DEB7-4039-8049-370CC07564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73738" y="3475038"/>
            <a:ext cx="293687" cy="293687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1E3D5B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  <p:bldP spid="63494" grpId="0" uiExpand="1" build="p" autoUpdateAnimBg="0"/>
      <p:bldP spid="63557" grpId="0" animBg="1"/>
      <p:bldP spid="635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4" name="Rectangle 40">
            <a:extLst>
              <a:ext uri="{FF2B5EF4-FFF2-40B4-BE49-F238E27FC236}">
                <a16:creationId xmlns:a16="http://schemas.microsoft.com/office/drawing/2014/main" id="{B6FF0017-04C4-4457-965D-91E02615D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6467475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457200" indent="-457200"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00200" indent="-4572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71700" indent="-4572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3200" indent="-4572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2004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76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48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20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sz="3300" baseline="0" dirty="0"/>
              <a:t>Model elektrického pole (</a:t>
            </a:r>
            <a:r>
              <a:rPr lang="sk-SK" altLang="cs-CZ" sz="3300" baseline="0" dirty="0" err="1"/>
              <a:t>siločárový</a:t>
            </a:r>
            <a:r>
              <a:rPr lang="sk-SK" altLang="cs-CZ" sz="3300" baseline="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>
                <a:cs typeface="Times New Roman" panose="02020603050405020304" pitchFamily="18" charset="0"/>
              </a:rPr>
              <a:t>2.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Dvou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souhlasných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(kladných) nábojů.</a:t>
            </a:r>
          </a:p>
        </p:txBody>
      </p:sp>
      <p:sp>
        <p:nvSpPr>
          <p:cNvPr id="17411" name="Rectangle 41">
            <a:extLst>
              <a:ext uri="{FF2B5EF4-FFF2-40B4-BE49-F238E27FC236}">
                <a16:creationId xmlns:a16="http://schemas.microsoft.com/office/drawing/2014/main" id="{2FA4D20A-A441-416C-B712-F37E8CD58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738813"/>
            <a:ext cx="89836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600" tIns="46038" rIns="57600" bIns="108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Siločára je myšlená čára, kterou znázorňujeme působení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elektrického pole</a:t>
            </a:r>
            <a:r>
              <a:rPr lang="sk-SK" altLang="cs-CZ" sz="3100" b="1" i="1" baseline="0"/>
              <a:t>.</a:t>
            </a:r>
            <a:r>
              <a:rPr lang="sk-SK" altLang="cs-CZ" sz="3100" baseline="0"/>
              <a:t> </a:t>
            </a:r>
            <a:endParaRPr lang="sk-SK" altLang="cs-CZ" sz="3100" baseline="0">
              <a:latin typeface="Times New Roman CE" panose="02020603050405020304" pitchFamily="18" charset="0"/>
            </a:endParaRPr>
          </a:p>
        </p:txBody>
      </p:sp>
      <p:grpSp>
        <p:nvGrpSpPr>
          <p:cNvPr id="88130" name="Group 66">
            <a:extLst>
              <a:ext uri="{FF2B5EF4-FFF2-40B4-BE49-F238E27FC236}">
                <a16:creationId xmlns:a16="http://schemas.microsoft.com/office/drawing/2014/main" id="{244FB272-9BCD-43C4-A6D3-8C09DE8EE685}"/>
              </a:ext>
            </a:extLst>
          </p:cNvPr>
          <p:cNvGrpSpPr>
            <a:grpSpLocks/>
          </p:cNvGrpSpPr>
          <p:nvPr/>
        </p:nvGrpSpPr>
        <p:grpSpPr bwMode="auto">
          <a:xfrm>
            <a:off x="1339850" y="1438275"/>
            <a:ext cx="6038850" cy="4368800"/>
            <a:chOff x="844" y="906"/>
            <a:chExt cx="3804" cy="2752"/>
          </a:xfrm>
        </p:grpSpPr>
        <p:sp>
          <p:nvSpPr>
            <p:cNvPr id="17415" name="Line 5">
              <a:extLst>
                <a:ext uri="{FF2B5EF4-FFF2-40B4-BE49-F238E27FC236}">
                  <a16:creationId xmlns:a16="http://schemas.microsoft.com/office/drawing/2014/main" id="{8AE38793-7B59-404B-BBA6-5C98F97D1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9" y="2288"/>
              <a:ext cx="7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lg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6" name="Arc 6">
              <a:extLst>
                <a:ext uri="{FF2B5EF4-FFF2-40B4-BE49-F238E27FC236}">
                  <a16:creationId xmlns:a16="http://schemas.microsoft.com/office/drawing/2014/main" id="{8FF99C12-F706-4B2F-8AAB-32A9CA2DA6B4}"/>
                </a:ext>
              </a:extLst>
            </p:cNvPr>
            <p:cNvSpPr>
              <a:spLocks/>
            </p:cNvSpPr>
            <p:nvPr/>
          </p:nvSpPr>
          <p:spPr bwMode="auto">
            <a:xfrm rot="2578458" flipH="1">
              <a:off x="966" y="1895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7" name="Arc 8">
              <a:extLst>
                <a:ext uri="{FF2B5EF4-FFF2-40B4-BE49-F238E27FC236}">
                  <a16:creationId xmlns:a16="http://schemas.microsoft.com/office/drawing/2014/main" id="{11AFA39D-E125-4E28-834A-812B5D3E63A8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1045" y="1996"/>
              <a:ext cx="782" cy="1101"/>
            </a:xfrm>
            <a:custGeom>
              <a:avLst/>
              <a:gdLst>
                <a:gd name="T0" fmla="*/ 0 w 19693"/>
                <a:gd name="T1" fmla="*/ 0 h 21467"/>
                <a:gd name="T2" fmla="*/ 1 w 19693"/>
                <a:gd name="T3" fmla="*/ 2 h 21467"/>
                <a:gd name="T4" fmla="*/ 0 w 19693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93" h="21467" fill="none" extrusionOk="0">
                  <a:moveTo>
                    <a:pt x="2391" y="-1"/>
                  </a:moveTo>
                  <a:cubicBezTo>
                    <a:pt x="9978" y="844"/>
                    <a:pt x="16556" y="5632"/>
                    <a:pt x="19692" y="12593"/>
                  </a:cubicBezTo>
                </a:path>
                <a:path w="19693" h="21467" stroke="0" extrusionOk="0">
                  <a:moveTo>
                    <a:pt x="2391" y="-1"/>
                  </a:moveTo>
                  <a:cubicBezTo>
                    <a:pt x="9978" y="844"/>
                    <a:pt x="16556" y="5632"/>
                    <a:pt x="19692" y="1259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8" name="Arc 44">
              <a:extLst>
                <a:ext uri="{FF2B5EF4-FFF2-40B4-BE49-F238E27FC236}">
                  <a16:creationId xmlns:a16="http://schemas.microsoft.com/office/drawing/2014/main" id="{5413F862-2E86-4A31-8A81-89947C316AD0}"/>
                </a:ext>
              </a:extLst>
            </p:cNvPr>
            <p:cNvSpPr>
              <a:spLocks/>
            </p:cNvSpPr>
            <p:nvPr/>
          </p:nvSpPr>
          <p:spPr bwMode="auto">
            <a:xfrm rot="-2578458" flipH="1" flipV="1">
              <a:off x="974" y="1805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9" name="Arc 46">
              <a:extLst>
                <a:ext uri="{FF2B5EF4-FFF2-40B4-BE49-F238E27FC236}">
                  <a16:creationId xmlns:a16="http://schemas.microsoft.com/office/drawing/2014/main" id="{D45F5DF7-675E-4470-A783-BEAF40D185AA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999" y="1419"/>
              <a:ext cx="792" cy="1101"/>
            </a:xfrm>
            <a:custGeom>
              <a:avLst/>
              <a:gdLst>
                <a:gd name="T0" fmla="*/ 0 w 19947"/>
                <a:gd name="T1" fmla="*/ 0 h 21467"/>
                <a:gd name="T2" fmla="*/ 1 w 19947"/>
                <a:gd name="T3" fmla="*/ 2 h 21467"/>
                <a:gd name="T4" fmla="*/ 0 w 19947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947" h="21467" fill="none" extrusionOk="0">
                  <a:moveTo>
                    <a:pt x="2391" y="-1"/>
                  </a:moveTo>
                  <a:cubicBezTo>
                    <a:pt x="10206" y="870"/>
                    <a:pt x="16930" y="5918"/>
                    <a:pt x="19947" y="13180"/>
                  </a:cubicBezTo>
                </a:path>
                <a:path w="19947" h="21467" stroke="0" extrusionOk="0">
                  <a:moveTo>
                    <a:pt x="2391" y="-1"/>
                  </a:moveTo>
                  <a:cubicBezTo>
                    <a:pt x="10206" y="870"/>
                    <a:pt x="16930" y="5918"/>
                    <a:pt x="19947" y="13180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0" name="Arc 47">
              <a:extLst>
                <a:ext uri="{FF2B5EF4-FFF2-40B4-BE49-F238E27FC236}">
                  <a16:creationId xmlns:a16="http://schemas.microsoft.com/office/drawing/2014/main" id="{71BB26B1-E20D-414E-8410-1593E627ACB3}"/>
                </a:ext>
              </a:extLst>
            </p:cNvPr>
            <p:cNvSpPr>
              <a:spLocks/>
            </p:cNvSpPr>
            <p:nvPr/>
          </p:nvSpPr>
          <p:spPr bwMode="auto">
            <a:xfrm rot="7159079" flipH="1">
              <a:off x="1226" y="1209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1" name="Arc 48">
              <a:extLst>
                <a:ext uri="{FF2B5EF4-FFF2-40B4-BE49-F238E27FC236}">
                  <a16:creationId xmlns:a16="http://schemas.microsoft.com/office/drawing/2014/main" id="{3158AED5-AA9F-4534-A448-9AC392AFC6C1}"/>
                </a:ext>
              </a:extLst>
            </p:cNvPr>
            <p:cNvSpPr>
              <a:spLocks/>
            </p:cNvSpPr>
            <p:nvPr/>
          </p:nvSpPr>
          <p:spPr bwMode="auto">
            <a:xfrm rot="-7159079" flipH="1" flipV="1">
              <a:off x="1228" y="2267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2" name="Arc 49">
              <a:extLst>
                <a:ext uri="{FF2B5EF4-FFF2-40B4-BE49-F238E27FC236}">
                  <a16:creationId xmlns:a16="http://schemas.microsoft.com/office/drawing/2014/main" id="{574AE601-B911-4076-BB12-F69F35594E18}"/>
                </a:ext>
              </a:extLst>
            </p:cNvPr>
            <p:cNvSpPr>
              <a:spLocks/>
            </p:cNvSpPr>
            <p:nvPr/>
          </p:nvSpPr>
          <p:spPr bwMode="auto">
            <a:xfrm rot="8691083" flipH="1">
              <a:off x="1496" y="1109"/>
              <a:ext cx="803" cy="1101"/>
            </a:xfrm>
            <a:custGeom>
              <a:avLst/>
              <a:gdLst>
                <a:gd name="T0" fmla="*/ 0 w 20225"/>
                <a:gd name="T1" fmla="*/ 0 h 21467"/>
                <a:gd name="T2" fmla="*/ 1 w 20225"/>
                <a:gd name="T3" fmla="*/ 2 h 21467"/>
                <a:gd name="T4" fmla="*/ 0 w 20225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25" h="21467" fill="none" extrusionOk="0">
                  <a:moveTo>
                    <a:pt x="2391" y="-1"/>
                  </a:moveTo>
                  <a:cubicBezTo>
                    <a:pt x="10475" y="900"/>
                    <a:pt x="17368" y="6266"/>
                    <a:pt x="20224" y="13883"/>
                  </a:cubicBezTo>
                </a:path>
                <a:path w="20225" h="21467" stroke="0" extrusionOk="0">
                  <a:moveTo>
                    <a:pt x="2391" y="-1"/>
                  </a:moveTo>
                  <a:cubicBezTo>
                    <a:pt x="10475" y="900"/>
                    <a:pt x="17368" y="6266"/>
                    <a:pt x="20224" y="1388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3" name="Arc 50">
              <a:extLst>
                <a:ext uri="{FF2B5EF4-FFF2-40B4-BE49-F238E27FC236}">
                  <a16:creationId xmlns:a16="http://schemas.microsoft.com/office/drawing/2014/main" id="{E8D3BEC9-74E4-413C-BF32-32B7EA0DC6BB}"/>
                </a:ext>
              </a:extLst>
            </p:cNvPr>
            <p:cNvSpPr>
              <a:spLocks/>
            </p:cNvSpPr>
            <p:nvPr/>
          </p:nvSpPr>
          <p:spPr bwMode="auto">
            <a:xfrm rot="-8691083" flipH="1" flipV="1">
              <a:off x="1523" y="2356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4" name="Arc 51">
              <a:extLst>
                <a:ext uri="{FF2B5EF4-FFF2-40B4-BE49-F238E27FC236}">
                  <a16:creationId xmlns:a16="http://schemas.microsoft.com/office/drawing/2014/main" id="{D2B4B6AE-416F-4AF4-B18E-9B3B75D9E183}"/>
                </a:ext>
              </a:extLst>
            </p:cNvPr>
            <p:cNvSpPr>
              <a:spLocks/>
            </p:cNvSpPr>
            <p:nvPr/>
          </p:nvSpPr>
          <p:spPr bwMode="auto">
            <a:xfrm rot="10058372" flipH="1">
              <a:off x="1778" y="906"/>
              <a:ext cx="822" cy="1315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3 h 21467"/>
                <a:gd name="T4" fmla="*/ 0 w 20106"/>
                <a:gd name="T5" fmla="*/ 5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25" name="Arc 52">
              <a:extLst>
                <a:ext uri="{FF2B5EF4-FFF2-40B4-BE49-F238E27FC236}">
                  <a16:creationId xmlns:a16="http://schemas.microsoft.com/office/drawing/2014/main" id="{C683B064-36C1-4887-B994-740CEBFC9E79}"/>
                </a:ext>
              </a:extLst>
            </p:cNvPr>
            <p:cNvSpPr>
              <a:spLocks/>
            </p:cNvSpPr>
            <p:nvPr/>
          </p:nvSpPr>
          <p:spPr bwMode="auto">
            <a:xfrm rot="-10058372" flipH="1" flipV="1">
              <a:off x="1802" y="2342"/>
              <a:ext cx="822" cy="1315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3 h 21467"/>
                <a:gd name="T4" fmla="*/ 0 w 20106"/>
                <a:gd name="T5" fmla="*/ 5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7426" name="Group 64">
              <a:extLst>
                <a:ext uri="{FF2B5EF4-FFF2-40B4-BE49-F238E27FC236}">
                  <a16:creationId xmlns:a16="http://schemas.microsoft.com/office/drawing/2014/main" id="{BDEBE0F5-473C-498A-92A8-6316C2C301CB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868" y="907"/>
              <a:ext cx="1780" cy="2751"/>
              <a:chOff x="824" y="1019"/>
              <a:chExt cx="1780" cy="2751"/>
            </a:xfrm>
          </p:grpSpPr>
          <p:sp>
            <p:nvSpPr>
              <p:cNvPr id="17427" name="Line 53">
                <a:extLst>
                  <a:ext uri="{FF2B5EF4-FFF2-40B4-BE49-F238E27FC236}">
                    <a16:creationId xmlns:a16="http://schemas.microsoft.com/office/drawing/2014/main" id="{3008320E-B7B7-4F6B-B3BD-D442C0272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9" y="2401"/>
                <a:ext cx="759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lg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8" name="Arc 54">
                <a:extLst>
                  <a:ext uri="{FF2B5EF4-FFF2-40B4-BE49-F238E27FC236}">
                    <a16:creationId xmlns:a16="http://schemas.microsoft.com/office/drawing/2014/main" id="{64AA6E51-0D83-4CE2-BE3D-AB3AAC3C3A97}"/>
                  </a:ext>
                </a:extLst>
              </p:cNvPr>
              <p:cNvSpPr>
                <a:spLocks/>
              </p:cNvSpPr>
              <p:nvPr/>
            </p:nvSpPr>
            <p:spPr bwMode="auto">
              <a:xfrm rot="2578458" flipH="1">
                <a:off x="946" y="2008"/>
                <a:ext cx="778" cy="879"/>
              </a:xfrm>
              <a:custGeom>
                <a:avLst/>
                <a:gdLst>
                  <a:gd name="T0" fmla="*/ 0 w 15997"/>
                  <a:gd name="T1" fmla="*/ 0 h 21600"/>
                  <a:gd name="T2" fmla="*/ 2 w 15997"/>
                  <a:gd name="T3" fmla="*/ 0 h 21600"/>
                  <a:gd name="T4" fmla="*/ 0 w 15997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997" h="21600" fill="none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</a:path>
                  <a:path w="15997" h="21600" stroke="0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29" name="Arc 55">
                <a:extLst>
                  <a:ext uri="{FF2B5EF4-FFF2-40B4-BE49-F238E27FC236}">
                    <a16:creationId xmlns:a16="http://schemas.microsoft.com/office/drawing/2014/main" id="{0D4A6842-AF88-4D52-A181-C5582800BFA3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 flipH="1" flipV="1">
                <a:off x="1025" y="2109"/>
                <a:ext cx="782" cy="1101"/>
              </a:xfrm>
              <a:custGeom>
                <a:avLst/>
                <a:gdLst>
                  <a:gd name="T0" fmla="*/ 0 w 19693"/>
                  <a:gd name="T1" fmla="*/ 0 h 21467"/>
                  <a:gd name="T2" fmla="*/ 1 w 19693"/>
                  <a:gd name="T3" fmla="*/ 2 h 21467"/>
                  <a:gd name="T4" fmla="*/ 0 w 19693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693" h="21467" fill="none" extrusionOk="0">
                    <a:moveTo>
                      <a:pt x="2391" y="-1"/>
                    </a:moveTo>
                    <a:cubicBezTo>
                      <a:pt x="9978" y="844"/>
                      <a:pt x="16556" y="5632"/>
                      <a:pt x="19692" y="12593"/>
                    </a:cubicBezTo>
                  </a:path>
                  <a:path w="19693" h="21467" stroke="0" extrusionOk="0">
                    <a:moveTo>
                      <a:pt x="2391" y="-1"/>
                    </a:moveTo>
                    <a:cubicBezTo>
                      <a:pt x="9978" y="844"/>
                      <a:pt x="16556" y="5632"/>
                      <a:pt x="19692" y="1259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0" name="Arc 56">
                <a:extLst>
                  <a:ext uri="{FF2B5EF4-FFF2-40B4-BE49-F238E27FC236}">
                    <a16:creationId xmlns:a16="http://schemas.microsoft.com/office/drawing/2014/main" id="{A4486240-C2B4-4B96-BE6F-0D97FC475E80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78458" flipH="1" flipV="1">
                <a:off x="954" y="1918"/>
                <a:ext cx="778" cy="879"/>
              </a:xfrm>
              <a:custGeom>
                <a:avLst/>
                <a:gdLst>
                  <a:gd name="T0" fmla="*/ 0 w 15997"/>
                  <a:gd name="T1" fmla="*/ 0 h 21600"/>
                  <a:gd name="T2" fmla="*/ 2 w 15997"/>
                  <a:gd name="T3" fmla="*/ 0 h 21600"/>
                  <a:gd name="T4" fmla="*/ 0 w 15997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997" h="21600" fill="none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</a:path>
                  <a:path w="15997" h="21600" stroke="0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1" name="Arc 57">
                <a:extLst>
                  <a:ext uri="{FF2B5EF4-FFF2-40B4-BE49-F238E27FC236}">
                    <a16:creationId xmlns:a16="http://schemas.microsoft.com/office/drawing/2014/main" id="{D0D82E40-145C-4977-B7F2-C7AF8A7B381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H="1">
                <a:off x="979" y="1532"/>
                <a:ext cx="792" cy="1101"/>
              </a:xfrm>
              <a:custGeom>
                <a:avLst/>
                <a:gdLst>
                  <a:gd name="T0" fmla="*/ 0 w 19947"/>
                  <a:gd name="T1" fmla="*/ 0 h 21467"/>
                  <a:gd name="T2" fmla="*/ 1 w 19947"/>
                  <a:gd name="T3" fmla="*/ 2 h 21467"/>
                  <a:gd name="T4" fmla="*/ 0 w 19947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947" h="21467" fill="none" extrusionOk="0">
                    <a:moveTo>
                      <a:pt x="2391" y="-1"/>
                    </a:moveTo>
                    <a:cubicBezTo>
                      <a:pt x="10206" y="870"/>
                      <a:pt x="16930" y="5918"/>
                      <a:pt x="19947" y="13180"/>
                    </a:cubicBezTo>
                  </a:path>
                  <a:path w="19947" h="21467" stroke="0" extrusionOk="0">
                    <a:moveTo>
                      <a:pt x="2391" y="-1"/>
                    </a:moveTo>
                    <a:cubicBezTo>
                      <a:pt x="10206" y="870"/>
                      <a:pt x="16930" y="5918"/>
                      <a:pt x="19947" y="13180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2" name="Arc 58">
                <a:extLst>
                  <a:ext uri="{FF2B5EF4-FFF2-40B4-BE49-F238E27FC236}">
                    <a16:creationId xmlns:a16="http://schemas.microsoft.com/office/drawing/2014/main" id="{CF21526A-B746-403E-839A-A1C586944662}"/>
                  </a:ext>
                </a:extLst>
              </p:cNvPr>
              <p:cNvSpPr>
                <a:spLocks/>
              </p:cNvSpPr>
              <p:nvPr/>
            </p:nvSpPr>
            <p:spPr bwMode="auto">
              <a:xfrm rot="7159079" flipH="1">
                <a:off x="1206" y="1322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3" name="Arc 59">
                <a:extLst>
                  <a:ext uri="{FF2B5EF4-FFF2-40B4-BE49-F238E27FC236}">
                    <a16:creationId xmlns:a16="http://schemas.microsoft.com/office/drawing/2014/main" id="{8C653E06-E7E0-4C95-9881-640288851770}"/>
                  </a:ext>
                </a:extLst>
              </p:cNvPr>
              <p:cNvSpPr>
                <a:spLocks/>
              </p:cNvSpPr>
              <p:nvPr/>
            </p:nvSpPr>
            <p:spPr bwMode="auto">
              <a:xfrm rot="-7159079" flipH="1" flipV="1">
                <a:off x="1208" y="2380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4" name="Arc 60">
                <a:extLst>
                  <a:ext uri="{FF2B5EF4-FFF2-40B4-BE49-F238E27FC236}">
                    <a16:creationId xmlns:a16="http://schemas.microsoft.com/office/drawing/2014/main" id="{2F05F105-1648-484F-9E45-A78A05B14445}"/>
                  </a:ext>
                </a:extLst>
              </p:cNvPr>
              <p:cNvSpPr>
                <a:spLocks/>
              </p:cNvSpPr>
              <p:nvPr/>
            </p:nvSpPr>
            <p:spPr bwMode="auto">
              <a:xfrm rot="8691083" flipH="1">
                <a:off x="1476" y="1222"/>
                <a:ext cx="803" cy="1101"/>
              </a:xfrm>
              <a:custGeom>
                <a:avLst/>
                <a:gdLst>
                  <a:gd name="T0" fmla="*/ 0 w 20225"/>
                  <a:gd name="T1" fmla="*/ 0 h 21467"/>
                  <a:gd name="T2" fmla="*/ 1 w 20225"/>
                  <a:gd name="T3" fmla="*/ 2 h 21467"/>
                  <a:gd name="T4" fmla="*/ 0 w 20225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25" h="21467" fill="none" extrusionOk="0">
                    <a:moveTo>
                      <a:pt x="2391" y="-1"/>
                    </a:moveTo>
                    <a:cubicBezTo>
                      <a:pt x="10475" y="900"/>
                      <a:pt x="17368" y="6266"/>
                      <a:pt x="20224" y="13883"/>
                    </a:cubicBezTo>
                  </a:path>
                  <a:path w="20225" h="21467" stroke="0" extrusionOk="0">
                    <a:moveTo>
                      <a:pt x="2391" y="-1"/>
                    </a:moveTo>
                    <a:cubicBezTo>
                      <a:pt x="10475" y="900"/>
                      <a:pt x="17368" y="6266"/>
                      <a:pt x="20224" y="1388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5" name="Arc 61">
                <a:extLst>
                  <a:ext uri="{FF2B5EF4-FFF2-40B4-BE49-F238E27FC236}">
                    <a16:creationId xmlns:a16="http://schemas.microsoft.com/office/drawing/2014/main" id="{4C0D40DC-EE3A-40C3-8CAA-3FDF3A8E59A1}"/>
                  </a:ext>
                </a:extLst>
              </p:cNvPr>
              <p:cNvSpPr>
                <a:spLocks/>
              </p:cNvSpPr>
              <p:nvPr/>
            </p:nvSpPr>
            <p:spPr bwMode="auto">
              <a:xfrm rot="-8691083" flipH="1" flipV="1">
                <a:off x="1503" y="2469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6" name="Arc 62">
                <a:extLst>
                  <a:ext uri="{FF2B5EF4-FFF2-40B4-BE49-F238E27FC236}">
                    <a16:creationId xmlns:a16="http://schemas.microsoft.com/office/drawing/2014/main" id="{E2EFA88B-DB34-49FF-B306-83223D817B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058372" flipH="1">
                <a:off x="1758" y="1019"/>
                <a:ext cx="822" cy="1315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3 h 21467"/>
                  <a:gd name="T4" fmla="*/ 0 w 20106"/>
                  <a:gd name="T5" fmla="*/ 5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437" name="Arc 63">
                <a:extLst>
                  <a:ext uri="{FF2B5EF4-FFF2-40B4-BE49-F238E27FC236}">
                    <a16:creationId xmlns:a16="http://schemas.microsoft.com/office/drawing/2014/main" id="{F995786A-7ED2-4B9E-853C-294A75DF9BF7}"/>
                  </a:ext>
                </a:extLst>
              </p:cNvPr>
              <p:cNvSpPr>
                <a:spLocks/>
              </p:cNvSpPr>
              <p:nvPr/>
            </p:nvSpPr>
            <p:spPr bwMode="auto">
              <a:xfrm rot="-10058372" flipH="1" flipV="1">
                <a:off x="1782" y="2455"/>
                <a:ext cx="822" cy="1315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3 h 21467"/>
                  <a:gd name="T4" fmla="*/ 0 w 20106"/>
                  <a:gd name="T5" fmla="*/ 5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8129" name="Oval 65">
            <a:extLst>
              <a:ext uri="{FF2B5EF4-FFF2-40B4-BE49-F238E27FC236}">
                <a16:creationId xmlns:a16="http://schemas.microsoft.com/office/drawing/2014/main" id="{D98E4456-0C81-4651-9B4E-F9CA7C0F8C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99088" y="3482975"/>
            <a:ext cx="293687" cy="293688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88106" name="Oval 42">
            <a:extLst>
              <a:ext uri="{FF2B5EF4-FFF2-40B4-BE49-F238E27FC236}">
                <a16:creationId xmlns:a16="http://schemas.microsoft.com/office/drawing/2014/main" id="{5FFD04E4-D1CC-421E-B15C-E5B9364377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8313" y="3481388"/>
            <a:ext cx="293687" cy="29368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80000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A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+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8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8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4" grpId="0" uiExpand="1" build="p" autoUpdateAnimBg="0"/>
      <p:bldP spid="88129" grpId="0" animBg="1"/>
      <p:bldP spid="881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4" name="Rectangle 40">
            <a:extLst>
              <a:ext uri="{FF2B5EF4-FFF2-40B4-BE49-F238E27FC236}">
                <a16:creationId xmlns:a16="http://schemas.microsoft.com/office/drawing/2014/main" id="{13016EC4-14FF-454C-B0CC-F502DA4B6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9388"/>
            <a:ext cx="6621462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457200" indent="-457200"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00200" indent="-4572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71700" indent="-4572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3200" indent="-4572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2004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76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48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20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sk-SK" altLang="cs-CZ" sz="3300" baseline="0" dirty="0"/>
              <a:t>Model elektrického pole (</a:t>
            </a:r>
            <a:r>
              <a:rPr lang="sk-SK" altLang="cs-CZ" sz="3300" baseline="0" dirty="0" err="1"/>
              <a:t>siločárový</a:t>
            </a:r>
            <a:r>
              <a:rPr lang="sk-SK" altLang="cs-CZ" sz="3300" baseline="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 baseline="0" dirty="0">
                <a:cs typeface="Times New Roman" panose="02020603050405020304" pitchFamily="18" charset="0"/>
              </a:rPr>
              <a:t>2.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Dvou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</a:t>
            </a:r>
            <a:r>
              <a:rPr lang="sk-SK" altLang="cs-CZ" sz="3000" baseline="0" dirty="0" err="1">
                <a:cs typeface="Times New Roman" panose="02020603050405020304" pitchFamily="18" charset="0"/>
              </a:rPr>
              <a:t>souhlasných</a:t>
            </a:r>
            <a:r>
              <a:rPr lang="sk-SK" altLang="cs-CZ" sz="3000" baseline="0" dirty="0">
                <a:cs typeface="Times New Roman" panose="02020603050405020304" pitchFamily="18" charset="0"/>
              </a:rPr>
              <a:t> (záporných) nábojů.</a:t>
            </a:r>
          </a:p>
        </p:txBody>
      </p:sp>
      <p:sp>
        <p:nvSpPr>
          <p:cNvPr id="19459" name="Rectangle 41">
            <a:extLst>
              <a:ext uri="{FF2B5EF4-FFF2-40B4-BE49-F238E27FC236}">
                <a16:creationId xmlns:a16="http://schemas.microsoft.com/office/drawing/2014/main" id="{073D8A69-8D88-447B-93BF-5E86F1BA5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5738813"/>
            <a:ext cx="89836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600" tIns="46038" rIns="57600" bIns="108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Siločára je myšlená čára, kterou znázorňujeme působení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 baseline="0"/>
              <a:t>elektrického pole</a:t>
            </a:r>
            <a:r>
              <a:rPr lang="sk-SK" altLang="cs-CZ" sz="3100" b="1" i="1" baseline="0"/>
              <a:t>.</a:t>
            </a:r>
            <a:r>
              <a:rPr lang="sk-SK" altLang="cs-CZ" sz="3100" baseline="0"/>
              <a:t> </a:t>
            </a:r>
            <a:endParaRPr lang="sk-SK" altLang="cs-CZ" sz="3100" baseline="0">
              <a:latin typeface="Times New Roman CE" panose="02020603050405020304" pitchFamily="18" charset="0"/>
            </a:endParaRPr>
          </a:p>
        </p:txBody>
      </p:sp>
      <p:grpSp>
        <p:nvGrpSpPr>
          <p:cNvPr id="88130" name="Group 66">
            <a:extLst>
              <a:ext uri="{FF2B5EF4-FFF2-40B4-BE49-F238E27FC236}">
                <a16:creationId xmlns:a16="http://schemas.microsoft.com/office/drawing/2014/main" id="{9B62C828-9C6D-41CD-AB96-B8A38BA2A26E}"/>
              </a:ext>
            </a:extLst>
          </p:cNvPr>
          <p:cNvGrpSpPr>
            <a:grpSpLocks/>
          </p:cNvGrpSpPr>
          <p:nvPr/>
        </p:nvGrpSpPr>
        <p:grpSpPr bwMode="auto">
          <a:xfrm>
            <a:off x="1339850" y="1438275"/>
            <a:ext cx="6038850" cy="4368800"/>
            <a:chOff x="844" y="906"/>
            <a:chExt cx="3804" cy="2752"/>
          </a:xfrm>
        </p:grpSpPr>
        <p:sp>
          <p:nvSpPr>
            <p:cNvPr id="19463" name="Line 5">
              <a:extLst>
                <a:ext uri="{FF2B5EF4-FFF2-40B4-BE49-F238E27FC236}">
                  <a16:creationId xmlns:a16="http://schemas.microsoft.com/office/drawing/2014/main" id="{E71E1C04-F75C-4AFD-BCBE-46868620A5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9" y="2288"/>
              <a:ext cx="7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lg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64" name="Arc 6">
              <a:extLst>
                <a:ext uri="{FF2B5EF4-FFF2-40B4-BE49-F238E27FC236}">
                  <a16:creationId xmlns:a16="http://schemas.microsoft.com/office/drawing/2014/main" id="{38CBF586-7D23-458B-BC3A-749A72DE6050}"/>
                </a:ext>
              </a:extLst>
            </p:cNvPr>
            <p:cNvSpPr>
              <a:spLocks/>
            </p:cNvSpPr>
            <p:nvPr/>
          </p:nvSpPr>
          <p:spPr bwMode="auto">
            <a:xfrm rot="2578458" flipH="1">
              <a:off x="966" y="1895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5" name="Arc 8">
              <a:extLst>
                <a:ext uri="{FF2B5EF4-FFF2-40B4-BE49-F238E27FC236}">
                  <a16:creationId xmlns:a16="http://schemas.microsoft.com/office/drawing/2014/main" id="{FAA55CE0-45BC-4EC7-BEC9-14567F68EE0B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1045" y="1996"/>
              <a:ext cx="782" cy="1101"/>
            </a:xfrm>
            <a:custGeom>
              <a:avLst/>
              <a:gdLst>
                <a:gd name="T0" fmla="*/ 0 w 19693"/>
                <a:gd name="T1" fmla="*/ 0 h 21467"/>
                <a:gd name="T2" fmla="*/ 1 w 19693"/>
                <a:gd name="T3" fmla="*/ 2 h 21467"/>
                <a:gd name="T4" fmla="*/ 0 w 19693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93" h="21467" fill="none" extrusionOk="0">
                  <a:moveTo>
                    <a:pt x="2391" y="-1"/>
                  </a:moveTo>
                  <a:cubicBezTo>
                    <a:pt x="9978" y="844"/>
                    <a:pt x="16556" y="5632"/>
                    <a:pt x="19692" y="12593"/>
                  </a:cubicBezTo>
                </a:path>
                <a:path w="19693" h="21467" stroke="0" extrusionOk="0">
                  <a:moveTo>
                    <a:pt x="2391" y="-1"/>
                  </a:moveTo>
                  <a:cubicBezTo>
                    <a:pt x="9978" y="844"/>
                    <a:pt x="16556" y="5632"/>
                    <a:pt x="19692" y="1259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6" name="Arc 44">
              <a:extLst>
                <a:ext uri="{FF2B5EF4-FFF2-40B4-BE49-F238E27FC236}">
                  <a16:creationId xmlns:a16="http://schemas.microsoft.com/office/drawing/2014/main" id="{1A807F50-55D1-46B7-901F-77E1D0ED699F}"/>
                </a:ext>
              </a:extLst>
            </p:cNvPr>
            <p:cNvSpPr>
              <a:spLocks/>
            </p:cNvSpPr>
            <p:nvPr/>
          </p:nvSpPr>
          <p:spPr bwMode="auto">
            <a:xfrm rot="-2578458" flipH="1" flipV="1">
              <a:off x="974" y="1805"/>
              <a:ext cx="778" cy="879"/>
            </a:xfrm>
            <a:custGeom>
              <a:avLst/>
              <a:gdLst>
                <a:gd name="T0" fmla="*/ 0 w 15997"/>
                <a:gd name="T1" fmla="*/ 0 h 21600"/>
                <a:gd name="T2" fmla="*/ 2 w 15997"/>
                <a:gd name="T3" fmla="*/ 0 h 21600"/>
                <a:gd name="T4" fmla="*/ 0 w 15997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97" h="21600" fill="none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</a:path>
                <a:path w="15997" h="21600" stroke="0" extrusionOk="0">
                  <a:moveTo>
                    <a:pt x="0" y="0"/>
                  </a:moveTo>
                  <a:cubicBezTo>
                    <a:pt x="6093" y="0"/>
                    <a:pt x="11903" y="2573"/>
                    <a:pt x="15997" y="7086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7" name="Arc 46">
              <a:extLst>
                <a:ext uri="{FF2B5EF4-FFF2-40B4-BE49-F238E27FC236}">
                  <a16:creationId xmlns:a16="http://schemas.microsoft.com/office/drawing/2014/main" id="{F4A460FB-B927-41E4-8C14-51890B03E508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999" y="1419"/>
              <a:ext cx="792" cy="1101"/>
            </a:xfrm>
            <a:custGeom>
              <a:avLst/>
              <a:gdLst>
                <a:gd name="T0" fmla="*/ 0 w 19947"/>
                <a:gd name="T1" fmla="*/ 0 h 21467"/>
                <a:gd name="T2" fmla="*/ 1 w 19947"/>
                <a:gd name="T3" fmla="*/ 2 h 21467"/>
                <a:gd name="T4" fmla="*/ 0 w 19947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947" h="21467" fill="none" extrusionOk="0">
                  <a:moveTo>
                    <a:pt x="2391" y="-1"/>
                  </a:moveTo>
                  <a:cubicBezTo>
                    <a:pt x="10206" y="870"/>
                    <a:pt x="16930" y="5918"/>
                    <a:pt x="19947" y="13180"/>
                  </a:cubicBezTo>
                </a:path>
                <a:path w="19947" h="21467" stroke="0" extrusionOk="0">
                  <a:moveTo>
                    <a:pt x="2391" y="-1"/>
                  </a:moveTo>
                  <a:cubicBezTo>
                    <a:pt x="10206" y="870"/>
                    <a:pt x="16930" y="5918"/>
                    <a:pt x="19947" y="13180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8" name="Arc 47">
              <a:extLst>
                <a:ext uri="{FF2B5EF4-FFF2-40B4-BE49-F238E27FC236}">
                  <a16:creationId xmlns:a16="http://schemas.microsoft.com/office/drawing/2014/main" id="{C8257209-A39E-4F16-9B8F-B6979A7B7CE1}"/>
                </a:ext>
              </a:extLst>
            </p:cNvPr>
            <p:cNvSpPr>
              <a:spLocks/>
            </p:cNvSpPr>
            <p:nvPr/>
          </p:nvSpPr>
          <p:spPr bwMode="auto">
            <a:xfrm rot="7159079" flipH="1">
              <a:off x="1226" y="1209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9" name="Arc 48">
              <a:extLst>
                <a:ext uri="{FF2B5EF4-FFF2-40B4-BE49-F238E27FC236}">
                  <a16:creationId xmlns:a16="http://schemas.microsoft.com/office/drawing/2014/main" id="{58A0A269-7516-48F1-87BF-EEA7A22A4041}"/>
                </a:ext>
              </a:extLst>
            </p:cNvPr>
            <p:cNvSpPr>
              <a:spLocks/>
            </p:cNvSpPr>
            <p:nvPr/>
          </p:nvSpPr>
          <p:spPr bwMode="auto">
            <a:xfrm rot="-7159079" flipH="1" flipV="1">
              <a:off x="1228" y="2267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0" name="Arc 49">
              <a:extLst>
                <a:ext uri="{FF2B5EF4-FFF2-40B4-BE49-F238E27FC236}">
                  <a16:creationId xmlns:a16="http://schemas.microsoft.com/office/drawing/2014/main" id="{D3D03E4B-B5DF-4A75-86B0-CA2060C2F531}"/>
                </a:ext>
              </a:extLst>
            </p:cNvPr>
            <p:cNvSpPr>
              <a:spLocks/>
            </p:cNvSpPr>
            <p:nvPr/>
          </p:nvSpPr>
          <p:spPr bwMode="auto">
            <a:xfrm rot="8691083" flipH="1">
              <a:off x="1496" y="1109"/>
              <a:ext cx="803" cy="1101"/>
            </a:xfrm>
            <a:custGeom>
              <a:avLst/>
              <a:gdLst>
                <a:gd name="T0" fmla="*/ 0 w 20225"/>
                <a:gd name="T1" fmla="*/ 0 h 21467"/>
                <a:gd name="T2" fmla="*/ 1 w 20225"/>
                <a:gd name="T3" fmla="*/ 2 h 21467"/>
                <a:gd name="T4" fmla="*/ 0 w 20225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25" h="21467" fill="none" extrusionOk="0">
                  <a:moveTo>
                    <a:pt x="2391" y="-1"/>
                  </a:moveTo>
                  <a:cubicBezTo>
                    <a:pt x="10475" y="900"/>
                    <a:pt x="17368" y="6266"/>
                    <a:pt x="20224" y="13883"/>
                  </a:cubicBezTo>
                </a:path>
                <a:path w="20225" h="21467" stroke="0" extrusionOk="0">
                  <a:moveTo>
                    <a:pt x="2391" y="-1"/>
                  </a:moveTo>
                  <a:cubicBezTo>
                    <a:pt x="10475" y="900"/>
                    <a:pt x="17368" y="6266"/>
                    <a:pt x="20224" y="1388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1" name="Arc 50">
              <a:extLst>
                <a:ext uri="{FF2B5EF4-FFF2-40B4-BE49-F238E27FC236}">
                  <a16:creationId xmlns:a16="http://schemas.microsoft.com/office/drawing/2014/main" id="{0EF40DC4-290B-4CEC-AC42-122E413B1FF9}"/>
                </a:ext>
              </a:extLst>
            </p:cNvPr>
            <p:cNvSpPr>
              <a:spLocks/>
            </p:cNvSpPr>
            <p:nvPr/>
          </p:nvSpPr>
          <p:spPr bwMode="auto">
            <a:xfrm rot="-8691083" flipH="1" flipV="1">
              <a:off x="1523" y="2356"/>
              <a:ext cx="798" cy="1101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2 h 21467"/>
                <a:gd name="T4" fmla="*/ 0 w 20106"/>
                <a:gd name="T5" fmla="*/ 3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2" name="Arc 51">
              <a:extLst>
                <a:ext uri="{FF2B5EF4-FFF2-40B4-BE49-F238E27FC236}">
                  <a16:creationId xmlns:a16="http://schemas.microsoft.com/office/drawing/2014/main" id="{953ABF26-6A6F-4B45-861C-568904E7553F}"/>
                </a:ext>
              </a:extLst>
            </p:cNvPr>
            <p:cNvSpPr>
              <a:spLocks/>
            </p:cNvSpPr>
            <p:nvPr/>
          </p:nvSpPr>
          <p:spPr bwMode="auto">
            <a:xfrm rot="10058372" flipH="1">
              <a:off x="1778" y="906"/>
              <a:ext cx="822" cy="1315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3 h 21467"/>
                <a:gd name="T4" fmla="*/ 0 w 20106"/>
                <a:gd name="T5" fmla="*/ 5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3" name="Arc 52">
              <a:extLst>
                <a:ext uri="{FF2B5EF4-FFF2-40B4-BE49-F238E27FC236}">
                  <a16:creationId xmlns:a16="http://schemas.microsoft.com/office/drawing/2014/main" id="{05F30CC4-5B6D-4BD4-8C8B-B07C7E222503}"/>
                </a:ext>
              </a:extLst>
            </p:cNvPr>
            <p:cNvSpPr>
              <a:spLocks/>
            </p:cNvSpPr>
            <p:nvPr/>
          </p:nvSpPr>
          <p:spPr bwMode="auto">
            <a:xfrm rot="-10058372" flipH="1" flipV="1">
              <a:off x="1802" y="2342"/>
              <a:ext cx="822" cy="1315"/>
            </a:xfrm>
            <a:custGeom>
              <a:avLst/>
              <a:gdLst>
                <a:gd name="T0" fmla="*/ 0 w 20106"/>
                <a:gd name="T1" fmla="*/ 0 h 21467"/>
                <a:gd name="T2" fmla="*/ 1 w 20106"/>
                <a:gd name="T3" fmla="*/ 3 h 21467"/>
                <a:gd name="T4" fmla="*/ 0 w 20106"/>
                <a:gd name="T5" fmla="*/ 5 h 21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06" h="21467" fill="none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</a:path>
                <a:path w="20106" h="21467" stroke="0" extrusionOk="0">
                  <a:moveTo>
                    <a:pt x="2391" y="-1"/>
                  </a:moveTo>
                  <a:cubicBezTo>
                    <a:pt x="10356" y="886"/>
                    <a:pt x="17176" y="6112"/>
                    <a:pt x="20105" y="13573"/>
                  </a:cubicBezTo>
                  <a:lnTo>
                    <a:pt x="0" y="21467"/>
                  </a:lnTo>
                  <a:lnTo>
                    <a:pt x="2391" y="-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9474" name="Group 64">
              <a:extLst>
                <a:ext uri="{FF2B5EF4-FFF2-40B4-BE49-F238E27FC236}">
                  <a16:creationId xmlns:a16="http://schemas.microsoft.com/office/drawing/2014/main" id="{FF01473B-1585-4DB0-B0FB-F738CB142CE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868" y="907"/>
              <a:ext cx="1780" cy="2751"/>
              <a:chOff x="824" y="1019"/>
              <a:chExt cx="1780" cy="2751"/>
            </a:xfrm>
          </p:grpSpPr>
          <p:sp>
            <p:nvSpPr>
              <p:cNvPr id="19475" name="Line 53">
                <a:extLst>
                  <a:ext uri="{FF2B5EF4-FFF2-40B4-BE49-F238E27FC236}">
                    <a16:creationId xmlns:a16="http://schemas.microsoft.com/office/drawing/2014/main" id="{94B72381-EA9B-4A7B-9ECF-7193D6D02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9" y="2401"/>
                <a:ext cx="759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lg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76" name="Arc 54">
                <a:extLst>
                  <a:ext uri="{FF2B5EF4-FFF2-40B4-BE49-F238E27FC236}">
                    <a16:creationId xmlns:a16="http://schemas.microsoft.com/office/drawing/2014/main" id="{FDD97114-A8CF-4B12-B3F9-C5369DF8F583}"/>
                  </a:ext>
                </a:extLst>
              </p:cNvPr>
              <p:cNvSpPr>
                <a:spLocks/>
              </p:cNvSpPr>
              <p:nvPr/>
            </p:nvSpPr>
            <p:spPr bwMode="auto">
              <a:xfrm rot="2578458" flipH="1">
                <a:off x="946" y="2008"/>
                <a:ext cx="778" cy="879"/>
              </a:xfrm>
              <a:custGeom>
                <a:avLst/>
                <a:gdLst>
                  <a:gd name="T0" fmla="*/ 0 w 15997"/>
                  <a:gd name="T1" fmla="*/ 0 h 21600"/>
                  <a:gd name="T2" fmla="*/ 2 w 15997"/>
                  <a:gd name="T3" fmla="*/ 0 h 21600"/>
                  <a:gd name="T4" fmla="*/ 0 w 15997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997" h="21600" fill="none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</a:path>
                  <a:path w="15997" h="21600" stroke="0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77" name="Arc 55">
                <a:extLst>
                  <a:ext uri="{FF2B5EF4-FFF2-40B4-BE49-F238E27FC236}">
                    <a16:creationId xmlns:a16="http://schemas.microsoft.com/office/drawing/2014/main" id="{20823E22-5863-4A97-BD1A-CD6707D24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 flipH="1" flipV="1">
                <a:off x="1025" y="2109"/>
                <a:ext cx="782" cy="1101"/>
              </a:xfrm>
              <a:custGeom>
                <a:avLst/>
                <a:gdLst>
                  <a:gd name="T0" fmla="*/ 0 w 19693"/>
                  <a:gd name="T1" fmla="*/ 0 h 21467"/>
                  <a:gd name="T2" fmla="*/ 1 w 19693"/>
                  <a:gd name="T3" fmla="*/ 2 h 21467"/>
                  <a:gd name="T4" fmla="*/ 0 w 19693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693" h="21467" fill="none" extrusionOk="0">
                    <a:moveTo>
                      <a:pt x="2391" y="-1"/>
                    </a:moveTo>
                    <a:cubicBezTo>
                      <a:pt x="9978" y="844"/>
                      <a:pt x="16556" y="5632"/>
                      <a:pt x="19692" y="12593"/>
                    </a:cubicBezTo>
                  </a:path>
                  <a:path w="19693" h="21467" stroke="0" extrusionOk="0">
                    <a:moveTo>
                      <a:pt x="2391" y="-1"/>
                    </a:moveTo>
                    <a:cubicBezTo>
                      <a:pt x="9978" y="844"/>
                      <a:pt x="16556" y="5632"/>
                      <a:pt x="19692" y="1259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78" name="Arc 56">
                <a:extLst>
                  <a:ext uri="{FF2B5EF4-FFF2-40B4-BE49-F238E27FC236}">
                    <a16:creationId xmlns:a16="http://schemas.microsoft.com/office/drawing/2014/main" id="{946D265C-8176-4024-87FE-1A8E64CF1FE6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78458" flipH="1" flipV="1">
                <a:off x="954" y="1918"/>
                <a:ext cx="778" cy="879"/>
              </a:xfrm>
              <a:custGeom>
                <a:avLst/>
                <a:gdLst>
                  <a:gd name="T0" fmla="*/ 0 w 15997"/>
                  <a:gd name="T1" fmla="*/ 0 h 21600"/>
                  <a:gd name="T2" fmla="*/ 2 w 15997"/>
                  <a:gd name="T3" fmla="*/ 0 h 21600"/>
                  <a:gd name="T4" fmla="*/ 0 w 15997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997" h="21600" fill="none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</a:path>
                  <a:path w="15997" h="21600" stroke="0" extrusionOk="0">
                    <a:moveTo>
                      <a:pt x="0" y="0"/>
                    </a:moveTo>
                    <a:cubicBezTo>
                      <a:pt x="6093" y="0"/>
                      <a:pt x="11903" y="2573"/>
                      <a:pt x="15997" y="7086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79" name="Arc 57">
                <a:extLst>
                  <a:ext uri="{FF2B5EF4-FFF2-40B4-BE49-F238E27FC236}">
                    <a16:creationId xmlns:a16="http://schemas.microsoft.com/office/drawing/2014/main" id="{88CB8D5C-43C6-4E0C-80FC-A858A5D8130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H="1">
                <a:off x="979" y="1532"/>
                <a:ext cx="792" cy="1101"/>
              </a:xfrm>
              <a:custGeom>
                <a:avLst/>
                <a:gdLst>
                  <a:gd name="T0" fmla="*/ 0 w 19947"/>
                  <a:gd name="T1" fmla="*/ 0 h 21467"/>
                  <a:gd name="T2" fmla="*/ 1 w 19947"/>
                  <a:gd name="T3" fmla="*/ 2 h 21467"/>
                  <a:gd name="T4" fmla="*/ 0 w 19947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947" h="21467" fill="none" extrusionOk="0">
                    <a:moveTo>
                      <a:pt x="2391" y="-1"/>
                    </a:moveTo>
                    <a:cubicBezTo>
                      <a:pt x="10206" y="870"/>
                      <a:pt x="16930" y="5918"/>
                      <a:pt x="19947" y="13180"/>
                    </a:cubicBezTo>
                  </a:path>
                  <a:path w="19947" h="21467" stroke="0" extrusionOk="0">
                    <a:moveTo>
                      <a:pt x="2391" y="-1"/>
                    </a:moveTo>
                    <a:cubicBezTo>
                      <a:pt x="10206" y="870"/>
                      <a:pt x="16930" y="5918"/>
                      <a:pt x="19947" y="13180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0" name="Arc 58">
                <a:extLst>
                  <a:ext uri="{FF2B5EF4-FFF2-40B4-BE49-F238E27FC236}">
                    <a16:creationId xmlns:a16="http://schemas.microsoft.com/office/drawing/2014/main" id="{6AD6FF9F-7A5F-4DC1-8A78-FF2835098302}"/>
                  </a:ext>
                </a:extLst>
              </p:cNvPr>
              <p:cNvSpPr>
                <a:spLocks/>
              </p:cNvSpPr>
              <p:nvPr/>
            </p:nvSpPr>
            <p:spPr bwMode="auto">
              <a:xfrm rot="7159079" flipH="1">
                <a:off x="1206" y="1322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1" name="Arc 59">
                <a:extLst>
                  <a:ext uri="{FF2B5EF4-FFF2-40B4-BE49-F238E27FC236}">
                    <a16:creationId xmlns:a16="http://schemas.microsoft.com/office/drawing/2014/main" id="{09595C4C-581C-4A6C-B383-D792A68045C5}"/>
                  </a:ext>
                </a:extLst>
              </p:cNvPr>
              <p:cNvSpPr>
                <a:spLocks/>
              </p:cNvSpPr>
              <p:nvPr/>
            </p:nvSpPr>
            <p:spPr bwMode="auto">
              <a:xfrm rot="-7159079" flipH="1" flipV="1">
                <a:off x="1208" y="2380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2" name="Arc 60">
                <a:extLst>
                  <a:ext uri="{FF2B5EF4-FFF2-40B4-BE49-F238E27FC236}">
                    <a16:creationId xmlns:a16="http://schemas.microsoft.com/office/drawing/2014/main" id="{496BC67A-9874-4056-B49D-EC8CEC51DFBD}"/>
                  </a:ext>
                </a:extLst>
              </p:cNvPr>
              <p:cNvSpPr>
                <a:spLocks/>
              </p:cNvSpPr>
              <p:nvPr/>
            </p:nvSpPr>
            <p:spPr bwMode="auto">
              <a:xfrm rot="8691083" flipH="1">
                <a:off x="1476" y="1222"/>
                <a:ext cx="803" cy="1101"/>
              </a:xfrm>
              <a:custGeom>
                <a:avLst/>
                <a:gdLst>
                  <a:gd name="T0" fmla="*/ 0 w 20225"/>
                  <a:gd name="T1" fmla="*/ 0 h 21467"/>
                  <a:gd name="T2" fmla="*/ 1 w 20225"/>
                  <a:gd name="T3" fmla="*/ 2 h 21467"/>
                  <a:gd name="T4" fmla="*/ 0 w 20225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25" h="21467" fill="none" extrusionOk="0">
                    <a:moveTo>
                      <a:pt x="2391" y="-1"/>
                    </a:moveTo>
                    <a:cubicBezTo>
                      <a:pt x="10475" y="900"/>
                      <a:pt x="17368" y="6266"/>
                      <a:pt x="20224" y="13883"/>
                    </a:cubicBezTo>
                  </a:path>
                  <a:path w="20225" h="21467" stroke="0" extrusionOk="0">
                    <a:moveTo>
                      <a:pt x="2391" y="-1"/>
                    </a:moveTo>
                    <a:cubicBezTo>
                      <a:pt x="10475" y="900"/>
                      <a:pt x="17368" y="6266"/>
                      <a:pt x="20224" y="1388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3" name="Arc 61">
                <a:extLst>
                  <a:ext uri="{FF2B5EF4-FFF2-40B4-BE49-F238E27FC236}">
                    <a16:creationId xmlns:a16="http://schemas.microsoft.com/office/drawing/2014/main" id="{7B09D579-5224-4E96-88C3-EED8B6784B0D}"/>
                  </a:ext>
                </a:extLst>
              </p:cNvPr>
              <p:cNvSpPr>
                <a:spLocks/>
              </p:cNvSpPr>
              <p:nvPr/>
            </p:nvSpPr>
            <p:spPr bwMode="auto">
              <a:xfrm rot="-8691083" flipH="1" flipV="1">
                <a:off x="1503" y="2469"/>
                <a:ext cx="798" cy="1101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2 h 21467"/>
                  <a:gd name="T4" fmla="*/ 0 w 20106"/>
                  <a:gd name="T5" fmla="*/ 3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4" name="Arc 62">
                <a:extLst>
                  <a:ext uri="{FF2B5EF4-FFF2-40B4-BE49-F238E27FC236}">
                    <a16:creationId xmlns:a16="http://schemas.microsoft.com/office/drawing/2014/main" id="{AE73AD76-D0A7-4DA8-8887-FA3AD50A99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058372" flipH="1">
                <a:off x="1758" y="1019"/>
                <a:ext cx="822" cy="1315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3 h 21467"/>
                  <a:gd name="T4" fmla="*/ 0 w 20106"/>
                  <a:gd name="T5" fmla="*/ 5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5" name="Arc 63">
                <a:extLst>
                  <a:ext uri="{FF2B5EF4-FFF2-40B4-BE49-F238E27FC236}">
                    <a16:creationId xmlns:a16="http://schemas.microsoft.com/office/drawing/2014/main" id="{BE2070D9-BE0E-480A-A319-E168383D6C93}"/>
                  </a:ext>
                </a:extLst>
              </p:cNvPr>
              <p:cNvSpPr>
                <a:spLocks/>
              </p:cNvSpPr>
              <p:nvPr/>
            </p:nvSpPr>
            <p:spPr bwMode="auto">
              <a:xfrm rot="-10058372" flipH="1" flipV="1">
                <a:off x="1782" y="2455"/>
                <a:ext cx="822" cy="1315"/>
              </a:xfrm>
              <a:custGeom>
                <a:avLst/>
                <a:gdLst>
                  <a:gd name="T0" fmla="*/ 0 w 20106"/>
                  <a:gd name="T1" fmla="*/ 0 h 21467"/>
                  <a:gd name="T2" fmla="*/ 1 w 20106"/>
                  <a:gd name="T3" fmla="*/ 3 h 21467"/>
                  <a:gd name="T4" fmla="*/ 0 w 20106"/>
                  <a:gd name="T5" fmla="*/ 5 h 214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06" h="21467" fill="none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</a:path>
                  <a:path w="20106" h="21467" stroke="0" extrusionOk="0">
                    <a:moveTo>
                      <a:pt x="2391" y="-1"/>
                    </a:moveTo>
                    <a:cubicBezTo>
                      <a:pt x="10356" y="886"/>
                      <a:pt x="17176" y="6112"/>
                      <a:pt x="20105" y="13573"/>
                    </a:cubicBezTo>
                    <a:lnTo>
                      <a:pt x="0" y="21467"/>
                    </a:lnTo>
                    <a:lnTo>
                      <a:pt x="2391" y="-1"/>
                    </a:lnTo>
                    <a:close/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0" name="Oval 72">
            <a:extLst>
              <a:ext uri="{FF2B5EF4-FFF2-40B4-BE49-F238E27FC236}">
                <a16:creationId xmlns:a16="http://schemas.microsoft.com/office/drawing/2014/main" id="{9E14664C-E3A2-4029-93C6-63F3E0DC93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11488" y="3482975"/>
            <a:ext cx="293687" cy="293688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1E3D5B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Oval 72">
            <a:extLst>
              <a:ext uri="{FF2B5EF4-FFF2-40B4-BE49-F238E27FC236}">
                <a16:creationId xmlns:a16="http://schemas.microsoft.com/office/drawing/2014/main" id="{DFABE3E8-8E9C-4F2F-8FED-BAA9EAE355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5600" y="3476625"/>
            <a:ext cx="293688" cy="293688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1E3D5B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50400" b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 sz="2000" baseline="0">
                <a:solidFill>
                  <a:srgbClr val="FFFFFF"/>
                </a:solidFill>
                <a:latin typeface="Arial Black" panose="020B0A04020102020204" pitchFamily="34" charset="0"/>
              </a:rPr>
              <a:t>-</a:t>
            </a:r>
            <a:endParaRPr lang="cs-CZ" altLang="cs-CZ" sz="2000" baseline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8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4" grpId="0" uiExpand="1" build="p" autoUpdateAnimBg="0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Předvádění na obrazovce (4:3)</PresentationFormat>
  <Paragraphs>95</Paragraphs>
  <Slides>12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Times New Roman</vt:lpstr>
      <vt:lpstr>Times New Roman CE</vt:lpstr>
      <vt:lpstr>Default Design</vt:lpstr>
      <vt:lpstr>Snímek</vt:lpstr>
      <vt:lpstr>Rovnica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Vlastnosti elektrického pole:</vt:lpstr>
      <vt:lpstr>Prezentace aplikace PowerPoint</vt:lpstr>
      <vt:lpstr>Otázky na procvičení: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Siločáry elektrického pola</dc:title>
  <dc:subject>fyzika</dc:subject>
  <dc:creator>Jozef Beňuška, upravil Jaroslav Vrba</dc:creator>
  <cp:lastModifiedBy>Vrba Jaroslav</cp:lastModifiedBy>
  <cp:revision>340</cp:revision>
  <dcterms:created xsi:type="dcterms:W3CDTF">1998-05-15T21:43:26Z</dcterms:created>
  <dcterms:modified xsi:type="dcterms:W3CDTF">2020-11-15T19:24:52Z</dcterms:modified>
</cp:coreProperties>
</file>