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06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70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00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386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99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4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9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7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85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12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4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3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9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22583B1-F4D2-4FCB-8DFA-C0586156FB8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037D927-8A2E-4BC6-857E-91BC445E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249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9E71E-D798-4C77-BF45-6B6624228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Elektrárny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096263-7554-4FEC-BE8C-3FB12604B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430" y="5408853"/>
            <a:ext cx="9144000" cy="1118681"/>
          </a:xfrm>
        </p:spPr>
        <p:txBody>
          <a:bodyPr>
            <a:normAutofit/>
          </a:bodyPr>
          <a:lstStyle/>
          <a:p>
            <a:r>
              <a:rPr lang="cs-CZ" sz="2400" dirty="0"/>
              <a:t>Zařízení, ve kterém dochází k přeměně různých druhů energie na energii elektrickou</a:t>
            </a:r>
          </a:p>
        </p:txBody>
      </p:sp>
    </p:spTree>
    <p:extLst>
      <p:ext uri="{BB962C8B-B14F-4D97-AF65-F5344CB8AC3E}">
        <p14:creationId xmlns:p14="http://schemas.microsoft.com/office/powerpoint/2010/main" val="317504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52A1A-84FB-4EB8-958F-5D66686F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Sluneční (fotovoltaická) elektrárna</a:t>
            </a:r>
          </a:p>
        </p:txBody>
      </p:sp>
      <p:pic>
        <p:nvPicPr>
          <p:cNvPr id="6" name="Zástupný obsah 5" descr="Obsah obrázku budova, vpředu, stojící, velké&#10;&#10;Popis byl vytvořen automaticky">
            <a:extLst>
              <a:ext uri="{FF2B5EF4-FFF2-40B4-BE49-F238E27FC236}">
                <a16:creationId xmlns:a16="http://schemas.microsoft.com/office/drawing/2014/main" id="{E1603A9B-DE35-480A-91B7-B35E72EF4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069" y="758740"/>
            <a:ext cx="6785910" cy="4085634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069760-1398-4B9F-BB47-58D9CA227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Sluneční záření vzniká díky rekci, při které se vodík přeměňuje na helium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Solární panely – sluneční záření přeměňují na tepelnou energii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Výroba asi 2,5 % energie pro ČR</a:t>
            </a:r>
          </a:p>
        </p:txBody>
      </p:sp>
    </p:spTree>
    <p:extLst>
      <p:ext uri="{BB962C8B-B14F-4D97-AF65-F5344CB8AC3E}">
        <p14:creationId xmlns:p14="http://schemas.microsoft.com/office/powerpoint/2010/main" val="343255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FA4B5-3BA6-4891-9E66-2B5BBAE4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722836"/>
          </a:xfrm>
        </p:spPr>
        <p:txBody>
          <a:bodyPr/>
          <a:lstStyle/>
          <a:p>
            <a:r>
              <a:rPr lang="cs-CZ" sz="2400" dirty="0"/>
              <a:t>Větrná elektrárna</a:t>
            </a:r>
          </a:p>
        </p:txBody>
      </p:sp>
      <p:pic>
        <p:nvPicPr>
          <p:cNvPr id="6" name="Zástupný obsah 5" descr="Obsah obrázku větrný mlýn, objekt, exteriér, oceán&#10;&#10;Popis byl vytvořen automaticky">
            <a:extLst>
              <a:ext uri="{FF2B5EF4-FFF2-40B4-BE49-F238E27FC236}">
                <a16:creationId xmlns:a16="http://schemas.microsoft.com/office/drawing/2014/main" id="{B73F643F-71E1-4541-B72D-45BD2DBA6E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149" y="1423969"/>
            <a:ext cx="6847217" cy="3600311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4AF283-4275-4CDB-ABBB-DD48B0EB8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Princip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Vítr roztočí turbínu, větrná en. Přeměněna na mechanickou.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Tu generátor přemění na elektrickou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Energie pro ČR – 1 %</a:t>
            </a:r>
          </a:p>
        </p:txBody>
      </p:sp>
    </p:spTree>
    <p:extLst>
      <p:ext uri="{BB962C8B-B14F-4D97-AF65-F5344CB8AC3E}">
        <p14:creationId xmlns:p14="http://schemas.microsoft.com/office/powerpoint/2010/main" val="400167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1E060-E3F9-4BDF-B41A-30C7E73E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Výskyt v ČR</a:t>
            </a:r>
          </a:p>
        </p:txBody>
      </p:sp>
      <p:pic>
        <p:nvPicPr>
          <p:cNvPr id="6" name="Zástupný obsah 5" descr="Obsah obrázku mapa&#10;&#10;Popis byl vytvořen automaticky">
            <a:extLst>
              <a:ext uri="{FF2B5EF4-FFF2-40B4-BE49-F238E27FC236}">
                <a16:creationId xmlns:a16="http://schemas.microsoft.com/office/drawing/2014/main" id="{6E687CFB-9C71-4896-89C9-1BB385537B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163" y="1394651"/>
            <a:ext cx="7053701" cy="3969201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6F5BCA-B249-4BEA-82AB-C054EE15E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Místa s dobrými povětrnostními podmínkami ( hory, pobřeží moří)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Ústecko – Kryštofovy Hamry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Liberecko – Václavice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Kladno – Pchery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Jesenicko - Ostružné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69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28E15-0708-4EAA-BB94-6DED5E9D5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779397"/>
          </a:xfrm>
        </p:spPr>
        <p:txBody>
          <a:bodyPr/>
          <a:lstStyle/>
          <a:p>
            <a:r>
              <a:rPr lang="cs-CZ" sz="2400" dirty="0"/>
              <a:t>Vodní elektrárna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8D22DF-CF6C-40C7-ADF7-4050A1CD1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000" b="1" u="sng" dirty="0"/>
              <a:t>Princip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Vodní proud roztočí turbínu, generátor přeměňuje mechanickou energii na elektrickou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Energii pro ČR asi 4 %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63D2572E-8E7E-43C3-88A0-35DFD0D78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821" y="3428999"/>
            <a:ext cx="4559456" cy="3092501"/>
          </a:xfrm>
          <a:prstGeom prst="rect">
            <a:avLst/>
          </a:prstGeom>
        </p:spPr>
      </p:pic>
      <p:pic>
        <p:nvPicPr>
          <p:cNvPr id="10" name="Zástupný obsah 9" descr="Obsah obrázku exteriér, voda, hora, tráva&#10;&#10;Popis byl vytvořen automaticky">
            <a:extLst>
              <a:ext uri="{FF2B5EF4-FFF2-40B4-BE49-F238E27FC236}">
                <a16:creationId xmlns:a16="http://schemas.microsoft.com/office/drawing/2014/main" id="{8408C9F4-0EB9-45A0-8B54-269F1D0A28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527" y="389059"/>
            <a:ext cx="5107670" cy="3398922"/>
          </a:xfrm>
        </p:spPr>
      </p:pic>
    </p:spTree>
    <p:extLst>
      <p:ext uri="{BB962C8B-B14F-4D97-AF65-F5344CB8AC3E}">
        <p14:creationId xmlns:p14="http://schemas.microsoft.com/office/powerpoint/2010/main" val="284888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D7D38-D687-4CEB-BC9F-55645DA3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Orlík, Slapy, Lipno, Mohelno, Vranov</a:t>
            </a:r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A535D175-9A19-4E85-B598-382020A3D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99" y="1996911"/>
            <a:ext cx="7342579" cy="4569259"/>
          </a:xfrm>
        </p:spPr>
      </p:pic>
    </p:spTree>
    <p:extLst>
      <p:ext uri="{BB962C8B-B14F-4D97-AF65-F5344CB8AC3E}">
        <p14:creationId xmlns:p14="http://schemas.microsoft.com/office/powerpoint/2010/main" val="230296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38749-A71E-427C-9D73-162F1EE9A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178431"/>
          </a:xfrm>
        </p:spPr>
        <p:txBody>
          <a:bodyPr/>
          <a:lstStyle/>
          <a:p>
            <a:r>
              <a:rPr lang="cs-CZ" sz="2400" dirty="0"/>
              <a:t>Geotermální elektrárna</a:t>
            </a:r>
          </a:p>
        </p:txBody>
      </p:sp>
      <p:pic>
        <p:nvPicPr>
          <p:cNvPr id="6" name="Zástupný obsah 5" descr="Obsah obrázku tráva, exteriér, příroda, hora&#10;&#10;Popis byl vytvořen automaticky">
            <a:extLst>
              <a:ext uri="{FF2B5EF4-FFF2-40B4-BE49-F238E27FC236}">
                <a16:creationId xmlns:a16="http://schemas.microsoft.com/office/drawing/2014/main" id="{B7873BD2-8CBD-4EBC-A95D-F6C6D1AC7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410" y="446088"/>
            <a:ext cx="5550439" cy="2541165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0D2C3A-5EC0-4B43-BCCA-214BF5C0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2400" b="1" u="sng" dirty="0"/>
              <a:t>Princip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tepelná energie Země je přeměněna na elektrickou energii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V ČR – Liberec, Ústí nad Labem, Litoměřice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Ve světě – Island, Itálie, Nový Zéland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0704980-9604-4A6F-BE2D-9D7310856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324022"/>
            <a:ext cx="48863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8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1EB14-D49E-4F62-B253-9DB4CC1C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elektráren</a:t>
            </a:r>
          </a:p>
        </p:txBody>
      </p:sp>
      <p:pic>
        <p:nvPicPr>
          <p:cNvPr id="6" name="Zástupný obsah 5" descr="Obsah obrázku tráva, budova, planina, kouř&#10;&#10;Popis byl vytvořen automaticky">
            <a:extLst>
              <a:ext uri="{FF2B5EF4-FFF2-40B4-BE49-F238E27FC236}">
                <a16:creationId xmlns:a16="http://schemas.microsoft.com/office/drawing/2014/main" id="{C66190B9-8872-471C-B5E4-D30ED246DE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07" y="2331914"/>
            <a:ext cx="3298970" cy="1853602"/>
          </a:xfrm>
        </p:spPr>
      </p:pic>
      <p:pic>
        <p:nvPicPr>
          <p:cNvPr id="8" name="Zástupný obsah 7" descr="Obsah obrázku budova, vpředu, stojící, velké&#10;&#10;Popis byl vytvořen automaticky">
            <a:extLst>
              <a:ext uri="{FF2B5EF4-FFF2-40B4-BE49-F238E27FC236}">
                <a16:creationId xmlns:a16="http://schemas.microsoft.com/office/drawing/2014/main" id="{20503DDE-12B7-4001-8CD4-5343A8350D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592" y="447188"/>
            <a:ext cx="3905024" cy="2351122"/>
          </a:xfrm>
        </p:spPr>
      </p:pic>
      <p:pic>
        <p:nvPicPr>
          <p:cNvPr id="10" name="Obrázek 9" descr="Obsah obrázku vlak, kouř, exteriér, stopa&#10;&#10;Popis byl vytvořen automaticky">
            <a:extLst>
              <a:ext uri="{FF2B5EF4-FFF2-40B4-BE49-F238E27FC236}">
                <a16:creationId xmlns:a16="http://schemas.microsoft.com/office/drawing/2014/main" id="{1A96F093-DC9E-439D-863B-99CA14675C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18" y="4449627"/>
            <a:ext cx="3810000" cy="2143125"/>
          </a:xfrm>
          <a:prstGeom prst="rect">
            <a:avLst/>
          </a:prstGeom>
        </p:spPr>
      </p:pic>
      <p:pic>
        <p:nvPicPr>
          <p:cNvPr id="12" name="Obrázek 11" descr="Obsah obrázku větrný mlýn, objekt, exteriér, oceán&#10;&#10;Popis byl vytvořen automaticky">
            <a:extLst>
              <a:ext uri="{FF2B5EF4-FFF2-40B4-BE49-F238E27FC236}">
                <a16:creationId xmlns:a16="http://schemas.microsoft.com/office/drawing/2014/main" id="{9260E52D-2C28-46ED-9DD5-9786AE133D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617" y="1496924"/>
            <a:ext cx="3525255" cy="1853602"/>
          </a:xfrm>
          <a:prstGeom prst="rect">
            <a:avLst/>
          </a:prstGeom>
        </p:spPr>
      </p:pic>
      <p:pic>
        <p:nvPicPr>
          <p:cNvPr id="14" name="Obrázek 13" descr="Obsah obrázku most&#10;&#10;Popis byl vytvořen automaticky">
            <a:extLst>
              <a:ext uri="{FF2B5EF4-FFF2-40B4-BE49-F238E27FC236}">
                <a16:creationId xmlns:a16="http://schemas.microsoft.com/office/drawing/2014/main" id="{DE7C3AD5-365D-41B4-A1DD-664B42BFEE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656" y="3515897"/>
            <a:ext cx="3553332" cy="2334680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9E7C21AC-F1FE-4E2C-A2F2-B0CA7593C325}"/>
              </a:ext>
            </a:extLst>
          </p:cNvPr>
          <p:cNvSpPr txBox="1"/>
          <p:nvPr/>
        </p:nvSpPr>
        <p:spPr>
          <a:xfrm>
            <a:off x="460307" y="4601183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jaderná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87E9270-9BD1-4C39-B6B1-50488238C0FF}"/>
              </a:ext>
            </a:extLst>
          </p:cNvPr>
          <p:cNvSpPr txBox="1"/>
          <p:nvPr/>
        </p:nvSpPr>
        <p:spPr>
          <a:xfrm>
            <a:off x="4951379" y="3754877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větrná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149BEEC-DE89-4C14-B3B2-8C6C4AA02303}"/>
              </a:ext>
            </a:extLst>
          </p:cNvPr>
          <p:cNvSpPr txBox="1"/>
          <p:nvPr/>
        </p:nvSpPr>
        <p:spPr>
          <a:xfrm>
            <a:off x="9348281" y="3054485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sluneční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27E9763-22C3-44C6-8D82-18B4159E11DD}"/>
              </a:ext>
            </a:extLst>
          </p:cNvPr>
          <p:cNvSpPr txBox="1"/>
          <p:nvPr/>
        </p:nvSpPr>
        <p:spPr>
          <a:xfrm>
            <a:off x="1381328" y="6352162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tepelná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AB8ED87-4106-4158-862B-00C8A70284FF}"/>
              </a:ext>
            </a:extLst>
          </p:cNvPr>
          <p:cNvSpPr txBox="1"/>
          <p:nvPr/>
        </p:nvSpPr>
        <p:spPr>
          <a:xfrm>
            <a:off x="9212094" y="6264613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vodní</a:t>
            </a:r>
          </a:p>
        </p:txBody>
      </p:sp>
    </p:spTree>
    <p:extLst>
      <p:ext uri="{BB962C8B-B14F-4D97-AF65-F5344CB8AC3E}">
        <p14:creationId xmlns:p14="http://schemas.microsoft.com/office/powerpoint/2010/main" val="339136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27B5D-8747-47BD-9FB5-AC0120A6D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769869"/>
          </a:xfrm>
        </p:spPr>
        <p:txBody>
          <a:bodyPr/>
          <a:lstStyle/>
          <a:p>
            <a:r>
              <a:rPr lang="cs-CZ" sz="2400" dirty="0"/>
              <a:t>Tepelná elektrárna</a:t>
            </a:r>
          </a:p>
        </p:txBody>
      </p:sp>
      <p:pic>
        <p:nvPicPr>
          <p:cNvPr id="6" name="Zástupný obsah 5" descr="Obsah obrázku vlak, kouř, exteriér, stopa&#10;&#10;Popis byl vytvořen automaticky">
            <a:extLst>
              <a:ext uri="{FF2B5EF4-FFF2-40B4-BE49-F238E27FC236}">
                <a16:creationId xmlns:a16="http://schemas.microsoft.com/office/drawing/2014/main" id="{6A985DBC-1402-41CC-A575-0F44975CE5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008" y="936929"/>
            <a:ext cx="6946568" cy="3907445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80804F-F526-4817-9625-7E075D4E1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3151" y="2762655"/>
            <a:ext cx="3547533" cy="309839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Teplo se vyrábí spalováním paliv (hnědé uhlí, mazut, zemní plyn)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Výroba až 60 % energie pro ČR</a:t>
            </a:r>
          </a:p>
        </p:txBody>
      </p:sp>
    </p:spTree>
    <p:extLst>
      <p:ext uri="{BB962C8B-B14F-4D97-AF65-F5344CB8AC3E}">
        <p14:creationId xmlns:p14="http://schemas.microsoft.com/office/powerpoint/2010/main" val="419729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4D9CF-30C4-4C4E-9B2A-AE1C910D4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993606"/>
          </a:xfrm>
        </p:spPr>
        <p:txBody>
          <a:bodyPr/>
          <a:lstStyle/>
          <a:p>
            <a:r>
              <a:rPr lang="cs-CZ" sz="2400" dirty="0"/>
              <a:t>Schéma tepelné elektrárny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E2FCFE9-1F69-40C9-9CEB-B67E9DC5DA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163" y="809228"/>
            <a:ext cx="6949591" cy="5212193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70B63B-AD34-4CF7-A94E-C815CE7AC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Teplo uvolněné při hoření paliv přeměňuje vodu na páru. Ta pohání turbínu a rotor generátoru.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Generátor vytváří elektrickou energii.</a:t>
            </a:r>
          </a:p>
        </p:txBody>
      </p:sp>
    </p:spTree>
    <p:extLst>
      <p:ext uri="{BB962C8B-B14F-4D97-AF65-F5344CB8AC3E}">
        <p14:creationId xmlns:p14="http://schemas.microsoft.com/office/powerpoint/2010/main" val="104278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54D18-4F21-47D5-80B1-87630ACC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Prunéřov</a:t>
            </a:r>
            <a:r>
              <a:rPr lang="cs-CZ" dirty="0"/>
              <a:t>, Počerady, Tisová, Poříčí, Mělník</a:t>
            </a:r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BE6A6A39-E73C-4E6B-9E81-14587ABBA6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79" y="1987620"/>
            <a:ext cx="8058723" cy="4612737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5EC1CD5-50AD-476F-AC40-6136F49FFFE2}"/>
              </a:ext>
            </a:extLst>
          </p:cNvPr>
          <p:cNvSpPr txBox="1"/>
          <p:nvPr/>
        </p:nvSpPr>
        <p:spPr>
          <a:xfrm>
            <a:off x="9260732" y="4484451"/>
            <a:ext cx="2021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Červeně označené jsou tepelné el.</a:t>
            </a:r>
          </a:p>
        </p:txBody>
      </p:sp>
    </p:spTree>
    <p:extLst>
      <p:ext uri="{BB962C8B-B14F-4D97-AF65-F5344CB8AC3E}">
        <p14:creationId xmlns:p14="http://schemas.microsoft.com/office/powerpoint/2010/main" val="139281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5E0DF-B6DC-4BD7-97F9-1E6870D7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854811"/>
          </a:xfrm>
        </p:spPr>
        <p:txBody>
          <a:bodyPr/>
          <a:lstStyle/>
          <a:p>
            <a:r>
              <a:rPr lang="cs-CZ" sz="2400" dirty="0"/>
              <a:t>Jaderná elektrárna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759F9F-4302-41DA-A9AC-CC3A75AA7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Palivo – uran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Dochází ke štěpení jader uranu, při kterém vzniká energie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Výroba až 35 %  energie pro ČR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12" name="Zástupný obsah 11" descr="Obsah obrázku stůl, velké, sklo, vysoký&#10;&#10;Popis byl vytvořen automaticky">
            <a:extLst>
              <a:ext uri="{FF2B5EF4-FFF2-40B4-BE49-F238E27FC236}">
                <a16:creationId xmlns:a16="http://schemas.microsoft.com/office/drawing/2014/main" id="{28BFC468-6F43-47A9-9E47-BB71032308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537" y="1300899"/>
            <a:ext cx="7078265" cy="3963828"/>
          </a:xfrm>
        </p:spPr>
      </p:pic>
    </p:spTree>
    <p:extLst>
      <p:ext uri="{BB962C8B-B14F-4D97-AF65-F5344CB8AC3E}">
        <p14:creationId xmlns:p14="http://schemas.microsoft.com/office/powerpoint/2010/main" val="362228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74C03E86-7F68-47B7-84BA-21BAD16C6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ECD56C-FF89-48FE-A3C5-9D8B34185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9C581D33-59DD-4E2E-83E1-EC7AECD50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B62031-2A02-45D2-9B30-70A6D469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err="1"/>
              <a:t>Výroba</a:t>
            </a:r>
            <a:r>
              <a:rPr lang="en-US" sz="3200" dirty="0"/>
              <a:t> </a:t>
            </a:r>
            <a:r>
              <a:rPr lang="en-US" sz="3200" dirty="0" err="1"/>
              <a:t>energie</a:t>
            </a:r>
            <a:r>
              <a:rPr lang="en-US" sz="3200" dirty="0"/>
              <a:t> v </a:t>
            </a:r>
            <a:r>
              <a:rPr lang="en-US" sz="3200" dirty="0" err="1"/>
              <a:t>jaderné</a:t>
            </a:r>
            <a:r>
              <a:rPr lang="en-US" sz="3200" dirty="0"/>
              <a:t> </a:t>
            </a:r>
            <a:r>
              <a:rPr lang="en-US" sz="3200" dirty="0" err="1"/>
              <a:t>elektrárně</a:t>
            </a:r>
            <a:endParaRPr lang="en-US" sz="32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22EC92-F470-4FE3-802B-2DFF42D58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13" y="2413000"/>
            <a:ext cx="3404372" cy="363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Font typeface="Wingdings 2" charset="2"/>
              <a:buChar char=""/>
            </a:pPr>
            <a:r>
              <a:rPr lang="en-US" sz="1800" dirty="0"/>
              <a:t>V </a:t>
            </a:r>
            <a:r>
              <a:rPr lang="en-US" sz="1800" dirty="0" err="1"/>
              <a:t>jaderném</a:t>
            </a:r>
            <a:r>
              <a:rPr lang="en-US" sz="1800" dirty="0"/>
              <a:t> </a:t>
            </a:r>
            <a:r>
              <a:rPr lang="en-US" sz="1800" dirty="0" err="1"/>
              <a:t>reaktoru</a:t>
            </a:r>
            <a:r>
              <a:rPr lang="en-US" sz="1800" dirty="0"/>
              <a:t> </a:t>
            </a:r>
            <a:r>
              <a:rPr lang="en-US" sz="1800" dirty="0" err="1"/>
              <a:t>probíhá</a:t>
            </a:r>
            <a:r>
              <a:rPr lang="en-US" sz="1800" dirty="0"/>
              <a:t> </a:t>
            </a:r>
            <a:r>
              <a:rPr lang="en-US" sz="1800" dirty="0" err="1"/>
              <a:t>štěpení</a:t>
            </a:r>
            <a:r>
              <a:rPr lang="en-US" sz="1800" dirty="0"/>
              <a:t> </a:t>
            </a:r>
            <a:r>
              <a:rPr lang="en-US" sz="1800" dirty="0" err="1"/>
              <a:t>jader</a:t>
            </a:r>
            <a:r>
              <a:rPr lang="en-US" sz="1800" dirty="0"/>
              <a:t> </a:t>
            </a:r>
            <a:r>
              <a:rPr lang="en-US" sz="1800" dirty="0" err="1"/>
              <a:t>atomů</a:t>
            </a:r>
            <a:r>
              <a:rPr lang="en-US" sz="1800" dirty="0"/>
              <a:t> </a:t>
            </a:r>
            <a:r>
              <a:rPr lang="en-US" sz="1800" dirty="0" err="1"/>
              <a:t>uranu</a:t>
            </a:r>
            <a:r>
              <a:rPr lang="en-US" sz="1800" dirty="0"/>
              <a:t>. </a:t>
            </a:r>
            <a:r>
              <a:rPr lang="en-US" sz="1800" dirty="0" err="1"/>
              <a:t>Vzniká</a:t>
            </a:r>
            <a:r>
              <a:rPr lang="en-US" sz="1800" dirty="0"/>
              <a:t> </a:t>
            </a:r>
            <a:r>
              <a:rPr lang="en-US" sz="1800" dirty="0" err="1"/>
              <a:t>tepelná</a:t>
            </a:r>
            <a:r>
              <a:rPr lang="en-US" sz="1800" dirty="0"/>
              <a:t> </a:t>
            </a:r>
            <a:r>
              <a:rPr lang="en-US" sz="1800" dirty="0" err="1"/>
              <a:t>energie</a:t>
            </a:r>
            <a:r>
              <a:rPr lang="en-US" sz="1800" dirty="0"/>
              <a:t>. </a:t>
            </a:r>
          </a:p>
          <a:p>
            <a:pPr marL="285750" indent="-285750">
              <a:buFont typeface="Wingdings 2" charset="2"/>
              <a:buChar char=""/>
            </a:pPr>
            <a:r>
              <a:rPr lang="en-US" sz="1800" dirty="0" err="1"/>
              <a:t>Mezi</a:t>
            </a:r>
            <a:r>
              <a:rPr lang="en-US" sz="1800" dirty="0"/>
              <a:t> </a:t>
            </a:r>
            <a:r>
              <a:rPr lang="en-US" sz="1800" dirty="0" err="1"/>
              <a:t>tyčemi</a:t>
            </a:r>
            <a:r>
              <a:rPr lang="en-US" sz="1800" dirty="0"/>
              <a:t> </a:t>
            </a:r>
            <a:r>
              <a:rPr lang="en-US" sz="1800" dirty="0" err="1"/>
              <a:t>proudí</a:t>
            </a:r>
            <a:r>
              <a:rPr lang="en-US" sz="1800" dirty="0"/>
              <a:t> </a:t>
            </a:r>
            <a:r>
              <a:rPr lang="en-US" sz="1800" dirty="0" err="1"/>
              <a:t>voda</a:t>
            </a:r>
            <a:r>
              <a:rPr lang="en-US" sz="1800" dirty="0"/>
              <a:t>, </a:t>
            </a:r>
            <a:r>
              <a:rPr lang="en-US" sz="1800" dirty="0" err="1"/>
              <a:t>která</a:t>
            </a:r>
            <a:r>
              <a:rPr lang="en-US" sz="1800" dirty="0"/>
              <a:t> se </a:t>
            </a:r>
            <a:r>
              <a:rPr lang="en-US" sz="1800" dirty="0" err="1"/>
              <a:t>ohřívá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vysokou</a:t>
            </a:r>
            <a:r>
              <a:rPr lang="en-US" sz="1800" dirty="0"/>
              <a:t> </a:t>
            </a:r>
            <a:r>
              <a:rPr lang="en-US" sz="1800" dirty="0" err="1"/>
              <a:t>teplotu</a:t>
            </a:r>
            <a:r>
              <a:rPr lang="en-US" sz="1800" dirty="0"/>
              <a:t>. Z </a:t>
            </a:r>
            <a:r>
              <a:rPr lang="en-US" sz="1800" dirty="0" err="1"/>
              <a:t>ní</a:t>
            </a:r>
            <a:r>
              <a:rPr lang="en-US" sz="1800" dirty="0"/>
              <a:t> </a:t>
            </a:r>
            <a:r>
              <a:rPr lang="en-US" sz="1800" dirty="0" err="1"/>
              <a:t>vzniká</a:t>
            </a:r>
            <a:r>
              <a:rPr lang="en-US" sz="1800" dirty="0"/>
              <a:t> </a:t>
            </a:r>
            <a:r>
              <a:rPr lang="en-US" sz="1800" dirty="0" err="1"/>
              <a:t>pára</a:t>
            </a:r>
            <a:r>
              <a:rPr lang="en-US" sz="1800" dirty="0"/>
              <a:t>, ta </a:t>
            </a:r>
            <a:r>
              <a:rPr lang="en-US" sz="1800" dirty="0" err="1"/>
              <a:t>roztočí</a:t>
            </a:r>
            <a:r>
              <a:rPr lang="en-US" sz="1800" dirty="0"/>
              <a:t> </a:t>
            </a:r>
            <a:r>
              <a:rPr lang="en-US" sz="1800" dirty="0" err="1"/>
              <a:t>turbínu</a:t>
            </a:r>
            <a:r>
              <a:rPr lang="en-US" sz="1800" dirty="0"/>
              <a:t> a </a:t>
            </a:r>
            <a:r>
              <a:rPr lang="en-US" sz="1800" dirty="0" err="1"/>
              <a:t>generátor</a:t>
            </a:r>
            <a:r>
              <a:rPr lang="en-US" sz="1800" dirty="0"/>
              <a:t>.</a:t>
            </a:r>
          </a:p>
          <a:p>
            <a:pPr marL="285750" indent="-285750">
              <a:buFont typeface="Wingdings 2" charset="2"/>
              <a:buChar char=""/>
            </a:pPr>
            <a:r>
              <a:rPr lang="en-US" sz="1800" dirty="0" err="1"/>
              <a:t>Generátor</a:t>
            </a:r>
            <a:r>
              <a:rPr lang="en-US" sz="1800" dirty="0"/>
              <a:t> </a:t>
            </a:r>
            <a:r>
              <a:rPr lang="en-US" sz="1800" dirty="0" err="1"/>
              <a:t>vyrábí</a:t>
            </a:r>
            <a:r>
              <a:rPr lang="en-US" sz="1800" dirty="0"/>
              <a:t> </a:t>
            </a:r>
            <a:r>
              <a:rPr lang="en-US" sz="1800" dirty="0" err="1"/>
              <a:t>elektrickou</a:t>
            </a:r>
            <a:r>
              <a:rPr lang="en-US" sz="1800" dirty="0"/>
              <a:t> </a:t>
            </a:r>
            <a:r>
              <a:rPr lang="en-US" sz="1800" dirty="0" err="1"/>
              <a:t>energii</a:t>
            </a:r>
            <a:r>
              <a:rPr lang="en-US" sz="1800" dirty="0"/>
              <a:t>.</a:t>
            </a:r>
          </a:p>
        </p:txBody>
      </p:sp>
      <p:sp>
        <p:nvSpPr>
          <p:cNvPr id="17" name="Rounded Rectangle 17">
            <a:extLst>
              <a:ext uri="{FF2B5EF4-FFF2-40B4-BE49-F238E27FC236}">
                <a16:creationId xmlns:a16="http://schemas.microsoft.com/office/drawing/2014/main" id="{E3777CD7-95C1-45EB-91AE-369E6C965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31FD810-098F-4C8A-AD52-6431810AD6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4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6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>
            <a:extLst>
              <a:ext uri="{FF2B5EF4-FFF2-40B4-BE49-F238E27FC236}">
                <a16:creationId xmlns:a16="http://schemas.microsoft.com/office/drawing/2014/main" id="{DEBD58C3-3663-4EAF-AE75-1379CFC53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Zástupný obsah 7" descr="Obsah obrázku láhev&#10;&#10;Popis byl vytvořen automaticky">
            <a:extLst>
              <a:ext uri="{FF2B5EF4-FFF2-40B4-BE49-F238E27FC236}">
                <a16:creationId xmlns:a16="http://schemas.microsoft.com/office/drawing/2014/main" id="{63A697CF-1298-4CA8-9E77-FE7409DC57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5" r="-2" b="1356"/>
          <a:stretch/>
        </p:blipFill>
        <p:spPr>
          <a:xfrm>
            <a:off x="20" y="10"/>
            <a:ext cx="6100894" cy="3853531"/>
          </a:xfrm>
          <a:prstGeom prst="rect">
            <a:avLst/>
          </a:prstGeom>
        </p:spPr>
      </p:pic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36F99849-52C1-4A2D-B890-BAEBCD552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772" y="3445224"/>
            <a:ext cx="6108192" cy="3428998"/>
          </a:xfrm>
          <a:custGeom>
            <a:avLst/>
            <a:gdLst>
              <a:gd name="connsiteX0" fmla="*/ 0 w 6100914"/>
              <a:gd name="connsiteY0" fmla="*/ 0 h 3428998"/>
              <a:gd name="connsiteX1" fmla="*/ 1996017 w 6100914"/>
              <a:gd name="connsiteY1" fmla="*/ 0 h 3428998"/>
              <a:gd name="connsiteX2" fmla="*/ 2377017 w 6100914"/>
              <a:gd name="connsiteY2" fmla="*/ 263783 h 3428998"/>
              <a:gd name="connsiteX3" fmla="*/ 2385484 w 6100914"/>
              <a:gd name="connsiteY3" fmla="*/ 266713 h 3428998"/>
              <a:gd name="connsiteX4" fmla="*/ 2398184 w 6100914"/>
              <a:gd name="connsiteY4" fmla="*/ 271110 h 3428998"/>
              <a:gd name="connsiteX5" fmla="*/ 2410883 w 6100914"/>
              <a:gd name="connsiteY5" fmla="*/ 275506 h 3428998"/>
              <a:gd name="connsiteX6" fmla="*/ 2421467 w 6100914"/>
              <a:gd name="connsiteY6" fmla="*/ 275506 h 3428998"/>
              <a:gd name="connsiteX7" fmla="*/ 2434167 w 6100914"/>
              <a:gd name="connsiteY7" fmla="*/ 275506 h 3428998"/>
              <a:gd name="connsiteX8" fmla="*/ 2444750 w 6100914"/>
              <a:gd name="connsiteY8" fmla="*/ 271110 h 3428998"/>
              <a:gd name="connsiteX9" fmla="*/ 2457450 w 6100914"/>
              <a:gd name="connsiteY9" fmla="*/ 266713 h 3428998"/>
              <a:gd name="connsiteX10" fmla="*/ 2465917 w 6100914"/>
              <a:gd name="connsiteY10" fmla="*/ 263783 h 3428998"/>
              <a:gd name="connsiteX11" fmla="*/ 2846917 w 6100914"/>
              <a:gd name="connsiteY11" fmla="*/ 0 h 3428998"/>
              <a:gd name="connsiteX12" fmla="*/ 6100914 w 6100914"/>
              <a:gd name="connsiteY12" fmla="*/ 0 h 3428998"/>
              <a:gd name="connsiteX13" fmla="*/ 6100914 w 6100914"/>
              <a:gd name="connsiteY13" fmla="*/ 2090059 h 3428998"/>
              <a:gd name="connsiteX14" fmla="*/ 6100914 w 6100914"/>
              <a:gd name="connsiteY14" fmla="*/ 2666254 h 3428998"/>
              <a:gd name="connsiteX15" fmla="*/ 6100914 w 6100914"/>
              <a:gd name="connsiteY15" fmla="*/ 3428998 h 3428998"/>
              <a:gd name="connsiteX16" fmla="*/ 0 w 6100914"/>
              <a:gd name="connsiteY16" fmla="*/ 3428998 h 3428998"/>
              <a:gd name="connsiteX17" fmla="*/ 0 w 6100914"/>
              <a:gd name="connsiteY17" fmla="*/ 2666254 h 3428998"/>
              <a:gd name="connsiteX18" fmla="*/ 0 w 6100914"/>
              <a:gd name="connsiteY18" fmla="*/ 2332906 h 3428998"/>
              <a:gd name="connsiteX19" fmla="*/ 0 w 6100914"/>
              <a:gd name="connsiteY19" fmla="*/ 2090059 h 3428998"/>
              <a:gd name="connsiteX20" fmla="*/ 0 w 6100914"/>
              <a:gd name="connsiteY20" fmla="*/ 2004773 h 3428998"/>
              <a:gd name="connsiteX21" fmla="*/ 0 w 6100914"/>
              <a:gd name="connsiteY21" fmla="*/ 1754930 h 342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00914" h="3428998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6100914" y="0"/>
                </a:lnTo>
                <a:lnTo>
                  <a:pt x="6100914" y="2090059"/>
                </a:lnTo>
                <a:lnTo>
                  <a:pt x="6100914" y="2666254"/>
                </a:lnTo>
                <a:lnTo>
                  <a:pt x="6100914" y="3428998"/>
                </a:lnTo>
                <a:lnTo>
                  <a:pt x="0" y="3428998"/>
                </a:lnTo>
                <a:lnTo>
                  <a:pt x="0" y="2666254"/>
                </a:lnTo>
                <a:lnTo>
                  <a:pt x="0" y="2332906"/>
                </a:lnTo>
                <a:lnTo>
                  <a:pt x="0" y="2090059"/>
                </a:lnTo>
                <a:lnTo>
                  <a:pt x="0" y="2004773"/>
                </a:lnTo>
                <a:lnTo>
                  <a:pt x="0" y="1754930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AB50C3-5389-47E3-97BE-0E25DC83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3853543"/>
            <a:ext cx="4961534" cy="1600794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>
                <a:solidFill>
                  <a:schemeClr val="tx1"/>
                </a:solidFill>
              </a:rPr>
              <a:t>Uložení radioaktivního odpadu</a:t>
            </a:r>
          </a:p>
        </p:txBody>
      </p:sp>
      <p:pic>
        <p:nvPicPr>
          <p:cNvPr id="6" name="Zástupný obsah 5" descr="Obsah obrázku exteriér, budova, zelená, vsedě&#10;&#10;Popis byl vytvořen automaticky">
            <a:extLst>
              <a:ext uri="{FF2B5EF4-FFF2-40B4-BE49-F238E27FC236}">
                <a16:creationId xmlns:a16="http://schemas.microsoft.com/office/drawing/2014/main" id="{34067033-3176-4E33-83EE-31A8870CEB0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2" r="12538" b="2"/>
          <a:stretch/>
        </p:blipFill>
        <p:spPr>
          <a:xfrm>
            <a:off x="9095828" y="3429000"/>
            <a:ext cx="3096166" cy="342899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67C7DC8D-F503-46FF-8B5F-0FEB428327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9" r="1" b="1"/>
          <a:stretch/>
        </p:blipFill>
        <p:spPr>
          <a:xfrm>
            <a:off x="6100922" y="3429000"/>
            <a:ext cx="2994917" cy="342899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" name="Obrázek 9" descr="Obsah obrázku mapa&#10;&#10;Popis byl vytvořen automaticky">
            <a:extLst>
              <a:ext uri="{FF2B5EF4-FFF2-40B4-BE49-F238E27FC236}">
                <a16:creationId xmlns:a16="http://schemas.microsoft.com/office/drawing/2014/main" id="{312D7EFB-57C5-4A9E-B542-E944C47A782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" r="6715" b="1"/>
          <a:stretch/>
        </p:blipFill>
        <p:spPr>
          <a:xfrm>
            <a:off x="6100916" y="10"/>
            <a:ext cx="6091084" cy="342898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2203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AA052-31EA-49FE-AF79-660F73BB8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Temelín, Dukovany</a:t>
            </a:r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B5487C33-26E0-45A0-A80D-9CF93D0D4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162" y="2346138"/>
            <a:ext cx="6962472" cy="3985253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CAD5316-84B2-4D75-B81B-DA6AA7DCF2A6}"/>
              </a:ext>
            </a:extLst>
          </p:cNvPr>
          <p:cNvSpPr txBox="1"/>
          <p:nvPr/>
        </p:nvSpPr>
        <p:spPr>
          <a:xfrm>
            <a:off x="9289915" y="5175115"/>
            <a:ext cx="2092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Žlutě označené jaderné el.</a:t>
            </a:r>
          </a:p>
        </p:txBody>
      </p:sp>
    </p:spTree>
    <p:extLst>
      <p:ext uri="{BB962C8B-B14F-4D97-AF65-F5344CB8AC3E}">
        <p14:creationId xmlns:p14="http://schemas.microsoft.com/office/powerpoint/2010/main" val="243464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0</TotalTime>
  <Words>308</Words>
  <Application>Microsoft Office PowerPoint</Application>
  <PresentationFormat>Širokoúhlá obrazovka</PresentationFormat>
  <Paragraphs>52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Century Gothic</vt:lpstr>
      <vt:lpstr>Wingdings</vt:lpstr>
      <vt:lpstr>Wingdings 2</vt:lpstr>
      <vt:lpstr>Citáty</vt:lpstr>
      <vt:lpstr>Elektrárny</vt:lpstr>
      <vt:lpstr>Druhy elektráren</vt:lpstr>
      <vt:lpstr>Tepelná elektrárna</vt:lpstr>
      <vt:lpstr>Schéma tepelné elektrárny</vt:lpstr>
      <vt:lpstr>Prunéřov, Počerady, Tisová, Poříčí, Mělník</vt:lpstr>
      <vt:lpstr>Jaderná elektrárna</vt:lpstr>
      <vt:lpstr>Výroba energie v jaderné elektrárně</vt:lpstr>
      <vt:lpstr>Uložení radioaktivního odpadu</vt:lpstr>
      <vt:lpstr>Temelín, Dukovany</vt:lpstr>
      <vt:lpstr>Sluneční (fotovoltaická) elektrárna</vt:lpstr>
      <vt:lpstr>Větrná elektrárna</vt:lpstr>
      <vt:lpstr>Výskyt v ČR</vt:lpstr>
      <vt:lpstr>Vodní elektrárna</vt:lpstr>
      <vt:lpstr>Orlík, Slapy, Lipno, Mohelno, Vranov</vt:lpstr>
      <vt:lpstr>Geotermální elektrárna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Elektrárny</dc:title>
  <dc:creator>Šnircová Monika</dc:creator>
  <cp:lastModifiedBy>Šnircová Monika</cp:lastModifiedBy>
  <cp:revision>8</cp:revision>
  <dcterms:created xsi:type="dcterms:W3CDTF">2020-11-17T19:28:37Z</dcterms:created>
  <dcterms:modified xsi:type="dcterms:W3CDTF">2020-11-17T20:32:11Z</dcterms:modified>
</cp:coreProperties>
</file>