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sldIdLst>
    <p:sldId id="282" r:id="rId2"/>
    <p:sldId id="272" r:id="rId3"/>
    <p:sldId id="278" r:id="rId4"/>
    <p:sldId id="279" r:id="rId5"/>
    <p:sldId id="280" r:id="rId6"/>
    <p:sldId id="281" r:id="rId7"/>
    <p:sldId id="286" r:id="rId8"/>
    <p:sldId id="283" r:id="rId9"/>
    <p:sldId id="285" r:id="rId10"/>
    <p:sldId id="284" r:id="rId11"/>
    <p:sldId id="275" r:id="rId12"/>
    <p:sldId id="276" r:id="rId1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FF"/>
    <a:srgbClr val="800000"/>
    <a:srgbClr val="FF00FF"/>
    <a:srgbClr val="FFFFCC"/>
    <a:srgbClr val="CCFF99"/>
    <a:srgbClr val="FF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7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4BBC5-DC63-41A5-BCFD-0C3164AB9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6963F-BEA8-402C-8D14-54F65321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82338-896F-4862-9489-E4E0E3812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DFFF6-1D93-4586-A3A7-07031057230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7583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BD6F4DF-F982-45E3-9A07-9CFD68DAE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3D9908-905A-48A9-AC10-FB944DBC2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3B43DC-E4DE-4140-B093-4D810D5B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8A56C-6D5F-472E-8B08-080990BB7A6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5758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92C251-6A47-4005-9161-B632EE9C9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06F576-BC0A-4336-A48A-94E911AA9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CCBC63-1DFA-4E92-95CB-30D6E85B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4D49D-AE3B-40EF-B04C-4F6C5BD47F4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8373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>
            <a:extLst>
              <a:ext uri="{FF2B5EF4-FFF2-40B4-BE49-F238E27FC236}">
                <a16:creationId xmlns:a16="http://schemas.microsoft.com/office/drawing/2014/main" id="{04D1874E-942C-420B-9FA7-DEED0A505E92}"/>
              </a:ext>
            </a:extLst>
          </p:cNvPr>
          <p:cNvSpPr txBox="1"/>
          <p:nvPr/>
        </p:nvSpPr>
        <p:spPr>
          <a:xfrm>
            <a:off x="504825" y="641350"/>
            <a:ext cx="457200" cy="585788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D277D81F-EA39-4766-80D5-E2D86163957D}"/>
              </a:ext>
            </a:extLst>
          </p:cNvPr>
          <p:cNvSpPr txBox="1"/>
          <p:nvPr/>
        </p:nvSpPr>
        <p:spPr>
          <a:xfrm>
            <a:off x="7947025" y="307340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90A165F8-A17A-4761-85FF-C9C3E4EC18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AEB4280-2225-445F-AAA3-012552E5944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80ADB38-131E-4CE0-8A43-E7EE96515B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A7E20-4133-4441-A956-5B2B3B4FBE1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4306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E26424-F53B-4CC4-8997-A1D442C71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2E8C844-CD6D-4D7B-851C-2EB65C0CB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769629-956B-495C-8132-3FDC87C68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7F2BB-A7BF-45F0-9068-53562022610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7082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D193C9D-09D0-4C1B-BAC0-D102FA6C55C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036DC0D-4A49-47BF-8D5C-9D738A2CD22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89D3EED-056A-4523-9FA6-512C9CE24D4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BC976-0F94-4CBB-A0F1-48221155DC8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0319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9C33865-8271-4897-8BFB-FED8AD9D6D87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56A1440-8A01-4676-A753-F239A0566033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DBB1C21-7DD8-4AB1-B0E5-6A249820835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5EB86-9247-4455-9487-6286CEFB337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206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0B5E6-AEC8-4D8D-88AE-F6E389136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6C44-B213-4743-AC4C-2326EB4B7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53AD6-4003-4E7C-A1B3-82506BD1A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7EF03-42C6-4B9D-92AD-2CCED8A630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1806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EEC54-EB6A-4C67-851A-BE0E275F2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402FA-C4B8-4288-AE1C-7A4E84EA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449A4-95A6-40C2-AD57-773551A87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E26CA-6E10-49B7-853F-3E8554DA5F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7887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03D5A0-1387-4FEC-B0DB-06944DDA5E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0100FD-013E-48AB-8792-09F386475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BE797D-B3B9-4B3C-912D-542333C2F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52F96-532B-4311-94AB-F40064E983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80130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13CE3-50E2-461E-955A-069A22B66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D1AD9-2678-44B3-A0EF-61A04EAA3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28A99-8157-4AD5-B91F-E70208ED2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0318F-1595-4F7C-892F-3C3332492CA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515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76C07-D8D7-46FB-9910-44A0DBC79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AB5A1-F60C-45F3-915B-1677907F9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DB92F-1164-4AC3-AF4F-B2837858D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F982C-9B0B-4160-B47F-84A4CE6D836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3467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6A59438-B11B-4E47-830F-D050C69AD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221039A-71EE-40DD-B7B9-9DD3C597A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DAE6FC-593F-4410-9B00-A79322C3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81B2D-4EAE-4550-BE63-5089FBD433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8026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8459D65-C031-49EC-96DC-E652F6C53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381F58-284E-434D-A018-2A79AD089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81DF698-54A7-44DD-B97C-DFF2A52DB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0C1EE-22C2-4B19-B134-00B617DD50D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2525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C4D0DA3-8154-44CA-BC9B-582AE21F3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1A4811-28C5-4EFE-8EF4-4E02F6D26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A8AD81-59A9-44AE-989C-06927CEBA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E17CA-0BC1-4AB0-9620-2C6BD37A837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979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77F6E04-E5DF-4DB1-8DD2-D8B78190B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1F8B17B-3FC5-4ED6-92EF-11B34CC3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038E0DD-9B39-4356-99AB-C8279326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7DA0A-5FE3-46DD-B088-6EE77F21E3E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0754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44EF316-F79C-4508-AA10-4FA13B47B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8BCFC9-5C5F-494E-9E3C-84DC10B0D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A1DAB5-C55F-4B7F-A681-E73B89BF9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9CB34-968C-40A5-BE8D-36B15AFBEBA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980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B3F5AE-ADFF-47A7-9DE9-8827BB10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879AA31-900E-4A90-82A1-3A91269C4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7F6148-B721-43AF-BCBE-8FF3CAB83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609CD-054B-4794-BAC5-2D57877B7C5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9069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1D9A8F-4EEC-4632-B59E-D17D9AA6A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644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B9B59D-14DB-47C4-923B-7539A0BAB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095500"/>
            <a:ext cx="7764463" cy="3695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5DCC4-8054-46B4-B72C-197462DB0C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9450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56F79-9660-4A5C-AE2C-86F01A20F6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5883275"/>
            <a:ext cx="500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53BF3-E3AA-4E91-ABCE-078887025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5113" y="5883275"/>
            <a:ext cx="565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26EEB92-E11D-4055-9F47-D0F03FC9FAD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8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9" r:id="rId18"/>
  </p:sldLayoutIdLst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400" b="1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9pPr>
    </p:titleStyle>
    <p:bodyStyle>
      <a:lvl1pPr marL="228600" indent="-228600" algn="l" rtl="0" fontAlgn="base">
        <a:lnSpc>
          <a:spcPct val="12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F824B6-30D6-496C-A429-7C9212FFC3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Rozdělení prvků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5D5239A-2033-4F9B-B3A3-BCCAD5AE26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 periodické soustavě prvků</a:t>
            </a:r>
          </a:p>
        </p:txBody>
      </p:sp>
    </p:spTree>
    <p:extLst>
      <p:ext uri="{BB962C8B-B14F-4D97-AF65-F5344CB8AC3E}">
        <p14:creationId xmlns:p14="http://schemas.microsoft.com/office/powerpoint/2010/main" val="2345446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B5EB54B-D6A1-4929-96B9-42F077978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" y="37626"/>
            <a:ext cx="9084339" cy="682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69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2AE94D60-FCF3-4345-864F-33678A2DFF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89" y="522242"/>
            <a:ext cx="3216600" cy="648816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0000FF"/>
                </a:solidFill>
              </a:rPr>
              <a:t>nekovy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F34E5891-68EC-4E0A-B7A3-FA57C7EFB49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30213" y="1125538"/>
            <a:ext cx="6013995" cy="5400675"/>
          </a:xfrm>
        </p:spPr>
        <p:txBody>
          <a:bodyPr/>
          <a:lstStyle/>
          <a:p>
            <a:pPr marL="357188" indent="-357188" fontAlgn="auto">
              <a:spcAft>
                <a:spcPts val="0"/>
              </a:spcAft>
              <a:buFontTx/>
              <a:buNone/>
              <a:defRPr/>
            </a:pPr>
            <a:endParaRPr lang="cs-CZ" altLang="cs-CZ" sz="2400" dirty="0">
              <a:solidFill>
                <a:srgbClr val="FF3300"/>
              </a:solidFill>
            </a:endParaRPr>
          </a:p>
          <a:p>
            <a:pPr marL="357188" indent="-357188" fontAlgn="auto">
              <a:spcAft>
                <a:spcPts val="0"/>
              </a:spcAft>
              <a:defRPr/>
            </a:pPr>
            <a:r>
              <a:rPr lang="cs-CZ" altLang="cs-CZ" sz="2400" dirty="0"/>
              <a:t>nemají kovový vzhled</a:t>
            </a:r>
          </a:p>
          <a:p>
            <a:pPr marL="357188" indent="-357188" fontAlgn="auto">
              <a:spcAft>
                <a:spcPts val="0"/>
              </a:spcAft>
              <a:defRPr/>
            </a:pPr>
            <a:r>
              <a:rPr lang="cs-CZ" altLang="cs-CZ" sz="2400" dirty="0"/>
              <a:t>Jsou křehké a nedají se tvarovat</a:t>
            </a:r>
          </a:p>
          <a:p>
            <a:pPr marL="357188" indent="-357188" fontAlgn="auto">
              <a:spcAft>
                <a:spcPts val="0"/>
              </a:spcAft>
              <a:defRPr/>
            </a:pPr>
            <a:r>
              <a:rPr lang="cs-CZ" altLang="cs-CZ" sz="2400" dirty="0"/>
              <a:t>Snadno se drtí</a:t>
            </a:r>
          </a:p>
          <a:p>
            <a:pPr marL="357188" indent="-357188" fontAlgn="auto">
              <a:spcAft>
                <a:spcPts val="0"/>
              </a:spcAft>
              <a:defRPr/>
            </a:pPr>
            <a:r>
              <a:rPr lang="cs-CZ" altLang="cs-CZ" sz="2400" dirty="0"/>
              <a:t>Nevedou elektrický proud  (</a:t>
            </a:r>
            <a:r>
              <a:rPr lang="cs-CZ" altLang="cs-CZ" sz="2400" dirty="0" err="1"/>
              <a:t>vyjímka</a:t>
            </a:r>
            <a:r>
              <a:rPr lang="cs-CZ" altLang="cs-CZ" sz="2400" dirty="0"/>
              <a:t> tuha)</a:t>
            </a:r>
          </a:p>
          <a:p>
            <a:pPr marL="357188" indent="-357188" fontAlgn="auto">
              <a:spcAft>
                <a:spcPts val="0"/>
              </a:spcAft>
              <a:defRPr/>
            </a:pPr>
            <a:r>
              <a:rPr lang="cs-CZ" altLang="cs-CZ" sz="2400" dirty="0"/>
              <a:t>pevné, kapalné i plynné</a:t>
            </a:r>
          </a:p>
          <a:p>
            <a:pPr marL="357188" indent="-357188" fontAlgn="auto">
              <a:spcAft>
                <a:spcPts val="0"/>
              </a:spcAft>
              <a:defRPr/>
            </a:pPr>
            <a:r>
              <a:rPr lang="cs-CZ" altLang="cs-CZ" sz="2400" dirty="0"/>
              <a:t>asi 15</a:t>
            </a:r>
            <a:endParaRPr lang="cs-CZ" altLang="cs-CZ" sz="2400" b="1" dirty="0"/>
          </a:p>
        </p:txBody>
      </p:sp>
      <p:sp>
        <p:nvSpPr>
          <p:cNvPr id="6148" name="AutoShape 7">
            <a:extLst>
              <a:ext uri="{FF2B5EF4-FFF2-40B4-BE49-F238E27FC236}">
                <a16:creationId xmlns:a16="http://schemas.microsoft.com/office/drawing/2014/main" id="{496985E4-CA55-4F32-AB07-AA051B3DA5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09975" y="2705100"/>
            <a:ext cx="19240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3" name="Obrázek 2" descr="Obsah obrázku skála, hora, skalní, stojící&#10;&#10;Popis byl vytvořen automaticky">
            <a:extLst>
              <a:ext uri="{FF2B5EF4-FFF2-40B4-BE49-F238E27FC236}">
                <a16:creationId xmlns:a16="http://schemas.microsoft.com/office/drawing/2014/main" id="{9108FCAA-287F-4AFC-AD89-E715DE4F8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27518"/>
            <a:ext cx="3342392" cy="2676525"/>
          </a:xfrm>
          <a:prstGeom prst="rect">
            <a:avLst/>
          </a:prstGeom>
        </p:spPr>
      </p:pic>
      <p:pic>
        <p:nvPicPr>
          <p:cNvPr id="5" name="Obrázek 4" descr="Obsah obrázku dort, jídlo, kousek, střih&#10;&#10;Popis byl vytvořen automaticky">
            <a:extLst>
              <a:ext uri="{FF2B5EF4-FFF2-40B4-BE49-F238E27FC236}">
                <a16:creationId xmlns:a16="http://schemas.microsoft.com/office/drawing/2014/main" id="{E647BB94-0C63-47F1-8158-29738A6DF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120" y="412990"/>
            <a:ext cx="1905000" cy="1295400"/>
          </a:xfrm>
          <a:prstGeom prst="rect">
            <a:avLst/>
          </a:prstGeom>
        </p:spPr>
      </p:pic>
      <p:pic>
        <p:nvPicPr>
          <p:cNvPr id="7" name="Obrázek 6" descr="Obsah obrázku nůž&#10;&#10;Popis byl vytvořen automaticky">
            <a:extLst>
              <a:ext uri="{FF2B5EF4-FFF2-40B4-BE49-F238E27FC236}">
                <a16:creationId xmlns:a16="http://schemas.microsoft.com/office/drawing/2014/main" id="{015764F1-0B83-46FC-94A3-8C1E1D863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104043"/>
            <a:ext cx="2524125" cy="1809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A334BEC3-073E-47E7-9F1D-4EA4061FD8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89963" cy="8509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>
                <a:solidFill>
                  <a:srgbClr val="0000FF"/>
                </a:solidFill>
              </a:rPr>
              <a:t>Prvek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7C6DEF3F-ADC6-4887-A918-8816F656661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30213" y="1125538"/>
            <a:ext cx="8713787" cy="5400675"/>
          </a:xfrm>
        </p:spPr>
        <p:txBody>
          <a:bodyPr/>
          <a:lstStyle/>
          <a:p>
            <a:pPr marL="357188" indent="-357188" fontAlgn="auto">
              <a:spcAft>
                <a:spcPts val="0"/>
              </a:spcAft>
              <a:buFontTx/>
              <a:buNone/>
              <a:defRPr/>
            </a:pPr>
            <a:r>
              <a:rPr lang="cs-CZ" altLang="cs-CZ" sz="2400" b="1" dirty="0"/>
              <a:t>Polokovy</a:t>
            </a:r>
            <a:endParaRPr lang="cs-CZ" altLang="cs-CZ" sz="2400" dirty="0"/>
          </a:p>
          <a:p>
            <a:pPr marL="357188" indent="-357188" fontAlgn="auto">
              <a:spcAft>
                <a:spcPts val="0"/>
              </a:spcAft>
              <a:defRPr/>
            </a:pPr>
            <a:r>
              <a:rPr lang="cs-CZ" altLang="cs-CZ" sz="2400" dirty="0"/>
              <a:t>přechod mezi kovy a nekovy</a:t>
            </a:r>
          </a:p>
          <a:p>
            <a:pPr marL="357188" indent="-357188" fontAlgn="auto">
              <a:spcAft>
                <a:spcPts val="0"/>
              </a:spcAft>
              <a:defRPr/>
            </a:pPr>
            <a:r>
              <a:rPr lang="cs-CZ" altLang="cs-CZ" sz="2400" dirty="0"/>
              <a:t>vzhledem připomínají kovy, vlastnostmi nekovy</a:t>
            </a:r>
          </a:p>
          <a:p>
            <a:pPr marL="357188" indent="-357188" fontAlgn="auto">
              <a:spcAft>
                <a:spcPts val="0"/>
              </a:spcAft>
              <a:defRPr/>
            </a:pPr>
            <a:r>
              <a:rPr lang="cs-CZ" altLang="cs-CZ" sz="2400" dirty="0"/>
              <a:t>většinou křehké, nejsou kujné, malá elektrická vodivost – zvyšuje se po zahřátí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0F444D66-9A9B-43D0-B971-0BDF5DB61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860800"/>
            <a:ext cx="3384550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AA712CC1-C56C-466C-9DED-894999B5E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789363"/>
            <a:ext cx="3695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4EC03A8E-A6CC-4137-B7CB-CAF221CEFA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89963" cy="8509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0000FF"/>
                </a:solidFill>
              </a:rPr>
              <a:t>Prvek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62B22626-B7DF-42F3-8516-6CD2219C63C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30213" y="1125538"/>
            <a:ext cx="8589963" cy="5400675"/>
          </a:xfrm>
        </p:spPr>
        <p:txBody>
          <a:bodyPr/>
          <a:lstStyle/>
          <a:p>
            <a:pPr marL="357188" indent="-357188" fontAlgn="auto">
              <a:spcAft>
                <a:spcPts val="0"/>
              </a:spcAft>
              <a:buFontTx/>
              <a:buNone/>
              <a:defRPr/>
            </a:pPr>
            <a:r>
              <a:rPr lang="cs-CZ" altLang="cs-CZ" sz="2400" dirty="0"/>
              <a:t>= chemická látka složená z atomů s charakteristickým protonovým číslem a s určitými vlastnostmi</a:t>
            </a:r>
          </a:p>
          <a:p>
            <a:pPr marL="357188" indent="-357188" fontAlgn="auto">
              <a:spcAft>
                <a:spcPts val="0"/>
              </a:spcAft>
              <a:buFontTx/>
              <a:buNone/>
              <a:defRPr/>
            </a:pPr>
            <a:r>
              <a:rPr lang="cs-CZ" altLang="cs-CZ" sz="2400" dirty="0"/>
              <a:t>charakterizován :</a:t>
            </a:r>
            <a:endParaRPr lang="cs-CZ" altLang="cs-CZ" sz="2400" b="1" dirty="0"/>
          </a:p>
          <a:p>
            <a:pPr marL="823913" lvl="1" fontAlgn="auto">
              <a:spcAft>
                <a:spcPts val="0"/>
              </a:spcAft>
              <a:defRPr/>
            </a:pPr>
            <a:r>
              <a:rPr lang="cs-CZ" altLang="cs-CZ" sz="2000" b="1" dirty="0"/>
              <a:t>značkou</a:t>
            </a:r>
          </a:p>
          <a:p>
            <a:pPr marL="823913" lvl="1" fontAlgn="auto">
              <a:spcAft>
                <a:spcPts val="0"/>
              </a:spcAft>
              <a:defRPr/>
            </a:pPr>
            <a:r>
              <a:rPr lang="cs-CZ" altLang="cs-CZ" sz="2000" b="1" dirty="0"/>
              <a:t>názvem</a:t>
            </a:r>
          </a:p>
          <a:p>
            <a:pPr marL="823913" lvl="1" fontAlgn="auto">
              <a:spcAft>
                <a:spcPts val="0"/>
              </a:spcAft>
              <a:defRPr/>
            </a:pPr>
            <a:r>
              <a:rPr lang="cs-CZ" altLang="cs-CZ" sz="2000" b="1" dirty="0"/>
              <a:t>protonovým číslem Z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088855-D422-454D-8A03-A35B34B9E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659159"/>
          </a:xfrm>
        </p:spPr>
        <p:txBody>
          <a:bodyPr/>
          <a:lstStyle/>
          <a:p>
            <a:r>
              <a:rPr lang="cs-CZ" dirty="0"/>
              <a:t>Rozdělení prvků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811E2537-844C-4B9A-BAA0-AF50F3CAB8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87" y="2784576"/>
            <a:ext cx="2286552" cy="1288848"/>
          </a:xfrm>
        </p:spPr>
      </p:pic>
      <p:pic>
        <p:nvPicPr>
          <p:cNvPr id="9" name="Zástupný obsah 8" descr="Obsah obrázku jídlo, interiér, vsedě, stůl&#10;&#10;Popis byl vytvořen automaticky">
            <a:extLst>
              <a:ext uri="{FF2B5EF4-FFF2-40B4-BE49-F238E27FC236}">
                <a16:creationId xmlns:a16="http://schemas.microsoft.com/office/drawing/2014/main" id="{AB0712B0-CAF8-49D4-BFAD-AA71F11626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86795"/>
            <a:ext cx="2257425" cy="2028825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4123830-FB4E-4CA3-BF87-3052F155D2F4}"/>
              </a:ext>
            </a:extLst>
          </p:cNvPr>
          <p:cNvSpPr txBox="1"/>
          <p:nvPr/>
        </p:nvSpPr>
        <p:spPr>
          <a:xfrm>
            <a:off x="685346" y="1556792"/>
            <a:ext cx="496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1. Podle skupenství</a:t>
            </a:r>
          </a:p>
        </p:txBody>
      </p:sp>
      <p:pic>
        <p:nvPicPr>
          <p:cNvPr id="11" name="Obrázek 10" descr="Obsah obrázku stůl, světlo&#10;&#10;Popis byl vytvořen automaticky">
            <a:extLst>
              <a:ext uri="{FF2B5EF4-FFF2-40B4-BE49-F238E27FC236}">
                <a16:creationId xmlns:a16="http://schemas.microsoft.com/office/drawing/2014/main" id="{968C1C4C-385E-406E-9784-51E928CDF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509120"/>
            <a:ext cx="2874826" cy="1874886"/>
          </a:xfrm>
          <a:prstGeom prst="rect">
            <a:avLst/>
          </a:prstGeom>
        </p:spPr>
      </p:pic>
      <p:pic>
        <p:nvPicPr>
          <p:cNvPr id="13" name="Obrázek 12" descr="Obsah obrázku vsedě, láhev, jídlo, stůl&#10;&#10;Popis byl vytvořen automaticky">
            <a:extLst>
              <a:ext uri="{FF2B5EF4-FFF2-40B4-BE49-F238E27FC236}">
                <a16:creationId xmlns:a16="http://schemas.microsoft.com/office/drawing/2014/main" id="{7747BF7F-12D8-4355-B73C-395C5F794F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00" y="2506472"/>
            <a:ext cx="1587290" cy="184505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27579A8-A4B7-46E8-9171-8A6A32D2D2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521" y="2499499"/>
            <a:ext cx="2466975" cy="1847850"/>
          </a:xfrm>
          <a:prstGeom prst="rect">
            <a:avLst/>
          </a:prstGeom>
        </p:spPr>
      </p:pic>
      <p:pic>
        <p:nvPicPr>
          <p:cNvPr id="17" name="Obrázek 16" descr="Obsah obrázku stůl&#10;&#10;Popis byl vytvořen automaticky">
            <a:extLst>
              <a:ext uri="{FF2B5EF4-FFF2-40B4-BE49-F238E27FC236}">
                <a16:creationId xmlns:a16="http://schemas.microsoft.com/office/drawing/2014/main" id="{B5ABB030-15DE-40C6-961A-4E6E047BEB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920" y="4680502"/>
            <a:ext cx="2466975" cy="1532121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5FC4CEB1-4593-46F7-96B3-93190E29DBFB}"/>
              </a:ext>
            </a:extLst>
          </p:cNvPr>
          <p:cNvSpPr txBox="1"/>
          <p:nvPr/>
        </p:nvSpPr>
        <p:spPr>
          <a:xfrm>
            <a:off x="827584" y="227687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plynné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BE6C92CC-3F71-40AE-8EE8-B08165ABD02C}"/>
              </a:ext>
            </a:extLst>
          </p:cNvPr>
          <p:cNvSpPr txBox="1"/>
          <p:nvPr/>
        </p:nvSpPr>
        <p:spPr>
          <a:xfrm>
            <a:off x="3851920" y="1988840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kapalné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FC0D3AB-2266-4963-B80A-9180272E5DDC}"/>
              </a:ext>
            </a:extLst>
          </p:cNvPr>
          <p:cNvSpPr txBox="1"/>
          <p:nvPr/>
        </p:nvSpPr>
        <p:spPr>
          <a:xfrm>
            <a:off x="6588224" y="1988840"/>
            <a:ext cx="844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pevné</a:t>
            </a:r>
          </a:p>
        </p:txBody>
      </p:sp>
    </p:spTree>
    <p:extLst>
      <p:ext uri="{BB962C8B-B14F-4D97-AF65-F5344CB8AC3E}">
        <p14:creationId xmlns:p14="http://schemas.microsoft.com/office/powerpoint/2010/main" val="241187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AC45A6-529B-4AF3-847E-C718BB124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Podle skupenství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2E59F3D-1F27-4449-9EA7-D971CC79326A}"/>
              </a:ext>
            </a:extLst>
          </p:cNvPr>
          <p:cNvSpPr txBox="1"/>
          <p:nvPr/>
        </p:nvSpPr>
        <p:spPr>
          <a:xfrm>
            <a:off x="683568" y="2492896"/>
            <a:ext cx="79208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A, plynné – 11 prvků – H</a:t>
            </a:r>
            <a:r>
              <a:rPr lang="cs-CZ" sz="2400" baseline="-25000" dirty="0"/>
              <a:t>2</a:t>
            </a:r>
            <a:r>
              <a:rPr lang="cs-CZ" sz="2400" dirty="0"/>
              <a:t>, O</a:t>
            </a:r>
            <a:r>
              <a:rPr lang="cs-CZ" sz="2400" baseline="-25000" dirty="0"/>
              <a:t>2,</a:t>
            </a:r>
            <a:r>
              <a:rPr lang="cs-CZ" sz="2400" dirty="0"/>
              <a:t> N</a:t>
            </a:r>
            <a:r>
              <a:rPr lang="cs-CZ" sz="2400" baseline="-25000" dirty="0"/>
              <a:t>2 </a:t>
            </a:r>
            <a:r>
              <a:rPr lang="cs-CZ" sz="2400" dirty="0"/>
              <a:t>, Cl</a:t>
            </a:r>
            <a:r>
              <a:rPr lang="cs-CZ" sz="2400" baseline="-25000" dirty="0"/>
              <a:t>2,</a:t>
            </a:r>
            <a:r>
              <a:rPr lang="cs-CZ" sz="2400" dirty="0"/>
              <a:t> F</a:t>
            </a:r>
            <a:r>
              <a:rPr lang="cs-CZ" sz="2400" baseline="-25000" dirty="0"/>
              <a:t>2 </a:t>
            </a:r>
            <a:r>
              <a:rPr lang="cs-CZ" sz="2400" dirty="0"/>
              <a:t> a vzácné plyny</a:t>
            </a:r>
          </a:p>
          <a:p>
            <a:endParaRPr lang="cs-CZ" sz="2400" dirty="0"/>
          </a:p>
          <a:p>
            <a:r>
              <a:rPr lang="cs-CZ" sz="2400" dirty="0"/>
              <a:t>B, kapalné – bróm, rtuť</a:t>
            </a:r>
          </a:p>
          <a:p>
            <a:endParaRPr lang="cs-CZ" sz="2400" dirty="0"/>
          </a:p>
          <a:p>
            <a:r>
              <a:rPr lang="cs-CZ" sz="2400" dirty="0"/>
              <a:t>C, pevné – ostatní </a:t>
            </a:r>
          </a:p>
          <a:p>
            <a:endParaRPr lang="cs-CZ" sz="2400" dirty="0"/>
          </a:p>
          <a:p>
            <a:r>
              <a:rPr lang="cs-CZ" sz="2400" dirty="0"/>
              <a:t>Od starověku známé – Au, </a:t>
            </a:r>
            <a:r>
              <a:rPr lang="cs-CZ" sz="2400" dirty="0" err="1"/>
              <a:t>Ag</a:t>
            </a:r>
            <a:r>
              <a:rPr lang="cs-CZ" sz="2400" dirty="0"/>
              <a:t>, </a:t>
            </a:r>
            <a:r>
              <a:rPr lang="cs-CZ" sz="2400" dirty="0" err="1"/>
              <a:t>Cu</a:t>
            </a:r>
            <a:r>
              <a:rPr lang="cs-CZ" sz="2400" dirty="0"/>
              <a:t>, </a:t>
            </a:r>
            <a:r>
              <a:rPr lang="cs-CZ" sz="2400" dirty="0" err="1"/>
              <a:t>Hg</a:t>
            </a:r>
            <a:r>
              <a:rPr lang="cs-CZ" sz="2400" dirty="0"/>
              <a:t>, </a:t>
            </a:r>
            <a:r>
              <a:rPr lang="cs-CZ" sz="2400" dirty="0" err="1"/>
              <a:t>Sn</a:t>
            </a:r>
            <a:r>
              <a:rPr lang="cs-CZ" sz="2400" dirty="0"/>
              <a:t>, </a:t>
            </a:r>
            <a:r>
              <a:rPr lang="cs-CZ" sz="2400" dirty="0" err="1"/>
              <a:t>Pb</a:t>
            </a:r>
            <a:r>
              <a:rPr lang="cs-CZ" sz="2400" dirty="0"/>
              <a:t>, </a:t>
            </a:r>
            <a:r>
              <a:rPr lang="cs-CZ" sz="2400" dirty="0" err="1"/>
              <a:t>Fe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570568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70FAD8-9F3D-491A-8F8B-4739AEBC6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395373"/>
            <a:ext cx="7765321" cy="645103"/>
          </a:xfrm>
        </p:spPr>
        <p:txBody>
          <a:bodyPr/>
          <a:lstStyle/>
          <a:p>
            <a:r>
              <a:rPr lang="cs-CZ" dirty="0"/>
              <a:t>Podle výskytu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0A479DF-5870-4498-8352-77B8AA772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927" y="1316538"/>
            <a:ext cx="3600326" cy="82391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přirozené  - v přírodě, součástí sloučenin nebo volné</a:t>
            </a:r>
          </a:p>
        </p:txBody>
      </p:sp>
      <p:pic>
        <p:nvPicPr>
          <p:cNvPr id="8" name="Zástupný obsah 7" descr="Obsah obrázku dort, jídlo, stůl, cukr&#10;&#10;Popis byl vytvořen automaticky">
            <a:extLst>
              <a:ext uri="{FF2B5EF4-FFF2-40B4-BE49-F238E27FC236}">
                <a16:creationId xmlns:a16="http://schemas.microsoft.com/office/drawing/2014/main" id="{7F92CCB4-6F9B-4310-BD83-3E46BD31A5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4" y="2400530"/>
            <a:ext cx="4387522" cy="2544763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5030F5C-CFFA-46B8-A6EF-6415B19B38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92104" y="1323918"/>
            <a:ext cx="3591437" cy="40457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umělé</a:t>
            </a:r>
          </a:p>
        </p:txBody>
      </p:sp>
      <p:pic>
        <p:nvPicPr>
          <p:cNvPr id="11" name="Zástupný obsah 10" descr="Obsah obrázku vsedě, kobliha, čokoláda, stůl&#10;&#10;Popis byl vytvořen automaticky">
            <a:extLst>
              <a:ext uri="{FF2B5EF4-FFF2-40B4-BE49-F238E27FC236}">
                <a16:creationId xmlns:a16="http://schemas.microsoft.com/office/drawing/2014/main" id="{67C0ACF2-4367-4113-9499-9C1600377E2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09" y="1979996"/>
            <a:ext cx="3312368" cy="3149511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A66F37E-E40D-45C8-85B0-8956527E9B8C}"/>
              </a:ext>
            </a:extLst>
          </p:cNvPr>
          <p:cNvSpPr txBox="1"/>
          <p:nvPr/>
        </p:nvSpPr>
        <p:spPr>
          <a:xfrm>
            <a:off x="650337" y="5541462"/>
            <a:ext cx="2792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Sodík součástí soli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F33B058-F0FA-4978-9721-103D4C44A4BF}"/>
              </a:ext>
            </a:extLst>
          </p:cNvPr>
          <p:cNvSpPr txBox="1"/>
          <p:nvPr/>
        </p:nvSpPr>
        <p:spPr>
          <a:xfrm>
            <a:off x="4828809" y="5402962"/>
            <a:ext cx="3457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Plutonium  - radioaktivní, toxický prvek,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3673C98-CC04-4799-BA3C-3D1610C5A461}"/>
              </a:ext>
            </a:extLst>
          </p:cNvPr>
          <p:cNvSpPr txBox="1"/>
          <p:nvPr/>
        </p:nvSpPr>
        <p:spPr>
          <a:xfrm>
            <a:off x="5004048" y="630932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Výroba atomových bomb</a:t>
            </a:r>
          </a:p>
        </p:txBody>
      </p:sp>
    </p:spTree>
    <p:extLst>
      <p:ext uri="{BB962C8B-B14F-4D97-AF65-F5344CB8AC3E}">
        <p14:creationId xmlns:p14="http://schemas.microsoft.com/office/powerpoint/2010/main" val="266300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9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5702B5-5E69-49B0-918C-38251BE26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1"/>
            <a:ext cx="7764463" cy="731168"/>
          </a:xfrm>
        </p:spPr>
        <p:txBody>
          <a:bodyPr/>
          <a:lstStyle/>
          <a:p>
            <a:r>
              <a:rPr lang="cs-CZ" dirty="0"/>
              <a:t>Podle vlastností</a:t>
            </a:r>
          </a:p>
        </p:txBody>
      </p:sp>
      <p:pic>
        <p:nvPicPr>
          <p:cNvPr id="5" name="Zástupný obsah 4" descr="Obsah obrázku stůl&#10;&#10;Popis byl vytvořen automaticky">
            <a:extLst>
              <a:ext uri="{FF2B5EF4-FFF2-40B4-BE49-F238E27FC236}">
                <a16:creationId xmlns:a16="http://schemas.microsoft.com/office/drawing/2014/main" id="{642FEF30-5C03-4DE2-A52E-A5B9F3A48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6048672" cy="4536504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105BC00-A49E-446A-BF2E-52D57E7072BC}"/>
              </a:ext>
            </a:extLst>
          </p:cNvPr>
          <p:cNvSpPr txBox="1"/>
          <p:nvPr/>
        </p:nvSpPr>
        <p:spPr>
          <a:xfrm>
            <a:off x="6732240" y="2924944"/>
            <a:ext cx="208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kovy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nekovy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polokovy</a:t>
            </a:r>
          </a:p>
        </p:txBody>
      </p:sp>
    </p:spTree>
    <p:extLst>
      <p:ext uri="{BB962C8B-B14F-4D97-AF65-F5344CB8AC3E}">
        <p14:creationId xmlns:p14="http://schemas.microsoft.com/office/powerpoint/2010/main" val="682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487A14-AB2B-411E-BF90-72385AB8F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Vlastnosti kovů</a:t>
            </a:r>
          </a:p>
        </p:txBody>
      </p:sp>
      <p:pic>
        <p:nvPicPr>
          <p:cNvPr id="4" name="Vlastnosti kovů">
            <a:hlinkClick r:id="" action="ppaction://media"/>
            <a:extLst>
              <a:ext uri="{FF2B5EF4-FFF2-40B4-BE49-F238E27FC236}">
                <a16:creationId xmlns:a16="http://schemas.microsoft.com/office/drawing/2014/main" id="{3CC5D981-B9EB-42DA-8D27-75D03AA739A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018" y="1628800"/>
            <a:ext cx="8065546" cy="4536504"/>
          </a:xfrm>
        </p:spPr>
      </p:pic>
    </p:spTree>
    <p:extLst>
      <p:ext uri="{BB962C8B-B14F-4D97-AF65-F5344CB8AC3E}">
        <p14:creationId xmlns:p14="http://schemas.microsoft.com/office/powerpoint/2010/main" val="405625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fotka, různé, jídlo, žena&#10;&#10;Popis byl vytvořen automaticky">
            <a:extLst>
              <a:ext uri="{FF2B5EF4-FFF2-40B4-BE49-F238E27FC236}">
                <a16:creationId xmlns:a16="http://schemas.microsoft.com/office/drawing/2014/main" id="{8376C3C9-1861-4B2E-BC09-DD6659F0E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" y="0"/>
            <a:ext cx="9140038" cy="686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11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51450E3A-08B3-4851-87B7-04DDD4785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713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Damašek</Template>
  <TotalTime>0</TotalTime>
  <Words>173</Words>
  <Application>Microsoft Office PowerPoint</Application>
  <PresentationFormat>Předvádění na obrazovce (4:3)</PresentationFormat>
  <Paragraphs>47</Paragraphs>
  <Slides>12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Bookman Old Style</vt:lpstr>
      <vt:lpstr>Rockwell</vt:lpstr>
      <vt:lpstr>Wingdings</vt:lpstr>
      <vt:lpstr>Damask</vt:lpstr>
      <vt:lpstr>Rozdělení prvků</vt:lpstr>
      <vt:lpstr>Prvek</vt:lpstr>
      <vt:lpstr>Rozdělení prvků</vt:lpstr>
      <vt:lpstr>Podle skupenství</vt:lpstr>
      <vt:lpstr>Podle výskytu</vt:lpstr>
      <vt:lpstr>Podle vlastností</vt:lpstr>
      <vt:lpstr>Vlastnosti kovů</vt:lpstr>
      <vt:lpstr>Prezentace aplikace PowerPoint</vt:lpstr>
      <vt:lpstr>Prezentace aplikace PowerPoint</vt:lpstr>
      <vt:lpstr>Prezentace aplikace PowerPoint</vt:lpstr>
      <vt:lpstr>nekovy</vt:lpstr>
      <vt:lpstr>Prvek</vt:lpstr>
    </vt:vector>
  </TitlesOfParts>
  <Company>zsholysov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Přírodopis</dc:title>
  <dc:creator>zsholysov</dc:creator>
  <cp:lastModifiedBy>Šnircová Monika</cp:lastModifiedBy>
  <cp:revision>30</cp:revision>
  <dcterms:created xsi:type="dcterms:W3CDTF">2012-09-04T11:40:45Z</dcterms:created>
  <dcterms:modified xsi:type="dcterms:W3CDTF">2020-11-24T13:13:24Z</dcterms:modified>
</cp:coreProperties>
</file>