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36A2FD3-73BD-4B1C-9C76-8A254B4F22A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292A839-4870-46B5-9A41-CA830D4DD7E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761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2FD3-73BD-4B1C-9C76-8A254B4F22A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A839-4870-46B5-9A41-CA830D4DD7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42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2FD3-73BD-4B1C-9C76-8A254B4F22A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A839-4870-46B5-9A41-CA830D4DD7E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48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2FD3-73BD-4B1C-9C76-8A254B4F22A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A839-4870-46B5-9A41-CA830D4DD7E9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243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2FD3-73BD-4B1C-9C76-8A254B4F22A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A839-4870-46B5-9A41-CA830D4DD7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083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2FD3-73BD-4B1C-9C76-8A254B4F22A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A839-4870-46B5-9A41-CA830D4DD7E9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783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2FD3-73BD-4B1C-9C76-8A254B4F22A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A839-4870-46B5-9A41-CA830D4DD7E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29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2FD3-73BD-4B1C-9C76-8A254B4F22A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A839-4870-46B5-9A41-CA830D4DD7E9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354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2FD3-73BD-4B1C-9C76-8A254B4F22A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A839-4870-46B5-9A41-CA830D4DD7E9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17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2FD3-73BD-4B1C-9C76-8A254B4F22A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A839-4870-46B5-9A41-CA830D4DD7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79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2FD3-73BD-4B1C-9C76-8A254B4F22A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A839-4870-46B5-9A41-CA830D4DD7E9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29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2FD3-73BD-4B1C-9C76-8A254B4F22A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A839-4870-46B5-9A41-CA830D4DD7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33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2FD3-73BD-4B1C-9C76-8A254B4F22A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A839-4870-46B5-9A41-CA830D4DD7E9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91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2FD3-73BD-4B1C-9C76-8A254B4F22A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A839-4870-46B5-9A41-CA830D4DD7E9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28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2FD3-73BD-4B1C-9C76-8A254B4F22A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A839-4870-46B5-9A41-CA830D4DD7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40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2FD3-73BD-4B1C-9C76-8A254B4F22A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A839-4870-46B5-9A41-CA830D4DD7E9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91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2FD3-73BD-4B1C-9C76-8A254B4F22A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2A839-4870-46B5-9A41-CA830D4DD7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04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6A2FD3-73BD-4B1C-9C76-8A254B4F22A9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92A839-4870-46B5-9A41-CA830D4DD7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17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30430F-185F-4C91-805F-F6BD79032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Oběhová soustava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782F412-0F0F-4633-B913-0A7A4B767D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Funkce: rozvod krve a živin po těle</a:t>
            </a:r>
          </a:p>
          <a:p>
            <a:r>
              <a:rPr lang="cs-CZ" dirty="0"/>
              <a:t>Odvod odpadních látek</a:t>
            </a:r>
          </a:p>
        </p:txBody>
      </p:sp>
    </p:spTree>
    <p:extLst>
      <p:ext uri="{BB962C8B-B14F-4D97-AF65-F5344CB8AC3E}">
        <p14:creationId xmlns:p14="http://schemas.microsoft.com/office/powerpoint/2010/main" val="1369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65A229-1BC5-4D7A-810E-37689FD94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Leukémie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8815D13-BBEB-4CBD-B4EE-1F31E729F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753" y="1734350"/>
            <a:ext cx="5955654" cy="3102302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947F770-43AD-4A26-927E-67B7F67DF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Onemocnění, při kterém dochází k zmnožení nefunkčních bílých krvinek</a:t>
            </a:r>
          </a:p>
          <a:p>
            <a:r>
              <a:rPr lang="cs-CZ" sz="2400" dirty="0"/>
              <a:t>Léčba</a:t>
            </a:r>
          </a:p>
          <a:p>
            <a:r>
              <a:rPr lang="cs-CZ" sz="2400" dirty="0"/>
              <a:t>Transplantace kostní dřeně</a:t>
            </a:r>
          </a:p>
        </p:txBody>
      </p:sp>
    </p:spTree>
    <p:extLst>
      <p:ext uri="{BB962C8B-B14F-4D97-AF65-F5344CB8AC3E}">
        <p14:creationId xmlns:p14="http://schemas.microsoft.com/office/powerpoint/2010/main" val="69168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D42EDE-63B0-4D71-A382-9A4EEE9B3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638229"/>
          </a:xfrm>
        </p:spPr>
        <p:txBody>
          <a:bodyPr>
            <a:normAutofit/>
          </a:bodyPr>
          <a:lstStyle/>
          <a:p>
            <a:r>
              <a:rPr lang="cs-CZ" sz="2800" b="1" dirty="0"/>
              <a:t>Krevní destičky</a:t>
            </a:r>
          </a:p>
        </p:txBody>
      </p:sp>
      <p:pic>
        <p:nvPicPr>
          <p:cNvPr id="6" name="Zástupný obsah 5" descr="Obsah obrázku stůl, dort, vsedě, voda&#10;&#10;Popis byl vytvořen automaticky">
            <a:extLst>
              <a:ext uri="{FF2B5EF4-FFF2-40B4-BE49-F238E27FC236}">
                <a16:creationId xmlns:a16="http://schemas.microsoft.com/office/drawing/2014/main" id="{80D43688-9DA4-4852-B392-42628DF98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2113970"/>
            <a:ext cx="5470525" cy="263006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1C35AE7-1CDD-4366-83DD-7F4299DF4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2113970"/>
            <a:ext cx="3718455" cy="3355499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/>
              <a:t>části buněk bez jádra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400" dirty="0"/>
              <a:t>význam při srážení krve a zastavení krvácení</a:t>
            </a:r>
          </a:p>
        </p:txBody>
      </p:sp>
    </p:spTree>
    <p:extLst>
      <p:ext uri="{BB962C8B-B14F-4D97-AF65-F5344CB8AC3E}">
        <p14:creationId xmlns:p14="http://schemas.microsoft.com/office/powerpoint/2010/main" val="71442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968FBC-DA03-479E-A53F-69D9E7704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647656"/>
          </a:xfrm>
        </p:spPr>
        <p:txBody>
          <a:bodyPr>
            <a:normAutofit/>
          </a:bodyPr>
          <a:lstStyle/>
          <a:p>
            <a:r>
              <a:rPr lang="cs-CZ" sz="2800" dirty="0"/>
              <a:t>Srážení krve</a:t>
            </a:r>
          </a:p>
        </p:txBody>
      </p:sp>
      <p:pic>
        <p:nvPicPr>
          <p:cNvPr id="6" name="Zástupný obsah 5" descr="Obsah obrázku jídlo, vsedě, dort, talíř&#10;&#10;Popis byl vytvořen automaticky">
            <a:extLst>
              <a:ext uri="{FF2B5EF4-FFF2-40B4-BE49-F238E27FC236}">
                <a16:creationId xmlns:a16="http://schemas.microsoft.com/office/drawing/2014/main" id="{5A664209-7309-4577-8B8B-5D4F7DC31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485" y="963352"/>
            <a:ext cx="4254399" cy="2579229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B5C32F2-7B95-455E-A758-0DC1B2CA3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2276272"/>
            <a:ext cx="3718455" cy="3193197"/>
          </a:xfrm>
        </p:spPr>
        <p:txBody>
          <a:bodyPr>
            <a:normAutofit/>
          </a:bodyPr>
          <a:lstStyle/>
          <a:p>
            <a:r>
              <a:rPr lang="cs-CZ" sz="2400" dirty="0"/>
              <a:t>Krevní destičky vyloučí látku, která přemění bílkovinu fibrinogen na fibrin – síťovitý útvar, kde se hromadí krevní tělíska a vzniká krevní koláč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658718F-3AB9-4998-8A35-A65BC2AFD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447" y="3899879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8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53EF15-C166-4969-9021-FFCAC7D5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Krevní skupiny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6F84BCC-956A-459A-87BF-7DF441419E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28" y="2585110"/>
            <a:ext cx="5341912" cy="3465542"/>
          </a:xfrm>
        </p:spPr>
      </p:pic>
      <p:pic>
        <p:nvPicPr>
          <p:cNvPr id="8" name="Zástupný obsah 7" descr="Obsah obrázku osoba, muž, exteriér, fotka&#10;&#10;Popis byl vytvořen automaticky">
            <a:extLst>
              <a:ext uri="{FF2B5EF4-FFF2-40B4-BE49-F238E27FC236}">
                <a16:creationId xmlns:a16="http://schemas.microsoft.com/office/drawing/2014/main" id="{65D12296-5A80-4D9F-92AB-4D759D2D5D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507" y="989082"/>
            <a:ext cx="2954741" cy="3898461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797A9ED-8780-48F4-B72F-7EF0EAB703E0}"/>
              </a:ext>
            </a:extLst>
          </p:cNvPr>
          <p:cNvSpPr txBox="1"/>
          <p:nvPr/>
        </p:nvSpPr>
        <p:spPr>
          <a:xfrm>
            <a:off x="8161507" y="5252936"/>
            <a:ext cx="236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Objevil Jan Jánský</a:t>
            </a:r>
          </a:p>
        </p:txBody>
      </p:sp>
    </p:spTree>
    <p:extLst>
      <p:ext uri="{BB962C8B-B14F-4D97-AF65-F5344CB8AC3E}">
        <p14:creationId xmlns:p14="http://schemas.microsoft.com/office/powerpoint/2010/main" val="209988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ED47FD-4966-428E-9599-EC1461E9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771006"/>
          </a:xfrm>
        </p:spPr>
        <p:txBody>
          <a:bodyPr>
            <a:normAutofit/>
          </a:bodyPr>
          <a:lstStyle/>
          <a:p>
            <a:r>
              <a:rPr lang="cs-CZ" sz="3200" b="1" dirty="0"/>
              <a:t>Krevní skupiny</a:t>
            </a:r>
          </a:p>
        </p:txBody>
      </p:sp>
      <p:pic>
        <p:nvPicPr>
          <p:cNvPr id="6" name="Zástupný obsah 5" descr="Obsah obrázku kreslení&#10;&#10;Popis byl vytvořen automaticky">
            <a:extLst>
              <a:ext uri="{FF2B5EF4-FFF2-40B4-BE49-F238E27FC236}">
                <a16:creationId xmlns:a16="http://schemas.microsoft.com/office/drawing/2014/main" id="{0AE7ADB7-388E-4B36-9F6B-4811E0F65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431" y="1388534"/>
            <a:ext cx="5255750" cy="4080935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F5F3AB0-14DF-4DA5-8361-3292195A9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2295728"/>
            <a:ext cx="3718455" cy="3173741"/>
          </a:xfrm>
        </p:spPr>
        <p:txBody>
          <a:bodyPr>
            <a:normAutofit/>
          </a:bodyPr>
          <a:lstStyle/>
          <a:p>
            <a:r>
              <a:rPr lang="cs-CZ" sz="2800" dirty="0"/>
              <a:t>A, B, AB, 0</a:t>
            </a:r>
          </a:p>
          <a:p>
            <a:pPr algn="l"/>
            <a:r>
              <a:rPr lang="cs-CZ" sz="2800" dirty="0"/>
              <a:t>V krvi </a:t>
            </a:r>
            <a:r>
              <a:rPr lang="cs-CZ" sz="2800" dirty="0" err="1"/>
              <a:t>Rh</a:t>
            </a:r>
            <a:r>
              <a:rPr lang="cs-CZ" sz="2800" dirty="0"/>
              <a:t> – faktor</a:t>
            </a:r>
          </a:p>
          <a:p>
            <a:pPr algn="l"/>
            <a:r>
              <a:rPr lang="cs-CZ" sz="2800" dirty="0"/>
              <a:t>Asi 85 % lidí </a:t>
            </a:r>
            <a:r>
              <a:rPr lang="cs-CZ" sz="2800" dirty="0" err="1"/>
              <a:t>Rh</a:t>
            </a:r>
            <a:r>
              <a:rPr lang="cs-CZ" sz="2800" dirty="0"/>
              <a:t> +</a:t>
            </a:r>
          </a:p>
          <a:p>
            <a:pPr algn="l"/>
            <a:r>
              <a:rPr lang="cs-CZ" sz="2800" dirty="0"/>
              <a:t>15 % lidí </a:t>
            </a:r>
            <a:r>
              <a:rPr lang="cs-CZ" sz="2800" dirty="0" err="1"/>
              <a:t>Rh</a:t>
            </a:r>
            <a:r>
              <a:rPr lang="cs-CZ" sz="2800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27055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6E54CB-C526-4FEF-B0B9-0D607FE69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95306"/>
          </a:xfrm>
        </p:spPr>
        <p:txBody>
          <a:bodyPr/>
          <a:lstStyle/>
          <a:p>
            <a:r>
              <a:rPr lang="cs-CZ" dirty="0"/>
              <a:t>Krevní skupiny</a:t>
            </a:r>
          </a:p>
        </p:txBody>
      </p:sp>
      <p:pic>
        <p:nvPicPr>
          <p:cNvPr id="6" name="Zástupný obsah 5" descr="Obsah obrázku stůl&#10;&#10;Popis byl vytvořen automaticky">
            <a:extLst>
              <a:ext uri="{FF2B5EF4-FFF2-40B4-BE49-F238E27FC236}">
                <a16:creationId xmlns:a16="http://schemas.microsoft.com/office/drawing/2014/main" id="{211906E6-3844-4A5E-960F-4CFBC8BC70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8" y="2062262"/>
            <a:ext cx="5275566" cy="3956675"/>
          </a:xfrm>
        </p:spPr>
      </p:pic>
      <p:pic>
        <p:nvPicPr>
          <p:cNvPr id="8" name="Zástupný obsah 7" descr="Obsah obrázku stůl&#10;&#10;Popis byl vytvořen automaticky">
            <a:extLst>
              <a:ext uri="{FF2B5EF4-FFF2-40B4-BE49-F238E27FC236}">
                <a16:creationId xmlns:a16="http://schemas.microsoft.com/office/drawing/2014/main" id="{4E0826E8-2B7D-48C3-814A-69DFBEA9BC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797" y="2062262"/>
            <a:ext cx="4862275" cy="3595475"/>
          </a:xfrm>
        </p:spPr>
      </p:pic>
    </p:spTree>
    <p:extLst>
      <p:ext uri="{BB962C8B-B14F-4D97-AF65-F5344CB8AC3E}">
        <p14:creationId xmlns:p14="http://schemas.microsoft.com/office/powerpoint/2010/main" val="2913077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356EA-85BA-41A3-9E30-C5E1234A6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Dárcovství krve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935AF03-7338-40A1-81EE-5F3208408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38" y="2811294"/>
            <a:ext cx="5907518" cy="3239310"/>
          </a:xfrm>
        </p:spPr>
      </p:pic>
    </p:spTree>
    <p:extLst>
      <p:ext uri="{BB962C8B-B14F-4D97-AF65-F5344CB8AC3E}">
        <p14:creationId xmlns:p14="http://schemas.microsoft.com/office/powerpoint/2010/main" val="3145297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9F1D92-31E9-4937-981F-15B03E010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Dárce krve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E553DE5-FB7A-45E7-8368-BA3F12C2BF60}"/>
              </a:ext>
            </a:extLst>
          </p:cNvPr>
          <p:cNvSpPr txBox="1"/>
          <p:nvPr/>
        </p:nvSpPr>
        <p:spPr>
          <a:xfrm>
            <a:off x="1338606" y="2752626"/>
            <a:ext cx="9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Dárcem krve může být osoba starší 18 let</a:t>
            </a:r>
          </a:p>
          <a:p>
            <a:r>
              <a:rPr lang="cs-CZ" sz="2000" dirty="0"/>
              <a:t>				     osoba, která neměla žádnou infekční chorobu (žloutenka…..)</a:t>
            </a:r>
          </a:p>
          <a:p>
            <a:r>
              <a:rPr lang="cs-CZ" sz="2000" dirty="0"/>
              <a:t>				     osoba vážící víc než 52 kg</a:t>
            </a:r>
          </a:p>
          <a:p>
            <a:r>
              <a:rPr lang="cs-CZ" sz="2000" dirty="0"/>
              <a:t>max.  odběr je 450 ml</a:t>
            </a:r>
          </a:p>
        </p:txBody>
      </p:sp>
    </p:spTree>
    <p:extLst>
      <p:ext uri="{BB962C8B-B14F-4D97-AF65-F5344CB8AC3E}">
        <p14:creationId xmlns:p14="http://schemas.microsoft.com/office/powerpoint/2010/main" val="3662570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B907F2-1CF1-4801-9C34-54D30189E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Ocenění dárců – Jánského plakety</a:t>
            </a:r>
          </a:p>
        </p:txBody>
      </p:sp>
      <p:pic>
        <p:nvPicPr>
          <p:cNvPr id="5" name="Zástupný obsah 4" descr="Obsah obrázku řetěz&#10;&#10;Popis byl vytvořen automaticky">
            <a:extLst>
              <a:ext uri="{FF2B5EF4-FFF2-40B4-BE49-F238E27FC236}">
                <a16:creationId xmlns:a16="http://schemas.microsoft.com/office/drawing/2014/main" id="{0C0C4C4D-8DF3-4757-AD84-1BA0F0286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83" y="2225613"/>
            <a:ext cx="8991697" cy="2715721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6831A4F-E0F7-4B90-8CB6-56CC13EF8EDC}"/>
              </a:ext>
            </a:extLst>
          </p:cNvPr>
          <p:cNvSpPr txBox="1"/>
          <p:nvPr/>
        </p:nvSpPr>
        <p:spPr>
          <a:xfrm>
            <a:off x="1128609" y="4202670"/>
            <a:ext cx="130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1. odběr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F51AACE-FF62-41C1-8860-D63FBCACA01E}"/>
              </a:ext>
            </a:extLst>
          </p:cNvPr>
          <p:cNvSpPr txBox="1"/>
          <p:nvPr/>
        </p:nvSpPr>
        <p:spPr>
          <a:xfrm>
            <a:off x="2432115" y="4572002"/>
            <a:ext cx="411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10 odběrů     20 odběrů          40 odběrů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247A156-2B35-404B-AF76-3901D131EA20}"/>
              </a:ext>
            </a:extLst>
          </p:cNvPr>
          <p:cNvSpPr txBox="1"/>
          <p:nvPr/>
        </p:nvSpPr>
        <p:spPr>
          <a:xfrm>
            <a:off x="5684363" y="2450969"/>
            <a:ext cx="5335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80 odběrů          120               160                 250 odběrů</a:t>
            </a:r>
          </a:p>
        </p:txBody>
      </p:sp>
    </p:spTree>
    <p:extLst>
      <p:ext uri="{BB962C8B-B14F-4D97-AF65-F5344CB8AC3E}">
        <p14:creationId xmlns:p14="http://schemas.microsoft.com/office/powerpoint/2010/main" val="75338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403348-A29F-4596-A0C5-97A954936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595909"/>
          </a:xfrm>
        </p:spPr>
        <p:txBody>
          <a:bodyPr>
            <a:normAutofit/>
          </a:bodyPr>
          <a:lstStyle/>
          <a:p>
            <a:r>
              <a:rPr lang="cs-CZ" sz="2800" b="1" dirty="0"/>
              <a:t>Krevní transfuze</a:t>
            </a:r>
          </a:p>
        </p:txBody>
      </p:sp>
      <p:pic>
        <p:nvPicPr>
          <p:cNvPr id="6" name="Zástupný obsah 5" descr="Obsah obrázku jídlo&#10;&#10;Popis byl vytvořen automaticky">
            <a:extLst>
              <a:ext uri="{FF2B5EF4-FFF2-40B4-BE49-F238E27FC236}">
                <a16:creationId xmlns:a16="http://schemas.microsoft.com/office/drawing/2014/main" id="{D6DF7B49-4FFA-4E0B-993A-E3E5E36C2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850" y="1169752"/>
            <a:ext cx="4756723" cy="2672674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12A9CB3-0C62-4B08-9C9C-B7E8FB05B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2188723"/>
            <a:ext cx="3718455" cy="3280746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cs-CZ" sz="2000" dirty="0"/>
              <a:t>Při větší ztrátě krve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cs-CZ" sz="2000" dirty="0"/>
              <a:t>Nahrazení krve stejnou krevní skupinou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cs-CZ" sz="2000" dirty="0"/>
              <a:t>Autotransfuze – při plánované operaci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7702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37A2E4-DCE7-4A67-B3FF-DFF1246D5B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Tělní tekutiny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9DE2283-B7A4-4D2A-8A2C-EB579A1143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Krev, míza a tkáňový mok</a:t>
            </a:r>
          </a:p>
        </p:txBody>
      </p:sp>
    </p:spTree>
    <p:extLst>
      <p:ext uri="{BB962C8B-B14F-4D97-AF65-F5344CB8AC3E}">
        <p14:creationId xmlns:p14="http://schemas.microsoft.com/office/powerpoint/2010/main" val="415562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5D4B7D-9A5C-4E99-B2AF-AC8ABBF0A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937" y="991859"/>
            <a:ext cx="9601196" cy="1303867"/>
          </a:xfrm>
        </p:spPr>
        <p:txBody>
          <a:bodyPr/>
          <a:lstStyle/>
          <a:p>
            <a:r>
              <a:rPr lang="cs-CZ" dirty="0"/>
              <a:t>KREV</a:t>
            </a:r>
          </a:p>
        </p:txBody>
      </p:sp>
      <p:pic>
        <p:nvPicPr>
          <p:cNvPr id="5" name="Zástupný obsah 4" descr="Obsah obrázku jídlo, letící&#10;&#10;Popis byl vytvořen automaticky">
            <a:extLst>
              <a:ext uri="{FF2B5EF4-FFF2-40B4-BE49-F238E27FC236}">
                <a16:creationId xmlns:a16="http://schemas.microsoft.com/office/drawing/2014/main" id="{40FACA33-0111-46A9-ADF0-6F55C43FE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89" y="2527739"/>
            <a:ext cx="5379092" cy="3579541"/>
          </a:xfrm>
        </p:spPr>
      </p:pic>
    </p:spTree>
    <p:extLst>
      <p:ext uri="{BB962C8B-B14F-4D97-AF65-F5344CB8AC3E}">
        <p14:creationId xmlns:p14="http://schemas.microsoft.com/office/powerpoint/2010/main" val="889810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A89276B-95AE-4645-9239-90BE088D2222}"/>
              </a:ext>
            </a:extLst>
          </p:cNvPr>
          <p:cNvSpPr txBox="1"/>
          <p:nvPr/>
        </p:nvSpPr>
        <p:spPr>
          <a:xfrm>
            <a:off x="1280808" y="1770435"/>
            <a:ext cx="96303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krev je neprůhledná červená tekutina, která vytváří vnitřní prostředí těla.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objem krve u dospělého člověka je 5 – 5,5 l</a:t>
            </a:r>
          </a:p>
          <a:p>
            <a:endParaRPr lang="cs-CZ" sz="2400" dirty="0"/>
          </a:p>
          <a:p>
            <a:r>
              <a:rPr lang="cs-CZ" sz="2400" b="1" dirty="0"/>
              <a:t>Funkce: </a:t>
            </a:r>
            <a:r>
              <a:rPr lang="cs-CZ" sz="2400" dirty="0"/>
              <a:t>rozvod kyslíku a živin po těle</a:t>
            </a:r>
          </a:p>
          <a:p>
            <a:r>
              <a:rPr lang="cs-CZ" sz="2400" dirty="0"/>
              <a:t>		odvod odpadních látek a nečistot z těla</a:t>
            </a:r>
          </a:p>
          <a:p>
            <a:r>
              <a:rPr lang="cs-CZ" sz="2400" dirty="0"/>
              <a:t>		rozvod hormonů, vitamínů</a:t>
            </a:r>
          </a:p>
          <a:p>
            <a:r>
              <a:rPr lang="cs-CZ" sz="2400" dirty="0"/>
              <a:t>		vyrovnává teplotní rozdíly v těle</a:t>
            </a:r>
          </a:p>
          <a:p>
            <a:r>
              <a:rPr lang="cs-CZ" sz="2400" dirty="0"/>
              <a:t>		zneškodňuje cizorodé částice v těle</a:t>
            </a:r>
          </a:p>
          <a:p>
            <a:r>
              <a:rPr lang="cs-CZ" sz="2400" dirty="0"/>
              <a:t>		udržuje stále prostředí v těle</a:t>
            </a:r>
          </a:p>
          <a:p>
            <a:endParaRPr lang="cs-CZ" sz="24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78B8627-3579-49A6-BA1A-087C4DD4563D}"/>
              </a:ext>
            </a:extLst>
          </p:cNvPr>
          <p:cNvSpPr txBox="1"/>
          <p:nvPr/>
        </p:nvSpPr>
        <p:spPr>
          <a:xfrm>
            <a:off x="5048656" y="1021404"/>
            <a:ext cx="115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KREV</a:t>
            </a:r>
          </a:p>
        </p:txBody>
      </p:sp>
    </p:spTree>
    <p:extLst>
      <p:ext uri="{BB962C8B-B14F-4D97-AF65-F5344CB8AC3E}">
        <p14:creationId xmlns:p14="http://schemas.microsoft.com/office/powerpoint/2010/main" val="273232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FDF4ADC-C44A-4C41-B974-6F4B3C722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9CCCE17-8DAC-44EB-9D15-03C32E7D2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23CC1DB7-CD19-47F3-A822-00E42A543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5998D44-F353-45FC-A190-E2C9CDD16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/>
              <a:t>Složení krve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501E79-7616-491F-BFD0-442862FBC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Zástupný obsah 13">
            <a:extLst>
              <a:ext uri="{FF2B5EF4-FFF2-40B4-BE49-F238E27FC236}">
                <a16:creationId xmlns:a16="http://schemas.microsoft.com/office/drawing/2014/main" id="{72323069-588A-4469-AB10-A8269D7C8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51" y="1410208"/>
            <a:ext cx="5145040" cy="385878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D75F65-EDBA-4B97-8A4E-614B489DB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3A4C4CB-C482-4063-ABC0-277AF56EE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5824" y="2556932"/>
            <a:ext cx="3360771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Arial"/>
              <a:buChar char="•"/>
            </a:pPr>
            <a:r>
              <a:rPr lang="en-US" sz="2000" u="sng" dirty="0"/>
              <a:t>2 </a:t>
            </a:r>
            <a:r>
              <a:rPr lang="en-US" sz="2000" u="sng" dirty="0" err="1"/>
              <a:t>složky</a:t>
            </a:r>
            <a:endParaRPr lang="en-US" sz="2000" u="sng" dirty="0"/>
          </a:p>
          <a:p>
            <a:pPr marL="285750" indent="-285750" algn="l">
              <a:buFont typeface="Arial"/>
              <a:buChar char="•"/>
            </a:pPr>
            <a:r>
              <a:rPr lang="en-US" sz="2000" dirty="0" err="1"/>
              <a:t>Krevní</a:t>
            </a:r>
            <a:r>
              <a:rPr lang="en-US" sz="2000" dirty="0"/>
              <a:t> </a:t>
            </a:r>
            <a:r>
              <a:rPr lang="en-US" sz="2000" dirty="0" err="1"/>
              <a:t>plazma</a:t>
            </a:r>
            <a:endParaRPr lang="en-US" sz="2000" dirty="0"/>
          </a:p>
          <a:p>
            <a:pPr marL="285750" indent="-285750" algn="l">
              <a:buFont typeface="Arial"/>
              <a:buChar char="•"/>
            </a:pPr>
            <a:r>
              <a:rPr lang="en-US" sz="2000" dirty="0" err="1"/>
              <a:t>Krevní</a:t>
            </a:r>
            <a:r>
              <a:rPr lang="en-US" sz="2000" dirty="0"/>
              <a:t> </a:t>
            </a:r>
            <a:r>
              <a:rPr lang="en-US" sz="2000" dirty="0" err="1"/>
              <a:t>tělíska</a:t>
            </a:r>
            <a:r>
              <a:rPr lang="en-US" sz="2000" dirty="0"/>
              <a:t> – </a:t>
            </a:r>
            <a:r>
              <a:rPr lang="en-US" sz="2000" dirty="0" err="1"/>
              <a:t>bílé</a:t>
            </a:r>
            <a:r>
              <a:rPr lang="en-US" sz="2000" dirty="0"/>
              <a:t> </a:t>
            </a:r>
            <a:r>
              <a:rPr lang="en-US" sz="2000" dirty="0" err="1"/>
              <a:t>krvinky</a:t>
            </a:r>
            <a:endParaRPr lang="en-US" sz="2000" dirty="0"/>
          </a:p>
          <a:p>
            <a:pPr algn="l">
              <a:buFont typeface="Arial"/>
              <a:buChar char="•"/>
            </a:pPr>
            <a:r>
              <a:rPr lang="en-US" sz="2000" dirty="0"/>
              <a:t>			- </a:t>
            </a:r>
            <a:r>
              <a:rPr lang="en-US" sz="2000" dirty="0" err="1"/>
              <a:t>červené</a:t>
            </a:r>
            <a:r>
              <a:rPr lang="en-US" sz="2000" dirty="0"/>
              <a:t> </a:t>
            </a:r>
            <a:r>
              <a:rPr lang="en-US" sz="2000" dirty="0" err="1"/>
              <a:t>krvinky</a:t>
            </a:r>
            <a:endParaRPr lang="en-US" sz="2000" dirty="0"/>
          </a:p>
          <a:p>
            <a:pPr algn="l">
              <a:buFont typeface="Arial"/>
              <a:buChar char="•"/>
            </a:pPr>
            <a:r>
              <a:rPr lang="en-US" sz="2000" dirty="0"/>
              <a:t>			- </a:t>
            </a:r>
            <a:r>
              <a:rPr lang="en-US" sz="2000" dirty="0" err="1"/>
              <a:t>krevní</a:t>
            </a:r>
            <a:r>
              <a:rPr lang="en-US" sz="2000" dirty="0"/>
              <a:t> </a:t>
            </a:r>
            <a:r>
              <a:rPr lang="en-US" sz="2000" dirty="0" err="1"/>
              <a:t>destičky</a:t>
            </a:r>
            <a:endParaRPr lang="en-US" sz="2000" dirty="0"/>
          </a:p>
          <a:p>
            <a:pPr algn="l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4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4FC280-BE72-46EA-A787-18DEA6046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982132"/>
            <a:ext cx="3718455" cy="875852"/>
          </a:xfrm>
        </p:spPr>
        <p:txBody>
          <a:bodyPr>
            <a:normAutofit/>
          </a:bodyPr>
          <a:lstStyle/>
          <a:p>
            <a:r>
              <a:rPr lang="cs-CZ" sz="2800" b="1" dirty="0"/>
              <a:t>Krevní plazma</a:t>
            </a:r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E1DFC6C1-4759-4FBB-80F0-3D07DD112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352" y="1670900"/>
            <a:ext cx="5283905" cy="3516199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F02CE6B-C821-4C04-AC59-C01E2547E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2052536"/>
            <a:ext cx="3718455" cy="3416933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cs-CZ" sz="2000" dirty="0"/>
              <a:t>Nažloutlá kapalina tvořena především z VODY  a LÁTEK</a:t>
            </a:r>
          </a:p>
          <a:p>
            <a:pPr algn="l"/>
            <a:endParaRPr lang="cs-CZ" sz="2000" dirty="0"/>
          </a:p>
          <a:p>
            <a:pPr algn="l"/>
            <a:r>
              <a:rPr lang="cs-CZ" sz="2000" dirty="0"/>
              <a:t>Látky – organické – bílkoviny,  </a:t>
            </a:r>
          </a:p>
          <a:p>
            <a:pPr algn="l"/>
            <a:r>
              <a:rPr lang="cs-CZ" sz="2000" dirty="0"/>
              <a:t>                                hormony</a:t>
            </a:r>
          </a:p>
          <a:p>
            <a:pPr algn="l"/>
            <a:r>
              <a:rPr lang="cs-CZ" sz="2000" dirty="0"/>
              <a:t>	- anorganické – soli</a:t>
            </a:r>
          </a:p>
          <a:p>
            <a:pPr algn="l"/>
            <a:r>
              <a:rPr lang="cs-CZ" sz="2000" dirty="0"/>
              <a:t>- tvoří asi 54 % krve</a:t>
            </a:r>
          </a:p>
        </p:txBody>
      </p:sp>
    </p:spTree>
    <p:extLst>
      <p:ext uri="{BB962C8B-B14F-4D97-AF65-F5344CB8AC3E}">
        <p14:creationId xmlns:p14="http://schemas.microsoft.com/office/powerpoint/2010/main" val="206731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722E61-5FD9-4800-817C-3DF125E84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666509"/>
          </a:xfrm>
        </p:spPr>
        <p:txBody>
          <a:bodyPr>
            <a:normAutofit/>
          </a:bodyPr>
          <a:lstStyle/>
          <a:p>
            <a:r>
              <a:rPr lang="cs-CZ" sz="2800" b="1" dirty="0"/>
              <a:t>Červené krvinky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865DAA8-2245-4F2E-99C8-6C61A444D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797" y="1394297"/>
            <a:ext cx="5992978" cy="377430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3A6371-05BF-496C-B335-B0D95EE88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2055043"/>
            <a:ext cx="3718455" cy="4044200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cs-CZ" sz="2000" dirty="0"/>
              <a:t>bezjaderné buňky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cs-CZ" sz="2000" dirty="0"/>
              <a:t>vznikají v kostní dřeni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000" dirty="0"/>
              <a:t>obsahují červené krevní barvivo – HEMOGLOBIN – na něj se váže kyslík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cs-CZ" sz="2000" dirty="0"/>
              <a:t>v 1 mm</a:t>
            </a:r>
            <a:r>
              <a:rPr lang="cs-CZ" sz="2000" baseline="30000" dirty="0"/>
              <a:t>3   - </a:t>
            </a:r>
            <a:r>
              <a:rPr lang="cs-CZ" sz="2000" dirty="0"/>
              <a:t> asi 5 mil.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cs-CZ" sz="2000" dirty="0"/>
              <a:t>zanikají ve slezině nebo játrech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cs-CZ" sz="2000" dirty="0"/>
              <a:t>Hemoglobin se rozpadá na žlučová barviva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92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88429-79F5-4E16-8008-767BBF601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780734"/>
          </a:xfrm>
        </p:spPr>
        <p:txBody>
          <a:bodyPr>
            <a:normAutofit/>
          </a:bodyPr>
          <a:lstStyle/>
          <a:p>
            <a:r>
              <a:rPr lang="cs-CZ" sz="2800" b="1" dirty="0"/>
              <a:t>Bílé krvinky</a:t>
            </a:r>
          </a:p>
        </p:txBody>
      </p:sp>
      <p:pic>
        <p:nvPicPr>
          <p:cNvPr id="6" name="Zástupný obsah 5" descr="Obsah obrázku květina, korál, pod vodou&#10;&#10;Popis byl vytvořen automaticky">
            <a:extLst>
              <a:ext uri="{FF2B5EF4-FFF2-40B4-BE49-F238E27FC236}">
                <a16:creationId xmlns:a16="http://schemas.microsoft.com/office/drawing/2014/main" id="{8F9C1CF8-D104-4A13-ADA2-7171D22EE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063" y="982663"/>
            <a:ext cx="4892675" cy="4892675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0BED7D0-A5B9-4EA4-9E69-99CD78B34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2334638"/>
            <a:ext cx="3718455" cy="3134831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000" dirty="0"/>
              <a:t>Buňky s jádrem</a:t>
            </a:r>
          </a:p>
          <a:p>
            <a:pPr algn="l"/>
            <a:endParaRPr lang="cs-CZ" sz="20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000" dirty="0"/>
              <a:t>Vznikají v kostní dřeni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000" dirty="0"/>
              <a:t>„zdravotní policie“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000" dirty="0"/>
              <a:t>Jejich počet se zvyšuje při zánětu, infekci v těle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s-CZ" sz="2000" dirty="0"/>
              <a:t>v 1 mm</a:t>
            </a:r>
            <a:r>
              <a:rPr lang="cs-CZ" sz="2000" baseline="30000" dirty="0"/>
              <a:t>3   - </a:t>
            </a:r>
            <a:r>
              <a:rPr lang="cs-CZ" sz="2000" dirty="0"/>
              <a:t> asi 4 až 10 tisíc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5184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435184C-6581-402D-AE62-07AA9B586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575" y="876807"/>
            <a:ext cx="6350743" cy="479324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E91DD00-53B9-468A-AAB4-055F424FEE0C}"/>
              </a:ext>
            </a:extLst>
          </p:cNvPr>
          <p:cNvSpPr txBox="1"/>
          <p:nvPr/>
        </p:nvSpPr>
        <p:spPr>
          <a:xfrm>
            <a:off x="8275429" y="2367171"/>
            <a:ext cx="27821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FAGOCYTÓZA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Bílé krvinky mají schopnost pohlcovat a zneškodňovat cizorodé částice a bakterie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150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Širokoúhlá obrazovka</PresentationFormat>
  <Paragraphs>79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Garamond</vt:lpstr>
      <vt:lpstr>Wingdings</vt:lpstr>
      <vt:lpstr>Organika</vt:lpstr>
      <vt:lpstr>Oběhová soustava</vt:lpstr>
      <vt:lpstr>Tělní tekutiny</vt:lpstr>
      <vt:lpstr>KREV</vt:lpstr>
      <vt:lpstr>Prezentace aplikace PowerPoint</vt:lpstr>
      <vt:lpstr>Složení krve</vt:lpstr>
      <vt:lpstr>Krevní plazma</vt:lpstr>
      <vt:lpstr>Červené krvinky</vt:lpstr>
      <vt:lpstr>Bílé krvinky</vt:lpstr>
      <vt:lpstr>Prezentace aplikace PowerPoint</vt:lpstr>
      <vt:lpstr>Leukémie</vt:lpstr>
      <vt:lpstr>Krevní destičky</vt:lpstr>
      <vt:lpstr>Srážení krve</vt:lpstr>
      <vt:lpstr>Krevní skupiny</vt:lpstr>
      <vt:lpstr>Krevní skupiny</vt:lpstr>
      <vt:lpstr>Krevní skupiny</vt:lpstr>
      <vt:lpstr>Dárcovství krve</vt:lpstr>
      <vt:lpstr>Dárce krve</vt:lpstr>
      <vt:lpstr>Ocenění dárců – Jánského plakety</vt:lpstr>
      <vt:lpstr>Krevní transfuze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Oběhová soustava</dc:title>
  <dc:creator>Šnircová Monika</dc:creator>
  <cp:lastModifiedBy>Šnircová Monika</cp:lastModifiedBy>
  <cp:revision>12</cp:revision>
  <dcterms:created xsi:type="dcterms:W3CDTF">2020-11-12T17:13:41Z</dcterms:created>
  <dcterms:modified xsi:type="dcterms:W3CDTF">2020-11-12T20:37:50Z</dcterms:modified>
</cp:coreProperties>
</file>