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1819-FC1F-4436-B8CA-39029D8A0020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B0D3-0956-4ED1-8532-DB1FAD1B72B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1819-FC1F-4436-B8CA-39029D8A0020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B0D3-0956-4ED1-8532-DB1FAD1B7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21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1819-FC1F-4436-B8CA-39029D8A0020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B0D3-0956-4ED1-8532-DB1FAD1B7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81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1819-FC1F-4436-B8CA-39029D8A0020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B0D3-0956-4ED1-8532-DB1FAD1B7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51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1819-FC1F-4436-B8CA-39029D8A0020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B0D3-0956-4ED1-8532-DB1FAD1B72B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14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1819-FC1F-4436-B8CA-39029D8A0020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B0D3-0956-4ED1-8532-DB1FAD1B7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50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1819-FC1F-4436-B8CA-39029D8A0020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B0D3-0956-4ED1-8532-DB1FAD1B7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46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1819-FC1F-4436-B8CA-39029D8A0020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B0D3-0956-4ED1-8532-DB1FAD1B7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75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1819-FC1F-4436-B8CA-39029D8A0020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B0D3-0956-4ED1-8532-DB1FAD1B7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23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DF91819-FC1F-4436-B8CA-39029D8A0020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61B0D3-0956-4ED1-8532-DB1FAD1B7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40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1819-FC1F-4436-B8CA-39029D8A0020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B0D3-0956-4ED1-8532-DB1FAD1B7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61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F91819-FC1F-4436-B8CA-39029D8A0020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861B0D3-0956-4ED1-8532-DB1FAD1B72B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34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4" Type="http://schemas.openxmlformats.org/officeDocument/2006/relationships/video" Target="../media/media2.mp4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F9F577-36B3-4408-92C5-968863CE8C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Měkkýši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9F192F-5C5C-4E72-B3CE-D3AF2D020F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mlži</a:t>
            </a:r>
          </a:p>
        </p:txBody>
      </p:sp>
    </p:spTree>
    <p:extLst>
      <p:ext uri="{BB962C8B-B14F-4D97-AF65-F5344CB8AC3E}">
        <p14:creationId xmlns:p14="http://schemas.microsoft.com/office/powerpoint/2010/main" val="3687617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6639C1-CA9A-40D4-997C-79B36A1AC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497088"/>
          </a:xfrm>
        </p:spPr>
        <p:txBody>
          <a:bodyPr/>
          <a:lstStyle/>
          <a:p>
            <a:r>
              <a:rPr lang="cs-CZ" dirty="0"/>
              <a:t>Srdcovka jedlá</a:t>
            </a:r>
          </a:p>
        </p:txBody>
      </p:sp>
      <p:pic>
        <p:nvPicPr>
          <p:cNvPr id="6" name="Zástupný obsah 5" descr="Obsah obrázku jídlo, interiér, hřebenatka, vsedě&#10;&#10;Popis byl vytvořen automaticky">
            <a:extLst>
              <a:ext uri="{FF2B5EF4-FFF2-40B4-BE49-F238E27FC236}">
                <a16:creationId xmlns:a16="http://schemas.microsoft.com/office/drawing/2014/main" id="{4AD09C23-235C-4155-89A8-E67DE16A5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326" y="1152809"/>
            <a:ext cx="7050474" cy="467895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5B4C1B-FFE3-4AAB-B850-596116933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Béžové lastury ve tvaru srdce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Jedlý mlž</a:t>
            </a:r>
          </a:p>
        </p:txBody>
      </p:sp>
    </p:spTree>
    <p:extLst>
      <p:ext uri="{BB962C8B-B14F-4D97-AF65-F5344CB8AC3E}">
        <p14:creationId xmlns:p14="http://schemas.microsoft.com/office/powerpoint/2010/main" val="239419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66405-2A9B-490F-81F6-44B19A4C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691641"/>
          </a:xfrm>
        </p:spPr>
        <p:txBody>
          <a:bodyPr/>
          <a:lstStyle/>
          <a:p>
            <a:r>
              <a:rPr lang="cs-CZ" dirty="0"/>
              <a:t>Slávka jedlá</a:t>
            </a:r>
          </a:p>
        </p:txBody>
      </p:sp>
      <p:pic>
        <p:nvPicPr>
          <p:cNvPr id="6" name="Zástupný obsah 5" descr="Obsah obrázku vsedě, ovoce, stůl, pták&#10;&#10;Popis byl vytvořen automaticky">
            <a:extLst>
              <a:ext uri="{FF2B5EF4-FFF2-40B4-BE49-F238E27FC236}">
                <a16:creationId xmlns:a16="http://schemas.microsoft.com/office/drawing/2014/main" id="{F0C3FF18-00BD-4BD5-AB04-1FD5D670B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189" y="1008907"/>
            <a:ext cx="7254611" cy="4840186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F2DBF3B-02D7-4A69-98EE-42993F480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Tmavě modré až černé lastury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jídla z mořských plodů ve Španělsku, Portugalsku, Belgii a v Itálii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Jejich chuť je zvláštně kořenitá. </a:t>
            </a:r>
          </a:p>
        </p:txBody>
      </p:sp>
    </p:spTree>
    <p:extLst>
      <p:ext uri="{BB962C8B-B14F-4D97-AF65-F5344CB8AC3E}">
        <p14:creationId xmlns:p14="http://schemas.microsoft.com/office/powerpoint/2010/main" val="22075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4851F-D1A9-47E7-A95A-EDB768FAA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351173"/>
          </a:xfrm>
        </p:spPr>
        <p:txBody>
          <a:bodyPr/>
          <a:lstStyle/>
          <a:p>
            <a:r>
              <a:rPr lang="cs-CZ" dirty="0"/>
              <a:t>Hřebenatka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74490BB-B476-4532-98FC-86EBABE2F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41" y="541829"/>
            <a:ext cx="6922146" cy="277668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83DBF4D-4E43-4259-B564-273DBF67F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407605"/>
            <a:ext cx="3200400" cy="337912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bg1"/>
                </a:solidFill>
              </a:rPr>
              <a:t>Lastury okrové a červenohnědé zbarvení ve tvaru vějíře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Maso hřebenatek je díky své jemné oříškové chuti oblíbeným pokrmem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A06BD8C-3D05-4AAF-9FC2-FDA0A1593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54" y="3692558"/>
            <a:ext cx="5408579" cy="26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04CBC6-F093-4160-B55F-200B48EE8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60"/>
            <a:ext cx="3200400" cy="1039888"/>
          </a:xfrm>
        </p:spPr>
        <p:txBody>
          <a:bodyPr/>
          <a:lstStyle/>
          <a:p>
            <a:r>
              <a:rPr lang="cs-CZ" dirty="0"/>
              <a:t>Kyjovka šupinatá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050CC7A-B997-4AA3-9D05-4D093B2C4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Velmi zvláštní mlž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Z jeho malých chapadel na mušli se tvoří hedvábí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Označované jako „mořské hedvábí“ neboli Byssové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ABB9D30-59F9-4CAD-8B50-10287FDCE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43" y="888395"/>
            <a:ext cx="7239287" cy="5416809"/>
          </a:xfrm>
          <a:prstGeom prst="rect">
            <a:avLst/>
          </a:prstGeom>
        </p:spPr>
      </p:pic>
      <p:pic>
        <p:nvPicPr>
          <p:cNvPr id="14" name="Zástupný obsah 13" descr="Obsah obrázku hnědá, vsedě, stůl, medvěd&#10;&#10;Popis byl vytvořen automaticky">
            <a:extLst>
              <a:ext uri="{FF2B5EF4-FFF2-40B4-BE49-F238E27FC236}">
                <a16:creationId xmlns:a16="http://schemas.microsoft.com/office/drawing/2014/main" id="{672C417C-BAEE-424A-839F-0CD254895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43" y="224623"/>
            <a:ext cx="1838637" cy="2762041"/>
          </a:xfrm>
        </p:spPr>
      </p:pic>
    </p:spTree>
    <p:extLst>
      <p:ext uri="{BB962C8B-B14F-4D97-AF65-F5344CB8AC3E}">
        <p14:creationId xmlns:p14="http://schemas.microsoft.com/office/powerpoint/2010/main" val="23679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F41DB0-9D8C-4990-9FE2-B907AF77E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234441"/>
          </a:xfrm>
        </p:spPr>
        <p:txBody>
          <a:bodyPr/>
          <a:lstStyle/>
          <a:p>
            <a:r>
              <a:rPr lang="cs-CZ" dirty="0"/>
              <a:t>Přílipky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5206009-BAEC-4A36-824F-3B427640F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Velmi pevně se drží podkladu</a:t>
            </a:r>
          </a:p>
        </p:txBody>
      </p:sp>
      <p:pic>
        <p:nvPicPr>
          <p:cNvPr id="16" name="Zástupný obsah 15" descr="Obsah obrázku vsedě, jídlo, pták, zakryté&#10;&#10;Popis byl vytvořen automaticky">
            <a:extLst>
              <a:ext uri="{FF2B5EF4-FFF2-40B4-BE49-F238E27FC236}">
                <a16:creationId xmlns:a16="http://schemas.microsoft.com/office/drawing/2014/main" id="{DD7B82D2-11EF-4656-9F8B-2A430A888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716" y="212032"/>
            <a:ext cx="4568354" cy="6093172"/>
          </a:xfrm>
        </p:spPr>
      </p:pic>
    </p:spTree>
    <p:extLst>
      <p:ext uri="{BB962C8B-B14F-4D97-AF65-F5344CB8AC3E}">
        <p14:creationId xmlns:p14="http://schemas.microsoft.com/office/powerpoint/2010/main" val="213824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04FF46-AF26-4D06-B10A-95E3886C5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696354"/>
          </a:xfrm>
        </p:spPr>
        <p:txBody>
          <a:bodyPr/>
          <a:lstStyle/>
          <a:p>
            <a:r>
              <a:rPr lang="cs-CZ" dirty="0"/>
              <a:t>Zéva obrovská</a:t>
            </a:r>
          </a:p>
        </p:txBody>
      </p:sp>
      <p:pic>
        <p:nvPicPr>
          <p:cNvPr id="6" name="Zástupný obsah 5" descr="Obsah obrázku škeble, voda, vsedě, stůl&#10;&#10;Popis byl vytvořen automaticky">
            <a:extLst>
              <a:ext uri="{FF2B5EF4-FFF2-40B4-BE49-F238E27FC236}">
                <a16:creationId xmlns:a16="http://schemas.microsoft.com/office/drawing/2014/main" id="{34799C59-C336-4844-8383-884DC5411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31" y="1010664"/>
            <a:ext cx="7439676" cy="5013063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5E495E5-BB20-49CF-A450-74B66EE0F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Největší mlž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Délka 1 m a váha až 200 kg</a:t>
            </a:r>
          </a:p>
        </p:txBody>
      </p:sp>
    </p:spTree>
    <p:extLst>
      <p:ext uri="{BB962C8B-B14F-4D97-AF65-F5344CB8AC3E}">
        <p14:creationId xmlns:p14="http://schemas.microsoft.com/office/powerpoint/2010/main" val="187382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E2F91C-A0E9-465D-B1F5-CCBD2445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6526" y="2329411"/>
            <a:ext cx="2838531" cy="1450757"/>
          </a:xfrm>
        </p:spPr>
        <p:txBody>
          <a:bodyPr/>
          <a:lstStyle/>
          <a:p>
            <a:r>
              <a:rPr lang="cs-CZ" dirty="0"/>
              <a:t>Škeble rybniční</a:t>
            </a:r>
          </a:p>
        </p:txBody>
      </p:sp>
      <p:pic>
        <p:nvPicPr>
          <p:cNvPr id="7" name="Zástupný obsah 6" descr="Obsah obrázku vsedě, banán, oheň, špinavé&#10;&#10;Popis byl vytvořen automaticky">
            <a:extLst>
              <a:ext uri="{FF2B5EF4-FFF2-40B4-BE49-F238E27FC236}">
                <a16:creationId xmlns:a16="http://schemas.microsoft.com/office/drawing/2014/main" id="{954EDDE6-1B7C-4C17-B9A0-728AD0021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71" y="113564"/>
            <a:ext cx="7793801" cy="5845351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59B8891-A163-4A34-87DB-2E07070A20D3}"/>
              </a:ext>
            </a:extLst>
          </p:cNvPr>
          <p:cNvSpPr txBox="1"/>
          <p:nvPr/>
        </p:nvSpPr>
        <p:spPr>
          <a:xfrm>
            <a:off x="8696526" y="4250987"/>
            <a:ext cx="2416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Žije v rybnících a řekách</a:t>
            </a:r>
          </a:p>
        </p:txBody>
      </p:sp>
    </p:spTree>
    <p:extLst>
      <p:ext uri="{BB962C8B-B14F-4D97-AF65-F5344CB8AC3E}">
        <p14:creationId xmlns:p14="http://schemas.microsoft.com/office/powerpoint/2010/main" val="315708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19B7D-4031-4E0F-AAC2-D6B2527A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030160"/>
          </a:xfrm>
        </p:spPr>
        <p:txBody>
          <a:bodyPr/>
          <a:lstStyle/>
          <a:p>
            <a:r>
              <a:rPr lang="cs-CZ"/>
              <a:t>Stavba těla</a:t>
            </a:r>
            <a:endParaRPr lang="cs-CZ" dirty="0"/>
          </a:p>
        </p:txBody>
      </p:sp>
      <p:pic>
        <p:nvPicPr>
          <p:cNvPr id="6" name="Zástupný obsah 5" descr="Obsah obrázku talíř, stůl, jídlo, vsedě&#10;&#10;Popis byl vytvořen automaticky">
            <a:extLst>
              <a:ext uri="{FF2B5EF4-FFF2-40B4-BE49-F238E27FC236}">
                <a16:creationId xmlns:a16="http://schemas.microsoft.com/office/drawing/2014/main" id="{02C4787E-F837-4B08-BC31-BC8F255C8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786" y="2305455"/>
            <a:ext cx="5571392" cy="4173166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ECEE33-5C30-4286-A665-2FDBC9E11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33081"/>
            <a:ext cx="3200400" cy="427212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Tělo kryto uhličitanovou schránkou tvořeno ze 2 částí – lastur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Vnitřní vrstva je perleťová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Pružný vaz uprostřed umožňuje otevírání a zavírání lastury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Mezi lasturami se nachází tělo – svalnatá noha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Svalnatou nohu kryje plášť – ten vylučuje látky pro tvorbu lastur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/>
          </a:p>
        </p:txBody>
      </p:sp>
      <p:pic>
        <p:nvPicPr>
          <p:cNvPr id="10" name="Obrázek 9" descr="Obsah obrázku vsedě&#10;&#10;Popis byl vytvořen automaticky">
            <a:extLst>
              <a:ext uri="{FF2B5EF4-FFF2-40B4-BE49-F238E27FC236}">
                <a16:creationId xmlns:a16="http://schemas.microsoft.com/office/drawing/2014/main" id="{EDE57E63-5872-4FCA-9321-CADABA8E4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88" y="448444"/>
            <a:ext cx="2714453" cy="25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0EDE68-808A-4919-8C76-722BFEF99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Škeble rybničná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D0CB3F-DB2B-43A1-BC0E-82955BF94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4450" y="1846052"/>
            <a:ext cx="4720590" cy="557783"/>
          </a:xfrm>
        </p:spPr>
        <p:txBody>
          <a:bodyPr/>
          <a:lstStyle/>
          <a:p>
            <a:r>
              <a:rPr lang="cs-CZ" dirty="0"/>
              <a:t>Pohyb škeble</a:t>
            </a:r>
          </a:p>
        </p:txBody>
      </p:sp>
      <p:pic>
        <p:nvPicPr>
          <p:cNvPr id="7" name="Škeble rybničná Anodonta cygnea.1">
            <a:hlinkClick r:id="" action="ppaction://media"/>
            <a:extLst>
              <a:ext uri="{FF2B5EF4-FFF2-40B4-BE49-F238E27FC236}">
                <a16:creationId xmlns:a16="http://schemas.microsoft.com/office/drawing/2014/main" id="{D7DEBF97-C088-4305-9FFF-887174B1BCF6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4450" y="2582863"/>
            <a:ext cx="4503738" cy="3378200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689CA75-0F99-4DF1-8F04-8553FE5240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/>
          <a:lstStyle/>
          <a:p>
            <a:r>
              <a:rPr lang="cs-CZ" dirty="0"/>
              <a:t>Příjem potravy</a:t>
            </a:r>
          </a:p>
        </p:txBody>
      </p:sp>
      <p:pic>
        <p:nvPicPr>
          <p:cNvPr id="8" name="škeble moje.1">
            <a:hlinkClick r:id="" action="ppaction://media"/>
            <a:extLst>
              <a:ext uri="{FF2B5EF4-FFF2-40B4-BE49-F238E27FC236}">
                <a16:creationId xmlns:a16="http://schemas.microsoft.com/office/drawing/2014/main" id="{3A14CF85-FA20-4846-AC9D-CF50A328A0B2}"/>
              </a:ext>
            </a:extLst>
          </p:cNvPr>
          <p:cNvPicPr>
            <a:picLocks noGrp="1" noChangeAspect="1"/>
          </p:cNvPicPr>
          <p:nvPr>
            <p:ph sz="quarter" idx="4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34138" y="2582863"/>
            <a:ext cx="4503737" cy="3378200"/>
          </a:xfrm>
        </p:spPr>
      </p:pic>
    </p:spTree>
    <p:extLst>
      <p:ext uri="{BB962C8B-B14F-4D97-AF65-F5344CB8AC3E}">
        <p14:creationId xmlns:p14="http://schemas.microsoft.com/office/powerpoint/2010/main" val="109760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4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E8F9C-B078-48FE-9C99-08E7E3ECA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140173"/>
          </a:xfrm>
        </p:spPr>
        <p:txBody>
          <a:bodyPr/>
          <a:lstStyle/>
          <a:p>
            <a:r>
              <a:rPr lang="cs-CZ" dirty="0"/>
              <a:t>stavba těla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9F09785-3408-41A6-90B1-741B7F224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57" y="664645"/>
            <a:ext cx="7246129" cy="5434597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F0C018-3617-4057-BC9B-54E72D0EF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75934"/>
            <a:ext cx="3200400" cy="442927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Svalnatá noha umožňuje pohyb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Dýchá žábrami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Ústním otvorem přijímá drobné částečky, které filtruje (potrava)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Mají oddělené pohlaví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Jejich larvy žijí jako vnější parazité na žábrách ryb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Ohrožený druh - chráněný</a:t>
            </a:r>
          </a:p>
        </p:txBody>
      </p:sp>
    </p:spTree>
    <p:extLst>
      <p:ext uri="{BB962C8B-B14F-4D97-AF65-F5344CB8AC3E}">
        <p14:creationId xmlns:p14="http://schemas.microsoft.com/office/powerpoint/2010/main" val="182250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77B14A-E83E-4CDD-A04D-DD74E705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611513"/>
          </a:xfrm>
        </p:spPr>
        <p:txBody>
          <a:bodyPr/>
          <a:lstStyle/>
          <a:p>
            <a:r>
              <a:rPr lang="cs-CZ" dirty="0"/>
              <a:t>Zástupci sladkovodních</a:t>
            </a:r>
            <a:br>
              <a:rPr lang="cs-CZ" dirty="0"/>
            </a:br>
            <a:r>
              <a:rPr lang="cs-CZ" dirty="0"/>
              <a:t>mlžů</a:t>
            </a:r>
          </a:p>
        </p:txBody>
      </p:sp>
      <p:pic>
        <p:nvPicPr>
          <p:cNvPr id="6" name="Zástupný obsah 5" descr="Obsah obrázku interiér, banán, stůl, vsedě&#10;&#10;Popis byl vytvořen automaticky">
            <a:extLst>
              <a:ext uri="{FF2B5EF4-FFF2-40B4-BE49-F238E27FC236}">
                <a16:creationId xmlns:a16="http://schemas.microsoft.com/office/drawing/2014/main" id="{7559E800-7C4A-4F80-B90B-DE94B0056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2" y="812800"/>
            <a:ext cx="6191250" cy="509587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D1EE5E7-A2CC-4E49-82EF-E265F1DAC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u="sng" dirty="0"/>
              <a:t>Velevrub  malířský</a:t>
            </a:r>
          </a:p>
          <a:p>
            <a:r>
              <a:rPr lang="cs-CZ" sz="2800" dirty="0"/>
              <a:t>Hladké, lesklé, silné, těžké lastury</a:t>
            </a:r>
          </a:p>
          <a:p>
            <a:r>
              <a:rPr lang="cs-CZ" sz="2800" dirty="0"/>
              <a:t>V jeho lasturách se dříve rozdělávaly barvy</a:t>
            </a:r>
          </a:p>
        </p:txBody>
      </p:sp>
    </p:spTree>
    <p:extLst>
      <p:ext uri="{BB962C8B-B14F-4D97-AF65-F5344CB8AC3E}">
        <p14:creationId xmlns:p14="http://schemas.microsoft.com/office/powerpoint/2010/main" val="383301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10F7F-CD7E-48FA-BCED-40997A4E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827828"/>
          </a:xfrm>
        </p:spPr>
        <p:txBody>
          <a:bodyPr/>
          <a:lstStyle/>
          <a:p>
            <a:r>
              <a:rPr lang="cs-CZ" dirty="0"/>
              <a:t>Perlorodka říční</a:t>
            </a:r>
          </a:p>
        </p:txBody>
      </p:sp>
      <p:pic>
        <p:nvPicPr>
          <p:cNvPr id="6" name="Zástupný obsah 5" descr="Obsah obrázku žába, jídlo, vsedě&#10;&#10;Popis byl vytvořen automaticky">
            <a:extLst>
              <a:ext uri="{FF2B5EF4-FFF2-40B4-BE49-F238E27FC236}">
                <a16:creationId xmlns:a16="http://schemas.microsoft.com/office/drawing/2014/main" id="{8BC44A8D-55A6-4F2A-811A-A0B86AEC4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228" y="432509"/>
            <a:ext cx="4730773" cy="3379124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6F5A19-F8DB-4537-82AE-97818017B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Vnitřní vrstva má silnou vrstvu perletě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Zrnko písku se obalí perletí a vzniká perla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vzácná</a:t>
            </a:r>
          </a:p>
          <a:p>
            <a:endParaRPr lang="cs-CZ" sz="2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EDDD202-33E9-4272-9737-BC5F4CB5B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834" y="3236963"/>
            <a:ext cx="2892966" cy="345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5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2FF71-E84C-40D3-A467-9364299DE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375843"/>
          </a:xfrm>
        </p:spPr>
        <p:txBody>
          <a:bodyPr/>
          <a:lstStyle/>
          <a:p>
            <a:r>
              <a:rPr lang="cs-CZ" dirty="0"/>
              <a:t>Zástupci mořských mlžů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3F988AC-EDF3-4E66-A1F0-5ED3F0272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58" y="407481"/>
            <a:ext cx="4313954" cy="287074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B7E8E2-8385-401A-81E0-EF8DB9BF0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Perlotvorka mořská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žije v tropických mořích (Japonsko)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tvoří perly</a:t>
            </a:r>
          </a:p>
        </p:txBody>
      </p:sp>
      <p:pic>
        <p:nvPicPr>
          <p:cNvPr id="8" name="Obrázek 7" descr="Obsah obrázku jídlo, vsedě, dort, stůl&#10;&#10;Popis byl vytvořen automaticky">
            <a:extLst>
              <a:ext uri="{FF2B5EF4-FFF2-40B4-BE49-F238E27FC236}">
                <a16:creationId xmlns:a16="http://schemas.microsoft.com/office/drawing/2014/main" id="{87112EAB-675E-4E46-B971-FB4C0429E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9" y="3429000"/>
            <a:ext cx="4337337" cy="327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2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A6DAF4-A5C0-4848-8D52-D676EFECB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847850"/>
          </a:xfrm>
        </p:spPr>
        <p:txBody>
          <a:bodyPr/>
          <a:lstStyle/>
          <a:p>
            <a:r>
              <a:rPr lang="cs-CZ" dirty="0"/>
              <a:t>Ústřice jedlá</a:t>
            </a:r>
          </a:p>
        </p:txBody>
      </p:sp>
      <p:pic>
        <p:nvPicPr>
          <p:cNvPr id="6" name="Zástupný obsah 5" descr="Obsah obrázku ústřice, talíř, pták, jídlo&#10;&#10;Popis byl vytvořen automaticky">
            <a:extLst>
              <a:ext uri="{FF2B5EF4-FFF2-40B4-BE49-F238E27FC236}">
                <a16:creationId xmlns:a16="http://schemas.microsoft.com/office/drawing/2014/main" id="{E80E365B-28C7-416C-BEA9-380720C92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239" y="1838529"/>
            <a:ext cx="7028614" cy="4685742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E3E2B05-E216-4973-9C2C-6BE91FA83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Hrbolaté lastury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Přirůstá k podkladu, nepohybuje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Považována za velmi chutného mlže</a:t>
            </a:r>
          </a:p>
        </p:txBody>
      </p:sp>
      <p:pic>
        <p:nvPicPr>
          <p:cNvPr id="8" name="Obrázek 7" descr="Obsah obrázku malé, vsedě, hnědá, ležící&#10;&#10;Popis byl vytvořen automaticky">
            <a:extLst>
              <a:ext uri="{FF2B5EF4-FFF2-40B4-BE49-F238E27FC236}">
                <a16:creationId xmlns:a16="http://schemas.microsoft.com/office/drawing/2014/main" id="{9C838108-7EB8-42D9-A925-0510AF999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08" y="24825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5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255</Words>
  <Application>Microsoft Office PowerPoint</Application>
  <PresentationFormat>Širokoúhlá obrazovka</PresentationFormat>
  <Paragraphs>56</Paragraphs>
  <Slides>15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Retrospektiva</vt:lpstr>
      <vt:lpstr>Měkkýši</vt:lpstr>
      <vt:lpstr>Škeble rybniční</vt:lpstr>
      <vt:lpstr>Stavba těla</vt:lpstr>
      <vt:lpstr>Škeble rybničná</vt:lpstr>
      <vt:lpstr>stavba těla</vt:lpstr>
      <vt:lpstr>Zástupci sladkovodních mlžů</vt:lpstr>
      <vt:lpstr>Perlorodka říční</vt:lpstr>
      <vt:lpstr>Zástupci mořských mlžů</vt:lpstr>
      <vt:lpstr>Ústřice jedlá</vt:lpstr>
      <vt:lpstr>Srdcovka jedlá</vt:lpstr>
      <vt:lpstr>Slávka jedlá</vt:lpstr>
      <vt:lpstr>Hřebenatka</vt:lpstr>
      <vt:lpstr>Kyjovka šupinatá</vt:lpstr>
      <vt:lpstr>Přílipky</vt:lpstr>
      <vt:lpstr>Zéva obrovská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Měkkýši</dc:title>
  <dc:creator>Šnircová Monika</dc:creator>
  <cp:lastModifiedBy>Šnircová Monika</cp:lastModifiedBy>
  <cp:revision>9</cp:revision>
  <dcterms:created xsi:type="dcterms:W3CDTF">2020-11-20T08:50:40Z</dcterms:created>
  <dcterms:modified xsi:type="dcterms:W3CDTF">2020-11-20T10:17:00Z</dcterms:modified>
</cp:coreProperties>
</file>