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1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52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62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45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86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62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40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59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70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37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12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4A9E747-D63E-4088-9111-54E1AD8BD85D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6512F21-F0E4-4DDB-8092-2E58569AE8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96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web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FF0965A7-524A-44F1-B044-48411EA4F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8EE5433-7B78-4432-965F-8790C3F42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7AAA96-ECD9-48EA-B942-1172BB51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865C06-48B6-4F8A-ACFB-8F62DA933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3220" y="1054100"/>
            <a:ext cx="4615180" cy="3736099"/>
          </a:xfrm>
        </p:spPr>
        <p:txBody>
          <a:bodyPr anchor="ctr">
            <a:normAutofit/>
          </a:bodyPr>
          <a:lstStyle/>
          <a:p>
            <a:r>
              <a:rPr lang="cs-CZ" sz="6200"/>
              <a:t>Neobnovitelné zdroje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8BD5A8-902E-46F3-9C9F-F939987C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00B863-FA71-4FFB-9F30-56E95B0D3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74AC77-F93C-4C47-8BA3-991BBA2EF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70C1A4-4B9C-47A6-981D-0D71C5685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AC196228-12B3-4D9E-A8DA-6CE3F5DB6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220" y="4790199"/>
            <a:ext cx="4615180" cy="668769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Ropa</a:t>
            </a:r>
          </a:p>
        </p:txBody>
      </p:sp>
      <p:pic>
        <p:nvPicPr>
          <p:cNvPr id="5" name="Obrázek 4" descr="Obsah obrázku jídlo, hrníček, káva, sklo&#10;&#10;Popis byl vytvořen automaticky">
            <a:extLst>
              <a:ext uri="{FF2B5EF4-FFF2-40B4-BE49-F238E27FC236}">
                <a16:creationId xmlns:a16="http://schemas.microsoft.com/office/drawing/2014/main" id="{6E4B8CC4-04E3-4C4F-9753-0E0D5F13A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606838"/>
            <a:ext cx="5462001" cy="3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36C02-97F0-4B88-8972-D30EB324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Vakuová destilace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8BAD40-A122-4515-8BD9-4F1D3A4A6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Destilace mazutu za sníženého tlaku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u="sng" dirty="0"/>
              <a:t>Produkty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Mazací oleje – mazadlo a vazelíny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Asfalt – stavebnictví a úprava vozovek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BB721301-7A71-428D-A12D-63CF11DE4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719" y="1251408"/>
            <a:ext cx="6370638" cy="4838307"/>
          </a:xfrm>
        </p:spPr>
      </p:pic>
    </p:spTree>
    <p:extLst>
      <p:ext uri="{BB962C8B-B14F-4D97-AF65-F5344CB8AC3E}">
        <p14:creationId xmlns:p14="http://schemas.microsoft.com/office/powerpoint/2010/main" val="113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17704E-7325-4E29-B641-90F1F075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Využití ropy</a:t>
            </a:r>
          </a:p>
        </p:txBody>
      </p:sp>
      <p:pic>
        <p:nvPicPr>
          <p:cNvPr id="5" name="JAK BY VYPADAL SVĚT BEZ ROPY" descr="Obsah obrázku exteriér, voda, loďka, budova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A5DF49D3-F407-4509-A101-1F3D0E914B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3999" y="1498493"/>
            <a:ext cx="6882269" cy="387127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1181D8-7201-46CA-8C6C-3C8B0F166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6351" y="2121408"/>
            <a:ext cx="354403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Pohonné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hmoty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Plasty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Umělá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vlákna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Palivo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Hnojivo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Kosmetika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Léky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Spotřebiče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počítače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7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39A65-58E2-45B1-B0F0-A296D2AA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ropy v ČR</a:t>
            </a:r>
          </a:p>
        </p:txBody>
      </p:sp>
      <p:pic>
        <p:nvPicPr>
          <p:cNvPr id="6" name="Zástupný obsah 5" descr="Obsah obrázku továrna, exteriér, budova, velké&#10;&#10;Popis byl vytvořen automaticky">
            <a:extLst>
              <a:ext uri="{FF2B5EF4-FFF2-40B4-BE49-F238E27FC236}">
                <a16:creationId xmlns:a16="http://schemas.microsoft.com/office/drawing/2014/main" id="{A3853034-7BA3-4A1D-9519-60B19B239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" y="1147864"/>
            <a:ext cx="8119353" cy="456713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1EA47F-31B0-4B77-9DBD-88DD80D00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74904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Litvínov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Ústí nad Labem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Kralupy nad Vltavou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Pardubice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Kolín</a:t>
            </a:r>
          </a:p>
        </p:txBody>
      </p:sp>
    </p:spTree>
    <p:extLst>
      <p:ext uri="{BB962C8B-B14F-4D97-AF65-F5344CB8AC3E}">
        <p14:creationId xmlns:p14="http://schemas.microsoft.com/office/powerpoint/2010/main" val="128152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4">
            <a:extLst>
              <a:ext uri="{FF2B5EF4-FFF2-40B4-BE49-F238E27FC236}">
                <a16:creationId xmlns:a16="http://schemas.microsoft.com/office/drawing/2014/main" id="{89654513-256A-475D-BCC5-25FBFEA8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CD31608D-613C-481F-8421-AE54685ED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16">
              <a:extLst>
                <a:ext uri="{FF2B5EF4-FFF2-40B4-BE49-F238E27FC236}">
                  <a16:creationId xmlns:a16="http://schemas.microsoft.com/office/drawing/2014/main" id="{5F5A41C1-008A-427C-8217-B8236D74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Obrázek 7" descr="Obsah obrázku voda, kouř, loďka, zbraň&#10;&#10;Popis byl vytvořen automaticky">
            <a:extLst>
              <a:ext uri="{FF2B5EF4-FFF2-40B4-BE49-F238E27FC236}">
                <a16:creationId xmlns:a16="http://schemas.microsoft.com/office/drawing/2014/main" id="{60D5DD0A-0B88-4830-AA60-2D38EE620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r="22715" b="-2"/>
          <a:stretch/>
        </p:blipFill>
        <p:spPr>
          <a:xfrm>
            <a:off x="2930184" y="-2655"/>
            <a:ext cx="2996169" cy="3358597"/>
          </a:xfrm>
          <a:prstGeom prst="rect">
            <a:avLst/>
          </a:prstGeom>
        </p:spPr>
      </p:pic>
      <p:pic>
        <p:nvPicPr>
          <p:cNvPr id="10" name="Obrázek 9" descr="Obsah obrázku voda, loďka, exteriér, doprava&#10;&#10;Popis byl vytvořen automaticky">
            <a:extLst>
              <a:ext uri="{FF2B5EF4-FFF2-40B4-BE49-F238E27FC236}">
                <a16:creationId xmlns:a16="http://schemas.microsoft.com/office/drawing/2014/main" id="{DE2EDD0D-E6BE-40AB-8E01-A5282FACF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-2" b="-2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34" name="Rectangle 18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087264-CF7B-496A-9DDC-111FEAC1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ropa</a:t>
            </a:r>
          </a:p>
        </p:txBody>
      </p:sp>
      <p:pic>
        <p:nvPicPr>
          <p:cNvPr id="6" name="Zástupný obsah 5" descr="Obsah obrázku láhev, oranžová, lampa&#10;&#10;Popis byl vytvořen automaticky">
            <a:extLst>
              <a:ext uri="{FF2B5EF4-FFF2-40B4-BE49-F238E27FC236}">
                <a16:creationId xmlns:a16="http://schemas.microsoft.com/office/drawing/2014/main" id="{8022552F-964C-4AD7-85C3-824579844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55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6748C3-A061-4EE3-95C0-C169DBB93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Hnědá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černá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olejovitá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kapalina</a:t>
            </a:r>
            <a:r>
              <a:rPr lang="en-US" sz="2400" dirty="0">
                <a:solidFill>
                  <a:schemeClr val="tx1"/>
                </a:solidFill>
              </a:rPr>
              <a:t> s </a:t>
            </a:r>
            <a:r>
              <a:rPr lang="en-US" sz="2400" dirty="0" err="1">
                <a:solidFill>
                  <a:schemeClr val="tx1"/>
                </a:solidFill>
              </a:rPr>
              <a:t>typickým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zápachem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Ve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vodě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nerozpustná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Má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menší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hustotu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voda</a:t>
            </a:r>
            <a:r>
              <a:rPr lang="en-US" sz="2400" dirty="0">
                <a:solidFill>
                  <a:schemeClr val="tx1"/>
                </a:solidFill>
              </a:rPr>
              <a:t> – </a:t>
            </a:r>
            <a:r>
              <a:rPr lang="en-US" sz="2400" dirty="0" err="1">
                <a:solidFill>
                  <a:schemeClr val="tx1"/>
                </a:solidFill>
              </a:rPr>
              <a:t>plave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Hořlavá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kapalina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Směs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kapalných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plynných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uhlovodíků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Uhlovodík</a:t>
            </a:r>
            <a:r>
              <a:rPr lang="en-US" sz="2400" dirty="0">
                <a:solidFill>
                  <a:schemeClr val="tx1"/>
                </a:solidFill>
              </a:rPr>
              <a:t> je </a:t>
            </a:r>
            <a:r>
              <a:rPr lang="en-US" sz="2400" dirty="0" err="1">
                <a:solidFill>
                  <a:schemeClr val="tx1"/>
                </a:solidFill>
              </a:rPr>
              <a:t>sloučenina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uhlíku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vodíku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Zdroj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organických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látek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20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6" name="Oval 22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0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62D73-DB9A-4085-9CF3-424C69A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880353"/>
          </a:xfrm>
        </p:spPr>
        <p:txBody>
          <a:bodyPr/>
          <a:lstStyle/>
          <a:p>
            <a:r>
              <a:rPr lang="cs-CZ" dirty="0"/>
              <a:t>Vznik ropy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ECF8848-83AA-48EF-BCD8-1C3AE35EE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" y="685800"/>
            <a:ext cx="7049311" cy="528698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9D471F-150C-4BFB-AB87-808828806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848255"/>
            <a:ext cx="3200400" cy="3866745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10413D-7D14-48CA-8CED-25B97EED5645}"/>
              </a:ext>
            </a:extLst>
          </p:cNvPr>
          <p:cNvSpPr txBox="1"/>
          <p:nvPr/>
        </p:nvSpPr>
        <p:spPr>
          <a:xfrm>
            <a:off x="8549641" y="1916349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Ropa vznikla z odumřelých těl rostlin a živočichů za nepřítomnosti vzduchu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Ropa se nachází se zemním plynem</a:t>
            </a:r>
          </a:p>
        </p:txBody>
      </p:sp>
    </p:spTree>
    <p:extLst>
      <p:ext uri="{BB962C8B-B14F-4D97-AF65-F5344CB8AC3E}">
        <p14:creationId xmlns:p14="http://schemas.microsoft.com/office/powerpoint/2010/main" val="30755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F0753-A60E-4460-A304-76F3396B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Těžba ropy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BDD239-E3C3-4ACB-AB02-5436DC625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1800" dirty="0"/>
              <a:t>těžba je prováděna hlubinnými vrty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ropa se nachází v různých typech hornin , ve vrstvách pod mořským dnem, pod korálovými útesy……..</a:t>
            </a:r>
          </a:p>
        </p:txBody>
      </p:sp>
      <p:pic>
        <p:nvPicPr>
          <p:cNvPr id="8" name="Obrázek 7" descr="Obsah obrázku západ slunce, slunce, exteriér, vsedě&#10;&#10;Popis byl vytvořen automaticky">
            <a:extLst>
              <a:ext uri="{FF2B5EF4-FFF2-40B4-BE49-F238E27FC236}">
                <a16:creationId xmlns:a16="http://schemas.microsoft.com/office/drawing/2014/main" id="{E3D990F5-0E05-4D31-BE13-E62C7E253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48" y="2269321"/>
            <a:ext cx="5953125" cy="4467225"/>
          </a:xfrm>
          <a:prstGeom prst="rect">
            <a:avLst/>
          </a:prstGeom>
        </p:spPr>
      </p:pic>
      <p:pic>
        <p:nvPicPr>
          <p:cNvPr id="6" name="Zástupný obsah 5" descr="Obsah obrázku voda, loďka, exteriér, loď&#10;&#10;Popis byl vytvořen automaticky">
            <a:extLst>
              <a:ext uri="{FF2B5EF4-FFF2-40B4-BE49-F238E27FC236}">
                <a16:creationId xmlns:a16="http://schemas.microsoft.com/office/drawing/2014/main" id="{E5F48CC4-32F1-46BD-B992-F43632138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7" y="319793"/>
            <a:ext cx="4108461" cy="2734694"/>
          </a:xfrm>
        </p:spPr>
      </p:pic>
    </p:spTree>
    <p:extLst>
      <p:ext uri="{BB962C8B-B14F-4D97-AF65-F5344CB8AC3E}">
        <p14:creationId xmlns:p14="http://schemas.microsoft.com/office/powerpoint/2010/main" val="7872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A8EE3-7E99-406A-84BD-BD62F1D9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Naleziště ropy v ČR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CD6015B-5BEE-402F-A269-BCF0FCA57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6" y="940019"/>
            <a:ext cx="7937304" cy="477498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D978EC-F778-402F-8ACF-FE33A618E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0" i="0" dirty="0">
                <a:solidFill>
                  <a:srgbClr val="202122"/>
                </a:solidFill>
                <a:effectLst/>
              </a:rPr>
              <a:t>Naleziště ropy jsou pod nepropustnými vrstvami, v hloubkách od několika set metrů až do hloubek přes 10 km.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202122"/>
                </a:solidFill>
              </a:rPr>
              <a:t>J Moravy – Hodonín a Břeclav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202122"/>
                </a:solidFill>
              </a:rPr>
              <a:t>S Morava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780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F7A09-F2C2-4E0D-A04C-CF730B37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Doprava ropy</a:t>
            </a:r>
          </a:p>
        </p:txBody>
      </p:sp>
      <p:pic>
        <p:nvPicPr>
          <p:cNvPr id="6" name="Zástupný obsah 5" descr="Obsah obrázku plot, exteriér, tráva, budova&#10;&#10;Popis byl vytvořen automaticky">
            <a:extLst>
              <a:ext uri="{FF2B5EF4-FFF2-40B4-BE49-F238E27FC236}">
                <a16:creationId xmlns:a16="http://schemas.microsoft.com/office/drawing/2014/main" id="{BA3D4E2F-3C5D-4BB1-9FB5-5FE3F6859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30" y="3962400"/>
            <a:ext cx="2609850" cy="17526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D3B6C-423F-4D9E-92CE-F44035DAE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Ropovody z Ruska a Itálie</a:t>
            </a:r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08918708-ACC6-4EF4-9258-55421E805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2" y="3779169"/>
            <a:ext cx="5151045" cy="3008130"/>
          </a:xfrm>
          <a:prstGeom prst="rect">
            <a:avLst/>
          </a:prstGeom>
        </p:spPr>
      </p:pic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918B3728-CF9F-4DE7-B379-3622278D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48" y="194043"/>
            <a:ext cx="5762267" cy="32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544B7-981F-40BC-828B-E17D177B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783077"/>
          </a:xfrm>
        </p:spPr>
        <p:txBody>
          <a:bodyPr>
            <a:normAutofit fontScale="90000"/>
          </a:bodyPr>
          <a:lstStyle/>
          <a:p>
            <a:r>
              <a:rPr lang="cs-CZ" dirty="0"/>
              <a:t>Zásoby ropy ve světě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07C0324-9806-4FD1-A8B0-492E4B3CE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" y="1382807"/>
            <a:ext cx="8036532" cy="433219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CFB071-523E-46AE-9DA1-A531B917E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468877"/>
            <a:ext cx="3200400" cy="4854101"/>
          </a:xfrm>
        </p:spPr>
        <p:txBody>
          <a:bodyPr>
            <a:normAutofit/>
          </a:bodyPr>
          <a:lstStyle/>
          <a:p>
            <a:r>
              <a:rPr lang="cs-CZ" sz="1800" b="1" u="sng" dirty="0"/>
              <a:t>Nejvíce</a:t>
            </a:r>
          </a:p>
          <a:p>
            <a:pPr marL="342900" indent="-342900">
              <a:buAutoNum type="arabicPeriod"/>
            </a:pPr>
            <a:r>
              <a:rPr lang="cs-CZ" sz="1800" b="1" dirty="0"/>
              <a:t>Venezuela</a:t>
            </a:r>
          </a:p>
          <a:p>
            <a:pPr marL="342900" indent="-342900">
              <a:buAutoNum type="arabicPeriod"/>
            </a:pPr>
            <a:r>
              <a:rPr lang="cs-CZ" sz="1800" b="1" dirty="0"/>
              <a:t>Saudská Arábie</a:t>
            </a:r>
          </a:p>
          <a:p>
            <a:pPr marL="342900" indent="-342900">
              <a:buAutoNum type="arabicPeriod"/>
            </a:pPr>
            <a:r>
              <a:rPr lang="cs-CZ" sz="1800" b="1" dirty="0"/>
              <a:t>Kanada </a:t>
            </a:r>
          </a:p>
          <a:p>
            <a:pPr marL="342900" indent="-342900">
              <a:buAutoNum type="arabicPeriod"/>
            </a:pPr>
            <a:r>
              <a:rPr lang="cs-CZ" sz="1800" b="1" dirty="0"/>
              <a:t>Írán</a:t>
            </a:r>
          </a:p>
          <a:p>
            <a:pPr marL="342900" indent="-342900">
              <a:buAutoNum type="arabicPeriod"/>
            </a:pPr>
            <a:r>
              <a:rPr lang="cs-CZ" sz="1800" b="1" dirty="0" err="1"/>
              <a:t>Írák</a:t>
            </a:r>
            <a:endParaRPr lang="cs-CZ" sz="1800" b="1" dirty="0"/>
          </a:p>
          <a:p>
            <a:pPr marL="342900" indent="-342900">
              <a:buAutoNum type="arabicPeriod"/>
            </a:pPr>
            <a:r>
              <a:rPr lang="cs-CZ" sz="1800" b="1" dirty="0"/>
              <a:t>Kuvajt</a:t>
            </a:r>
          </a:p>
          <a:p>
            <a:pPr marL="342900" indent="-342900">
              <a:buAutoNum type="arabicPeriod"/>
            </a:pPr>
            <a:r>
              <a:rPr lang="cs-CZ" sz="1800" b="1" dirty="0"/>
              <a:t>Spojené arabské emiráty</a:t>
            </a:r>
          </a:p>
          <a:p>
            <a:pPr marL="342900" indent="-342900">
              <a:buAutoNum type="arabicPeriod"/>
            </a:pPr>
            <a:r>
              <a:rPr lang="cs-CZ" sz="1800" b="1" dirty="0"/>
              <a:t>Rusko</a:t>
            </a:r>
          </a:p>
          <a:p>
            <a:pPr marL="342900" indent="-342900">
              <a:buAutoNum type="arabicPeriod"/>
            </a:pPr>
            <a:r>
              <a:rPr lang="cs-CZ" sz="1800" b="1" dirty="0"/>
              <a:t>Libye </a:t>
            </a:r>
          </a:p>
          <a:p>
            <a:pPr marL="342900" indent="-342900">
              <a:buAutoNum type="arabicPeriod"/>
            </a:pPr>
            <a:r>
              <a:rPr lang="cs-CZ" sz="1800" b="1" dirty="0"/>
              <a:t>Nigerie</a:t>
            </a:r>
          </a:p>
          <a:p>
            <a:pPr marL="342900" indent="-342900">
              <a:buAutoNum type="arabicPeriod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759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9EE2E-61B3-4C0B-9514-91CD8C22B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ropy</a:t>
            </a:r>
          </a:p>
        </p:txBody>
      </p:sp>
      <p:pic>
        <p:nvPicPr>
          <p:cNvPr id="6" name="Zástupný obsah 5" descr="Obsah obrázku továrna, budova, exteriér, vlak&#10;&#10;Popis byl vytvořen automaticky">
            <a:extLst>
              <a:ext uri="{FF2B5EF4-FFF2-40B4-BE49-F238E27FC236}">
                <a16:creationId xmlns:a16="http://schemas.microsoft.com/office/drawing/2014/main" id="{0F2A224A-8D39-4B22-B133-1DEBDC20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1" y="189689"/>
            <a:ext cx="4763250" cy="627600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BA1999-5B20-4960-A772-CA4E230C7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Ropa se zpracování tzv. frakční destilací.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Dochází k postupnému oddělení složek uhlovodíků za určité teploty</a:t>
            </a:r>
          </a:p>
        </p:txBody>
      </p:sp>
    </p:spTree>
    <p:extLst>
      <p:ext uri="{BB962C8B-B14F-4D97-AF65-F5344CB8AC3E}">
        <p14:creationId xmlns:p14="http://schemas.microsoft.com/office/powerpoint/2010/main" val="313159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4AA2FC-CD84-4C41-9475-A6907B7E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1" y="-16074"/>
            <a:ext cx="5265474" cy="66211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19BF5B-6871-4627-8CA5-6E21C3F69B92}"/>
              </a:ext>
            </a:extLst>
          </p:cNvPr>
          <p:cNvSpPr txBox="1"/>
          <p:nvPr/>
        </p:nvSpPr>
        <p:spPr>
          <a:xfrm>
            <a:off x="5948463" y="680936"/>
            <a:ext cx="490160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FRAKČNÍ DESTILACE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400" dirty="0"/>
          </a:p>
          <a:p>
            <a:r>
              <a:rPr lang="cs-CZ" sz="2000" dirty="0"/>
              <a:t>Produkty vznikající při destilaci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Plyny (30 st. C) – propan, butan - palivo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Benzin – palivo, rozpouštědlo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Petrolej – palivo pro letadla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Plynový olej – směs s petrolejem – nafta – palivo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Mazut – palivo pro lodě a další zpracování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684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Širokoúhlá obrazovka</PresentationFormat>
  <Paragraphs>75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Calibri</vt:lpstr>
      <vt:lpstr>Rockwell</vt:lpstr>
      <vt:lpstr>Rockwell Condensed</vt:lpstr>
      <vt:lpstr>Rockwell Extra Bold</vt:lpstr>
      <vt:lpstr>Wingdings</vt:lpstr>
      <vt:lpstr>Dřevo</vt:lpstr>
      <vt:lpstr>Neobnovitelné zdroje</vt:lpstr>
      <vt:lpstr>ropa</vt:lpstr>
      <vt:lpstr>Vznik ropy</vt:lpstr>
      <vt:lpstr>Těžba ropy</vt:lpstr>
      <vt:lpstr>Naleziště ropy v ČR</vt:lpstr>
      <vt:lpstr>Doprava ropy</vt:lpstr>
      <vt:lpstr>Zásoby ropy ve světě</vt:lpstr>
      <vt:lpstr>Zpracování ropy</vt:lpstr>
      <vt:lpstr>Prezentace aplikace PowerPoint</vt:lpstr>
      <vt:lpstr>Vakuová destilace</vt:lpstr>
      <vt:lpstr>Využití ropy</vt:lpstr>
      <vt:lpstr>Zpracování ropy v ČR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Neobnovitelné zdroje</dc:title>
  <dc:creator>Šnircová Monika</dc:creator>
  <cp:lastModifiedBy>Šnircová Monika</cp:lastModifiedBy>
  <cp:revision>3</cp:revision>
  <dcterms:created xsi:type="dcterms:W3CDTF">2020-11-05T20:45:20Z</dcterms:created>
  <dcterms:modified xsi:type="dcterms:W3CDTF">2020-11-05T20:56:25Z</dcterms:modified>
</cp:coreProperties>
</file>