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84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27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0484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53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921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5441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60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8608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155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22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2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866446-1BD8-484B-9804-F79CE2EC06AA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1F2501-B168-4CFD-B816-EA51DE475A79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02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2D6EDD2-05F4-4ED2-9156-ED024DD39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635" y="0"/>
            <a:ext cx="9144000" cy="633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4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B6419-1D9E-4513-A7A0-F62288D04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699420"/>
          </a:xfrm>
        </p:spPr>
        <p:txBody>
          <a:bodyPr/>
          <a:lstStyle/>
          <a:p>
            <a:r>
              <a:rPr lang="cs-CZ" dirty="0"/>
              <a:t>Obličejové svaly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49DACCE-794C-4FAE-A3F7-370927ACB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92613"/>
            <a:ext cx="3200400" cy="461259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Mimické svaly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Kosterní svaly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Nejpohyblivější sval je jazyk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CEA2FAE9-6ABA-4154-B48B-8BC4BFE02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19" y="925909"/>
            <a:ext cx="7172393" cy="5379295"/>
          </a:xfrm>
        </p:spPr>
      </p:pic>
    </p:spTree>
    <p:extLst>
      <p:ext uri="{BB962C8B-B14F-4D97-AF65-F5344CB8AC3E}">
        <p14:creationId xmlns:p14="http://schemas.microsoft.com/office/powerpoint/2010/main" val="349422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DF5CF1A-AFD8-48A4-8813-135D555DC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29" y="743236"/>
            <a:ext cx="7393020" cy="55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47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D09E11B-F6EE-417A-B1DA-1380DEB88A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92" y="656617"/>
            <a:ext cx="7393021" cy="554476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A2ED73E-413A-47F0-A3B7-D347B35F6BD3}"/>
              </a:ext>
            </a:extLst>
          </p:cNvPr>
          <p:cNvSpPr txBox="1"/>
          <p:nvPr/>
        </p:nvSpPr>
        <p:spPr>
          <a:xfrm>
            <a:off x="2412460" y="1070043"/>
            <a:ext cx="2324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Svaly břicha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5C28105-6E62-44D3-9930-B462C3420EAC}"/>
              </a:ext>
            </a:extLst>
          </p:cNvPr>
          <p:cNvSpPr txBox="1"/>
          <p:nvPr/>
        </p:nvSpPr>
        <p:spPr>
          <a:xfrm>
            <a:off x="9054779" y="1015417"/>
            <a:ext cx="213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Zdvihač hlavy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EFBCFEB-EDA4-4240-8BBC-4D7F2F6666A0}"/>
              </a:ext>
            </a:extLst>
          </p:cNvPr>
          <p:cNvSpPr txBox="1"/>
          <p:nvPr/>
        </p:nvSpPr>
        <p:spPr>
          <a:xfrm>
            <a:off x="5637229" y="2974156"/>
            <a:ext cx="914400" cy="914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606F5971-32D5-4937-92E1-8AD85F0E26EF}"/>
              </a:ext>
            </a:extLst>
          </p:cNvPr>
          <p:cNvCxnSpPr/>
          <p:nvPr/>
        </p:nvCxnSpPr>
        <p:spPr>
          <a:xfrm flipH="1">
            <a:off x="7654565" y="1200083"/>
            <a:ext cx="1400214" cy="1007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16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852BF-9A5B-491D-A602-907D154EC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49499"/>
            <a:ext cx="10058400" cy="864454"/>
          </a:xfrm>
        </p:spPr>
        <p:txBody>
          <a:bodyPr/>
          <a:lstStyle/>
          <a:p>
            <a:r>
              <a:rPr lang="cs-CZ" dirty="0"/>
              <a:t>Svaly horní končetiny</a:t>
            </a:r>
          </a:p>
        </p:txBody>
      </p:sp>
      <p:pic>
        <p:nvPicPr>
          <p:cNvPr id="5" name="Zástupný obsah 4" descr="Obsah obrázku stůl, dvojice, visící, kůň&#10;&#10;Popis byl vytvořen automaticky">
            <a:extLst>
              <a:ext uri="{FF2B5EF4-FFF2-40B4-BE49-F238E27FC236}">
                <a16:creationId xmlns:a16="http://schemas.microsoft.com/office/drawing/2014/main" id="{C9F214ED-69DB-44EA-9734-A0E55EE41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482" y="1846263"/>
            <a:ext cx="5904688" cy="4395374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B51D4BA-E15D-474B-9882-4AABA87D6AEF}"/>
              </a:ext>
            </a:extLst>
          </p:cNvPr>
          <p:cNvSpPr txBox="1"/>
          <p:nvPr/>
        </p:nvSpPr>
        <p:spPr>
          <a:xfrm>
            <a:off x="700391" y="2577830"/>
            <a:ext cx="302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1. Deltový sval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3984B3C-1C4F-4E6F-9AC0-47DDDB1A8D4E}"/>
              </a:ext>
            </a:extLst>
          </p:cNvPr>
          <p:cNvSpPr txBox="1"/>
          <p:nvPr/>
        </p:nvSpPr>
        <p:spPr>
          <a:xfrm>
            <a:off x="700391" y="3642368"/>
            <a:ext cx="3385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2. Dvouhlavý sval pažní - biceps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F05FC96-6E08-4D34-967D-A74812868274}"/>
              </a:ext>
            </a:extLst>
          </p:cNvPr>
          <p:cNvSpPr txBox="1"/>
          <p:nvPr/>
        </p:nvSpPr>
        <p:spPr>
          <a:xfrm>
            <a:off x="700392" y="4706906"/>
            <a:ext cx="338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3. Trojhlavý sval pažní - triceps</a:t>
            </a:r>
          </a:p>
        </p:txBody>
      </p:sp>
    </p:spTree>
    <p:extLst>
      <p:ext uri="{BB962C8B-B14F-4D97-AF65-F5344CB8AC3E}">
        <p14:creationId xmlns:p14="http://schemas.microsoft.com/office/powerpoint/2010/main" val="390789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A78AF4-4539-4306-978C-7152D9793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65125"/>
          </a:xfrm>
        </p:spPr>
        <p:txBody>
          <a:bodyPr/>
          <a:lstStyle/>
          <a:p>
            <a:r>
              <a:rPr lang="cs-CZ" dirty="0"/>
              <a:t>Svaly dolní končetiny</a:t>
            </a:r>
          </a:p>
        </p:txBody>
      </p:sp>
      <p:pic>
        <p:nvPicPr>
          <p:cNvPr id="5" name="Zástupný obsah 4" descr="Obsah obrázku šipka&#10;&#10;Popis byl vytvořen automaticky">
            <a:extLst>
              <a:ext uri="{FF2B5EF4-FFF2-40B4-BE49-F238E27FC236}">
                <a16:creationId xmlns:a16="http://schemas.microsoft.com/office/drawing/2014/main" id="{51D53449-706E-4D70-BF49-425EC5F5E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58" y="1889060"/>
            <a:ext cx="6269359" cy="3966991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26F78C4-E406-489B-B3F7-46F303ACFEDA}"/>
              </a:ext>
            </a:extLst>
          </p:cNvPr>
          <p:cNvSpPr txBox="1"/>
          <p:nvPr/>
        </p:nvSpPr>
        <p:spPr>
          <a:xfrm>
            <a:off x="787940" y="2451370"/>
            <a:ext cx="3988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Čtyřhlavý sval stehenní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Krejčovský sval  - nejdelší</a:t>
            </a:r>
          </a:p>
        </p:txBody>
      </p:sp>
    </p:spTree>
    <p:extLst>
      <p:ext uri="{BB962C8B-B14F-4D97-AF65-F5344CB8AC3E}">
        <p14:creationId xmlns:p14="http://schemas.microsoft.com/office/powerpoint/2010/main" val="353732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C0532B3-2AC7-4082-8D69-9377DFD5140D}"/>
              </a:ext>
            </a:extLst>
          </p:cNvPr>
          <p:cNvSpPr txBox="1"/>
          <p:nvPr/>
        </p:nvSpPr>
        <p:spPr>
          <a:xfrm>
            <a:off x="942679" y="626882"/>
            <a:ext cx="427034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/>
              <a:t>Funkce svalové soustavy</a:t>
            </a:r>
          </a:p>
          <a:p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umožňuje pohyb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spolu s kostrou drží tvar těla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tvoří 40 – 50 % tělesné hmotnosti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dirty="0"/>
              <a:t>je tvořena asi z 600 svalů</a:t>
            </a:r>
          </a:p>
        </p:txBody>
      </p:sp>
    </p:spTree>
    <p:extLst>
      <p:ext uri="{BB962C8B-B14F-4D97-AF65-F5344CB8AC3E}">
        <p14:creationId xmlns:p14="http://schemas.microsoft.com/office/powerpoint/2010/main" val="109790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D99A4AF-BB7D-4CF4-B485-FA530B405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16" y="676702"/>
            <a:ext cx="7339460" cy="550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68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C2A62F-9B18-4F25-B38E-F3F6B6215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Příčně pruhovaný neboli kosterní sval</a:t>
            </a:r>
          </a:p>
        </p:txBody>
      </p:sp>
      <p:pic>
        <p:nvPicPr>
          <p:cNvPr id="6" name="Zástupný obsah 5" descr="Obsah obrázku vsedě, oranžová, podepsat, držení&#10;&#10;Popis byl vytvořen automaticky">
            <a:extLst>
              <a:ext uri="{FF2B5EF4-FFF2-40B4-BE49-F238E27FC236}">
                <a16:creationId xmlns:a16="http://schemas.microsoft.com/office/drawing/2014/main" id="{347A9DEF-6534-49E7-AACA-3B62ABC10B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74" y="515267"/>
            <a:ext cx="5560232" cy="5373595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D62098D-2BE1-4300-B187-DA87175BB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Umožňuje pohyb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Můžeme je ovládat vůlí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/>
              <a:t>Tvoří příčně pruhovaná vlákna</a:t>
            </a:r>
          </a:p>
        </p:txBody>
      </p:sp>
    </p:spTree>
    <p:extLst>
      <p:ext uri="{BB962C8B-B14F-4D97-AF65-F5344CB8AC3E}">
        <p14:creationId xmlns:p14="http://schemas.microsoft.com/office/powerpoint/2010/main" val="32429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F5E0A0-E31D-4CC2-BB44-316237DFF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Srdeční sval</a:t>
            </a:r>
          </a:p>
        </p:txBody>
      </p:sp>
      <p:pic>
        <p:nvPicPr>
          <p:cNvPr id="6" name="Zástupný obsah 5" descr="Obsah obrázku budova, cihla, pizza, patro&#10;&#10;Popis byl vytvořen automaticky">
            <a:extLst>
              <a:ext uri="{FF2B5EF4-FFF2-40B4-BE49-F238E27FC236}">
                <a16:creationId xmlns:a16="http://schemas.microsoft.com/office/drawing/2014/main" id="{A570004E-6F92-4E88-AD54-21524B2581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763588"/>
            <a:ext cx="6492875" cy="51943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69BD298-617B-48D6-BA0E-B1F9F9988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Tvoří srdce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Nelze ho ovládat vůlí</a:t>
            </a:r>
          </a:p>
        </p:txBody>
      </p:sp>
    </p:spTree>
    <p:extLst>
      <p:ext uri="{BB962C8B-B14F-4D97-AF65-F5344CB8AC3E}">
        <p14:creationId xmlns:p14="http://schemas.microsoft.com/office/powerpoint/2010/main" val="317942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976C6-D16A-48D3-B0E8-2CAF31AC8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Hladký sval</a:t>
            </a:r>
            <a:br>
              <a:rPr lang="cs-CZ" dirty="0"/>
            </a:br>
            <a:endParaRPr lang="cs-CZ" dirty="0"/>
          </a:p>
        </p:txBody>
      </p:sp>
      <p:pic>
        <p:nvPicPr>
          <p:cNvPr id="6" name="Zástupný obsah 5" descr="Obsah obrázku budova, strom&#10;&#10;Popis byl vytvořen automaticky">
            <a:extLst>
              <a:ext uri="{FF2B5EF4-FFF2-40B4-BE49-F238E27FC236}">
                <a16:creationId xmlns:a16="http://schemas.microsoft.com/office/drawing/2014/main" id="{78729830-71DA-4D27-B443-D29935569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587" y="1042988"/>
            <a:ext cx="6184900" cy="4635500"/>
          </a:xfr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BF425C9-7012-4830-B2E2-64A660CF9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Umožňuje pohyb vnitřních orgánů</a:t>
            </a:r>
          </a:p>
          <a:p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Nelze ovládat vůlí</a:t>
            </a:r>
          </a:p>
          <a:p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/>
              <a:t>Jednodušší než srdeční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589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FBE846D-7BA7-4ECD-87E8-228BBC615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09" y="254743"/>
            <a:ext cx="7915883" cy="59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32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ED6569-8F48-486B-8703-B4E0978B1878}"/>
              </a:ext>
            </a:extLst>
          </p:cNvPr>
          <p:cNvSpPr txBox="1"/>
          <p:nvPr/>
        </p:nvSpPr>
        <p:spPr>
          <a:xfrm>
            <a:off x="1201365" y="520429"/>
            <a:ext cx="73492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Stavba svalu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Svalová buňka vytváří svalové vlákno obaleno nervy a vlásečnicemi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Více svalových vláken se spojuje do svazků – snopečků, který se spojují do snopců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Nejširší část svalu se nazývá svalové bříško – tvořeno snopci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/>
              <a:t>Na koncích je sval přichycen ke kosti šlachou neboli úponem</a:t>
            </a:r>
          </a:p>
        </p:txBody>
      </p:sp>
    </p:spTree>
    <p:extLst>
      <p:ext uri="{BB962C8B-B14F-4D97-AF65-F5344CB8AC3E}">
        <p14:creationId xmlns:p14="http://schemas.microsoft.com/office/powerpoint/2010/main" val="32501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45B02EA-C3F0-4B3D-8126-03B3EF4B8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733" y="836579"/>
            <a:ext cx="7069088" cy="537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7002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151</Words>
  <Application>Microsoft Office PowerPoint</Application>
  <PresentationFormat>Širokoúhlá obrazovka</PresentationFormat>
  <Paragraphs>53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Courier New</vt:lpstr>
      <vt:lpstr>Wingdings</vt:lpstr>
      <vt:lpstr>Retrospektiva</vt:lpstr>
      <vt:lpstr>Prezentace aplikace PowerPoint</vt:lpstr>
      <vt:lpstr>Prezentace aplikace PowerPoint</vt:lpstr>
      <vt:lpstr>Prezentace aplikace PowerPoint</vt:lpstr>
      <vt:lpstr>Příčně pruhovaný neboli kosterní sval</vt:lpstr>
      <vt:lpstr>Srdeční sval</vt:lpstr>
      <vt:lpstr>Hladký sval </vt:lpstr>
      <vt:lpstr>Prezentace aplikace PowerPoint</vt:lpstr>
      <vt:lpstr>Prezentace aplikace PowerPoint</vt:lpstr>
      <vt:lpstr>Prezentace aplikace PowerPoint</vt:lpstr>
      <vt:lpstr>Obličejové svaly</vt:lpstr>
      <vt:lpstr>Prezentace aplikace PowerPoint</vt:lpstr>
      <vt:lpstr>Prezentace aplikace PowerPoint</vt:lpstr>
      <vt:lpstr>Svaly horní končetiny</vt:lpstr>
      <vt:lpstr>Svaly dolní končetiny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Šnircová Monika</dc:creator>
  <cp:lastModifiedBy>Šnircová Monika</cp:lastModifiedBy>
  <cp:revision>6</cp:revision>
  <dcterms:created xsi:type="dcterms:W3CDTF">2020-11-04T20:26:35Z</dcterms:created>
  <dcterms:modified xsi:type="dcterms:W3CDTF">2020-11-04T21:15:00Z</dcterms:modified>
</cp:coreProperties>
</file>