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08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71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99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81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650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342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589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652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5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75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76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3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3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59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8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15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64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423B61-B556-42C5-AD59-E41036D2FCC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EB4D2-25E1-4052-98C1-635EFE6AE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175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0E46F-1767-4EA6-9790-29691BEB2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Tělní tekutiny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E1013D-EB91-4A0C-B1EB-F4E0835CBA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Tkáňový mok</a:t>
            </a:r>
          </a:p>
        </p:txBody>
      </p:sp>
    </p:spTree>
    <p:extLst>
      <p:ext uri="{BB962C8B-B14F-4D97-AF65-F5344CB8AC3E}">
        <p14:creationId xmlns:p14="http://schemas.microsoft.com/office/powerpoint/2010/main" val="43612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C70EE-B6B3-46C6-BE77-BD6FA7B05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28" y="825888"/>
            <a:ext cx="3401063" cy="1073500"/>
          </a:xfrm>
        </p:spPr>
        <p:txBody>
          <a:bodyPr/>
          <a:lstStyle/>
          <a:p>
            <a:r>
              <a:rPr lang="cs-CZ" sz="3200" dirty="0"/>
              <a:t>Tkáňový mok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938F95C-20DB-40AF-B00D-6B3A8D696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816642"/>
            <a:ext cx="6966288" cy="522471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55B8C0-4524-410F-B02E-9B50699EC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5031" y="2273246"/>
            <a:ext cx="3401062" cy="289559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Vytváří prostředí pro buňky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Zajišťuje látkovou výměnu mezi tkáněmi, krví a mízou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Vzniká z krevní plazmy</a:t>
            </a:r>
          </a:p>
        </p:txBody>
      </p:sp>
    </p:spTree>
    <p:extLst>
      <p:ext uri="{BB962C8B-B14F-4D97-AF65-F5344CB8AC3E}">
        <p14:creationId xmlns:p14="http://schemas.microsoft.com/office/powerpoint/2010/main" val="597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9134821-5D8B-4373-BA74-CFE9AB35A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65195F-79F5-4911-907D-13CB3F534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8A610DC7-FE1B-47B9-8452-CFC389786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42ADC1-2286-40B7-A3C6-D6C3362F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78FBDC-78F2-4D49-8DB3-1A48CA9F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C9A0934-0C2C-4565-9290-A345B19BD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324A12-7FAB-4215-A349-55460F02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 err="1"/>
              <a:t>Míza</a:t>
            </a:r>
            <a:r>
              <a:rPr lang="en-US" sz="4200" dirty="0"/>
              <a:t> a </a:t>
            </a:r>
            <a:r>
              <a:rPr lang="en-US" sz="4200" dirty="0" err="1"/>
              <a:t>mízní</a:t>
            </a:r>
            <a:r>
              <a:rPr lang="en-US" sz="4200" dirty="0"/>
              <a:t> </a:t>
            </a:r>
            <a:r>
              <a:rPr lang="en-US" sz="4200" dirty="0" err="1"/>
              <a:t>soustava</a:t>
            </a:r>
            <a:endParaRPr lang="en-US" sz="42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8C81E3-718B-4F96-868F-455896E8C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251587"/>
            <a:ext cx="3505494" cy="426233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dirty="0" err="1"/>
              <a:t>Míza</a:t>
            </a:r>
            <a:r>
              <a:rPr lang="en-US" dirty="0"/>
              <a:t> je </a:t>
            </a:r>
            <a:r>
              <a:rPr lang="en-US" dirty="0" err="1"/>
              <a:t>nažloutlá</a:t>
            </a:r>
            <a:r>
              <a:rPr lang="en-US" dirty="0"/>
              <a:t> </a:t>
            </a:r>
            <a:r>
              <a:rPr lang="en-US" dirty="0" err="1"/>
              <a:t>kapalina</a:t>
            </a:r>
            <a:r>
              <a:rPr lang="en-US" dirty="0"/>
              <a:t> </a:t>
            </a:r>
            <a:r>
              <a:rPr lang="en-US" dirty="0" err="1"/>
              <a:t>vznikající</a:t>
            </a:r>
            <a:r>
              <a:rPr lang="en-US" dirty="0"/>
              <a:t> z </a:t>
            </a:r>
            <a:r>
              <a:rPr lang="en-US" dirty="0" err="1"/>
              <a:t>tkáňového</a:t>
            </a:r>
            <a:r>
              <a:rPr lang="en-US" dirty="0"/>
              <a:t> </a:t>
            </a:r>
            <a:r>
              <a:rPr lang="en-US" dirty="0" err="1"/>
              <a:t>moku</a:t>
            </a:r>
            <a:endParaRPr lang="en-US" dirty="0"/>
          </a:p>
          <a:p>
            <a:pPr marL="285750" indent="-285750">
              <a:buFont typeface="Wingdings 3" charset="2"/>
              <a:buChar char=""/>
            </a:pPr>
            <a:r>
              <a:rPr lang="en-US" dirty="0" err="1"/>
              <a:t>Odvádí</a:t>
            </a:r>
            <a:r>
              <a:rPr lang="en-US" dirty="0"/>
              <a:t> </a:t>
            </a:r>
            <a:r>
              <a:rPr lang="en-US" dirty="0" err="1"/>
              <a:t>mízními</a:t>
            </a:r>
            <a:r>
              <a:rPr lang="en-US" dirty="0"/>
              <a:t> </a:t>
            </a:r>
            <a:r>
              <a:rPr lang="en-US" dirty="0" err="1"/>
              <a:t>cévami</a:t>
            </a:r>
            <a:r>
              <a:rPr lang="en-US" dirty="0"/>
              <a:t> </a:t>
            </a:r>
            <a:r>
              <a:rPr lang="en-US" dirty="0" err="1"/>
              <a:t>přebytky</a:t>
            </a:r>
            <a:r>
              <a:rPr lang="en-US" dirty="0"/>
              <a:t> </a:t>
            </a:r>
            <a:r>
              <a:rPr lang="en-US" dirty="0" err="1"/>
              <a:t>tkáňového</a:t>
            </a:r>
            <a:r>
              <a:rPr lang="en-US" dirty="0"/>
              <a:t> </a:t>
            </a:r>
            <a:r>
              <a:rPr lang="en-US" dirty="0" err="1"/>
              <a:t>moku</a:t>
            </a:r>
            <a:r>
              <a:rPr lang="en-US" dirty="0"/>
              <a:t> s </a:t>
            </a:r>
            <a:r>
              <a:rPr lang="en-US" dirty="0" err="1"/>
              <a:t>nečistotami</a:t>
            </a:r>
            <a:r>
              <a:rPr lang="en-US" dirty="0"/>
              <a:t> do </a:t>
            </a:r>
            <a:r>
              <a:rPr lang="en-US" dirty="0" err="1"/>
              <a:t>krve</a:t>
            </a:r>
            <a:endParaRPr lang="cs-CZ" dirty="0"/>
          </a:p>
          <a:p>
            <a:pPr marL="285750" indent="-285750">
              <a:buFont typeface="Wingdings 3" charset="2"/>
              <a:buChar char=""/>
            </a:pPr>
            <a:r>
              <a:rPr lang="cs-CZ" dirty="0"/>
              <a:t>Vede živiny do krve</a:t>
            </a:r>
            <a:endParaRPr lang="en-US" dirty="0"/>
          </a:p>
          <a:p>
            <a:r>
              <a:rPr lang="cs-CZ" dirty="0"/>
              <a:t>   </a:t>
            </a:r>
          </a:p>
          <a:p>
            <a:r>
              <a:rPr lang="cs-CZ" dirty="0"/>
              <a:t>      </a:t>
            </a:r>
            <a:r>
              <a:rPr lang="en-US" dirty="0" err="1"/>
              <a:t>Mízní</a:t>
            </a:r>
            <a:r>
              <a:rPr lang="en-US" dirty="0"/>
              <a:t> </a:t>
            </a:r>
            <a:r>
              <a:rPr lang="en-US" dirty="0" err="1"/>
              <a:t>soustava</a:t>
            </a:r>
            <a:r>
              <a:rPr lang="en-US" dirty="0"/>
              <a:t> je </a:t>
            </a:r>
            <a:r>
              <a:rPr lang="en-US" dirty="0" err="1"/>
              <a:t>tvořena</a:t>
            </a:r>
            <a:r>
              <a:rPr lang="en-US" dirty="0"/>
              <a:t> 	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	z </a:t>
            </a:r>
            <a:r>
              <a:rPr lang="en-US" dirty="0" err="1"/>
              <a:t>mízních</a:t>
            </a:r>
            <a:r>
              <a:rPr lang="en-US" dirty="0"/>
              <a:t> </a:t>
            </a:r>
            <a:r>
              <a:rPr lang="en-US" dirty="0" err="1"/>
              <a:t>cév</a:t>
            </a:r>
            <a:endParaRPr lang="en-US" dirty="0"/>
          </a:p>
          <a:p>
            <a:pPr>
              <a:buFont typeface="Wingdings 3" charset="2"/>
              <a:buChar char=""/>
            </a:pPr>
            <a:r>
              <a:rPr lang="en-US" dirty="0"/>
              <a:t>	z </a:t>
            </a:r>
            <a:r>
              <a:rPr lang="en-US" dirty="0" err="1"/>
              <a:t>mízních</a:t>
            </a:r>
            <a:r>
              <a:rPr lang="en-US" dirty="0"/>
              <a:t> </a:t>
            </a:r>
            <a:r>
              <a:rPr lang="en-US" dirty="0" err="1"/>
              <a:t>uzlin</a:t>
            </a:r>
            <a:endParaRPr lang="en-US" dirty="0"/>
          </a:p>
          <a:p>
            <a:pPr>
              <a:buFont typeface="Wingdings 3" charset="2"/>
              <a:buChar char=""/>
            </a:pPr>
            <a:r>
              <a:rPr lang="en-US" dirty="0"/>
              <a:t>	</a:t>
            </a:r>
            <a:r>
              <a:rPr lang="en-US" dirty="0" err="1"/>
              <a:t>mandlí</a:t>
            </a:r>
            <a:r>
              <a:rPr lang="en-US" dirty="0"/>
              <a:t> (</a:t>
            </a:r>
            <a:r>
              <a:rPr lang="en-US" dirty="0" err="1"/>
              <a:t>nosní</a:t>
            </a:r>
            <a:r>
              <a:rPr lang="en-US" dirty="0"/>
              <a:t>, </a:t>
            </a:r>
            <a:r>
              <a:rPr lang="en-US" dirty="0" err="1"/>
              <a:t>krční</a:t>
            </a:r>
            <a:r>
              <a:rPr lang="en-US" dirty="0"/>
              <a:t>)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	</a:t>
            </a:r>
            <a:r>
              <a:rPr lang="en-US" dirty="0" err="1"/>
              <a:t>sleziny</a:t>
            </a:r>
            <a:endParaRPr lang="cs-CZ" dirty="0"/>
          </a:p>
          <a:p>
            <a:pPr>
              <a:buFont typeface="Wingdings 3" charset="2"/>
              <a:buChar char=""/>
            </a:pPr>
            <a:r>
              <a:rPr lang="cs-CZ" dirty="0"/>
              <a:t>       brzlík</a:t>
            </a:r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  <a:p>
            <a:pPr marL="285750" indent="-285750">
              <a:buFont typeface="Wingdings 3" charset="2"/>
              <a:buChar char=""/>
            </a:pP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F212DC-3C79-454E-A58A-843742ACC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F532797E-167C-4660-8A7B-5786A091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E04E0406-4662-4892-8529-6C22C7F88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68" y="831175"/>
            <a:ext cx="5750539" cy="5046099"/>
          </a:xfrm>
          <a:prstGeom prst="rect">
            <a:avLst/>
          </a:prstGeom>
          <a:effectLst/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29882F8-31AB-4D8B-BAB5-BA1EEFD91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0051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6">
            <a:extLst>
              <a:ext uri="{FF2B5EF4-FFF2-40B4-BE49-F238E27FC236}">
                <a16:creationId xmlns:a16="http://schemas.microsoft.com/office/drawing/2014/main" id="{C9134821-5D8B-4373-BA74-CFE9AB35A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5965195F-79F5-4911-907D-13CB3F534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20">
            <a:extLst>
              <a:ext uri="{FF2B5EF4-FFF2-40B4-BE49-F238E27FC236}">
                <a16:creationId xmlns:a16="http://schemas.microsoft.com/office/drawing/2014/main" id="{8A610DC7-FE1B-47B9-8452-CFC389786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" name="Picture 22">
            <a:extLst>
              <a:ext uri="{FF2B5EF4-FFF2-40B4-BE49-F238E27FC236}">
                <a16:creationId xmlns:a16="http://schemas.microsoft.com/office/drawing/2014/main" id="{2742ADC1-2286-40B7-A3C6-D6C3362F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" name="Picture 24">
            <a:extLst>
              <a:ext uri="{FF2B5EF4-FFF2-40B4-BE49-F238E27FC236}">
                <a16:creationId xmlns:a16="http://schemas.microsoft.com/office/drawing/2014/main" id="{C878FBDC-78F2-4D49-8DB3-1A48CA9F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2" name="Rectangle 26">
            <a:extLst>
              <a:ext uri="{FF2B5EF4-FFF2-40B4-BE49-F238E27FC236}">
                <a16:creationId xmlns:a16="http://schemas.microsoft.com/office/drawing/2014/main" id="{DC9A0934-0C2C-4565-9290-A345B19BD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097B01-4794-4E5F-A182-851928B7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200" dirty="0"/>
              <a:t>Mízní soustava</a:t>
            </a:r>
            <a:endParaRPr lang="en-US" sz="42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C25A76-99C3-435A-B5D1-C5BE14360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Mízní uzliny – vznik bílých krvinek – schopnost tvořit protilátky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sz="2000" dirty="0"/>
              <a:t>nejvíce na krku, v podpaží a v tříslech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sz="2000" dirty="0"/>
              <a:t>při infekci se zvětšují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sz="2000" dirty="0"/>
              <a:t>mízní orgán – slezina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sz="2000" dirty="0"/>
              <a:t>vlevo za žaludkem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sz="2000" dirty="0"/>
              <a:t>zanikají zde červené krvinky</a:t>
            </a:r>
          </a:p>
          <a:p>
            <a:pPr lvl="2"/>
            <a:endParaRPr lang="cs-CZ" sz="1400" dirty="0"/>
          </a:p>
        </p:txBody>
      </p:sp>
      <p:sp>
        <p:nvSpPr>
          <p:cNvPr id="43" name="Freeform 31">
            <a:extLst>
              <a:ext uri="{FF2B5EF4-FFF2-40B4-BE49-F238E27FC236}">
                <a16:creationId xmlns:a16="http://schemas.microsoft.com/office/drawing/2014/main" id="{95BADBDA-9DAF-42A2-B6BA-4CCD4DE20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867A9945-64B5-455C-B212-6753D013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F2C1125A-97EE-4DA6-9BBE-5DAC18B26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AE076F13-C896-4ACB-B2B5-A71EDEF7B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24" y="407362"/>
            <a:ext cx="3771173" cy="5779575"/>
          </a:xfrm>
          <a:prstGeom prst="rect">
            <a:avLst/>
          </a:prstGeom>
          <a:effectLst/>
        </p:spPr>
      </p:pic>
      <p:sp>
        <p:nvSpPr>
          <p:cNvPr id="46" name="Rectangle 34">
            <a:extLst>
              <a:ext uri="{FF2B5EF4-FFF2-40B4-BE49-F238E27FC236}">
                <a16:creationId xmlns:a16="http://schemas.microsoft.com/office/drawing/2014/main" id="{D7DDAC2C-DB93-4D9B-85BE-D9FD4F2D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304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E0438-913F-49C8-9705-E2A9782B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Mízní soustava</a:t>
            </a:r>
          </a:p>
        </p:txBody>
      </p:sp>
      <p:pic>
        <p:nvPicPr>
          <p:cNvPr id="6" name="Zástupný obsah 5" descr="Obsah obrázku osoba, interiér, oblečení, postel&#10;&#10;Popis byl vytvořen automaticky">
            <a:extLst>
              <a:ext uri="{FF2B5EF4-FFF2-40B4-BE49-F238E27FC236}">
                <a16:creationId xmlns:a16="http://schemas.microsoft.com/office/drawing/2014/main" id="{39533786-B72E-47EC-81A6-EE5695AAD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03" y="740781"/>
            <a:ext cx="4677501" cy="537643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A06259-6CE0-48C2-B96A-BF522156D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Při nesprávné funkci MS vznikají otoky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Ukládají se nečistoty v těle</a:t>
            </a:r>
          </a:p>
        </p:txBody>
      </p:sp>
    </p:spTree>
    <p:extLst>
      <p:ext uri="{BB962C8B-B14F-4D97-AF65-F5344CB8AC3E}">
        <p14:creationId xmlns:p14="http://schemas.microsoft.com/office/powerpoint/2010/main" val="23370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124</Words>
  <Application>Microsoft Office PowerPoint</Application>
  <PresentationFormat>Širokoúhlá obrazovka</PresentationFormat>
  <Paragraphs>28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Ion</vt:lpstr>
      <vt:lpstr>Tělní tekutiny</vt:lpstr>
      <vt:lpstr>Tkáňový mok</vt:lpstr>
      <vt:lpstr>Míza a mízní soustava</vt:lpstr>
      <vt:lpstr>Mízní soustava</vt:lpstr>
      <vt:lpstr>Mízní soustava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Tělní tekutiny</dc:title>
  <dc:creator>Šnircová Monika</dc:creator>
  <cp:lastModifiedBy>Šnircová Monika</cp:lastModifiedBy>
  <cp:revision>7</cp:revision>
  <dcterms:created xsi:type="dcterms:W3CDTF">2020-11-20T12:24:58Z</dcterms:created>
  <dcterms:modified xsi:type="dcterms:W3CDTF">2020-11-20T13:55:12Z</dcterms:modified>
</cp:coreProperties>
</file>