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5CB3-EAD2-4E3C-BAE7-C01C6E6FEF5C}" type="datetimeFigureOut">
              <a:rPr lang="cs-CZ" smtClean="0"/>
              <a:t>22.11.2020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B0E5-BD65-4D53-8102-9A710B1B0E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642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5CB3-EAD2-4E3C-BAE7-C01C6E6FEF5C}" type="datetimeFigureOut">
              <a:rPr lang="cs-CZ" smtClean="0"/>
              <a:t>22.11.2020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B0E5-BD65-4D53-8102-9A710B1B0E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41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5CB3-EAD2-4E3C-BAE7-C01C6E6FEF5C}" type="datetimeFigureOut">
              <a:rPr lang="cs-CZ" smtClean="0"/>
              <a:t>22.11.2020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B0E5-BD65-4D53-8102-9A710B1B0E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41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5CB3-EAD2-4E3C-BAE7-C01C6E6FEF5C}" type="datetimeFigureOut">
              <a:rPr lang="cs-CZ" smtClean="0"/>
              <a:t>22.11.2020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B0E5-BD65-4D53-8102-9A710B1B0E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7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5CB3-EAD2-4E3C-BAE7-C01C6E6FEF5C}" type="datetimeFigureOut">
              <a:rPr lang="cs-CZ" smtClean="0"/>
              <a:t>22.11.2020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B0E5-BD65-4D53-8102-9A710B1B0E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5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5CB3-EAD2-4E3C-BAE7-C01C6E6FEF5C}" type="datetimeFigureOut">
              <a:rPr lang="cs-CZ" smtClean="0"/>
              <a:t>22.11.2020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B0E5-BD65-4D53-8102-9A710B1B0E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02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5CB3-EAD2-4E3C-BAE7-C01C6E6FEF5C}" type="datetimeFigureOut">
              <a:rPr lang="cs-CZ" smtClean="0"/>
              <a:t>22.11.2020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B0E5-BD65-4D53-8102-9A710B1B0EB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0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5CB3-EAD2-4E3C-BAE7-C01C6E6FEF5C}" type="datetimeFigureOut">
              <a:rPr lang="cs-CZ" smtClean="0"/>
              <a:t>22.11.2020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B0E5-BD65-4D53-8102-9A710B1B0E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78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5CB3-EAD2-4E3C-BAE7-C01C6E6FEF5C}" type="datetimeFigureOut">
              <a:rPr lang="cs-CZ" smtClean="0"/>
              <a:t>22.11.2020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B0E5-BD65-4D53-8102-9A710B1B0E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07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5CB3-EAD2-4E3C-BAE7-C01C6E6FEF5C}" type="datetimeFigureOut">
              <a:rPr lang="cs-CZ" smtClean="0"/>
              <a:t>22.11.2020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B0E5-BD65-4D53-8102-9A710B1B0E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08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BA35CB3-EAD2-4E3C-BAE7-C01C6E6FEF5C}" type="datetimeFigureOut">
              <a:rPr lang="cs-CZ" smtClean="0"/>
              <a:t>22.11.2020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B0E5-BD65-4D53-8102-9A710B1B0E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1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BA35CB3-EAD2-4E3C-BAE7-C01C6E6FEF5C}" type="datetimeFigureOut">
              <a:rPr lang="cs-CZ" smtClean="0"/>
              <a:t>22.11.2020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ED5B0E5-BD65-4D53-8102-9A710B1B0E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77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4D8CBE-1EFB-4420-B2F3-AC8741D7B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Uhlík v organické chemii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5A67A6-07EE-44E5-A006-1B3BBC7C1B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Organická chemie je věda zabývající se organickými látkami</a:t>
            </a:r>
          </a:p>
          <a:p>
            <a:r>
              <a:rPr lang="cs-CZ" dirty="0"/>
              <a:t>Organická látka je látka, která tvoří těla organismů</a:t>
            </a:r>
          </a:p>
        </p:txBody>
      </p:sp>
    </p:spTree>
    <p:extLst>
      <p:ext uri="{BB962C8B-B14F-4D97-AF65-F5344CB8AC3E}">
        <p14:creationId xmlns:p14="http://schemas.microsoft.com/office/powerpoint/2010/main" val="3084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0693C-0FB0-4B59-9470-D78B1B6B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419" y="802766"/>
            <a:ext cx="3863959" cy="274782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000" dirty="0" err="1">
                <a:solidFill>
                  <a:srgbClr val="262626"/>
                </a:solidFill>
              </a:rPr>
              <a:t>Každá</a:t>
            </a:r>
            <a:r>
              <a:rPr lang="en-US" sz="2000" dirty="0">
                <a:solidFill>
                  <a:srgbClr val="262626"/>
                </a:solidFill>
              </a:rPr>
              <a:t> </a:t>
            </a:r>
            <a:r>
              <a:rPr lang="en-US" sz="2000" dirty="0" err="1">
                <a:solidFill>
                  <a:srgbClr val="262626"/>
                </a:solidFill>
              </a:rPr>
              <a:t>organická</a:t>
            </a:r>
            <a:r>
              <a:rPr lang="en-US" sz="2000" dirty="0">
                <a:solidFill>
                  <a:srgbClr val="262626"/>
                </a:solidFill>
              </a:rPr>
              <a:t> </a:t>
            </a:r>
            <a:r>
              <a:rPr lang="en-US" sz="2000" dirty="0" err="1">
                <a:solidFill>
                  <a:srgbClr val="262626"/>
                </a:solidFill>
              </a:rPr>
              <a:t>látka</a:t>
            </a:r>
            <a:r>
              <a:rPr lang="en-US" sz="2000" dirty="0">
                <a:solidFill>
                  <a:srgbClr val="262626"/>
                </a:solidFill>
              </a:rPr>
              <a:t> </a:t>
            </a:r>
            <a:r>
              <a:rPr lang="en-US" sz="2000" dirty="0" err="1">
                <a:solidFill>
                  <a:srgbClr val="262626"/>
                </a:solidFill>
              </a:rPr>
              <a:t>obsahuje</a:t>
            </a:r>
            <a:r>
              <a:rPr lang="en-US" sz="2000" dirty="0">
                <a:solidFill>
                  <a:srgbClr val="262626"/>
                </a:solidFill>
              </a:rPr>
              <a:t> </a:t>
            </a:r>
            <a:r>
              <a:rPr lang="en-US" sz="2000" dirty="0" err="1">
                <a:solidFill>
                  <a:srgbClr val="262626"/>
                </a:solidFill>
              </a:rPr>
              <a:t>uhlík</a:t>
            </a:r>
            <a:endParaRPr lang="en-US" sz="2000" dirty="0">
              <a:solidFill>
                <a:srgbClr val="262626"/>
              </a:solidFill>
            </a:endParaRP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B9AF50BB-C2B7-420E-A9D3-EC5986861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CA3637-91F3-410B-8E2F-5F64B315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Obsah obrázku interiér, stůl, vaření, kuchyně&#10;&#10;Popis byl vytvořen automaticky">
            <a:extLst>
              <a:ext uri="{FF2B5EF4-FFF2-40B4-BE49-F238E27FC236}">
                <a16:creationId xmlns:a16="http://schemas.microsoft.com/office/drawing/2014/main" id="{211B4D06-6A0F-45DD-B506-5CA9EAEDF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2" r="7918" b="-2"/>
          <a:stretch/>
        </p:blipFill>
        <p:spPr>
          <a:xfrm>
            <a:off x="957754" y="967359"/>
            <a:ext cx="3643102" cy="2656863"/>
          </a:xfrm>
          <a:prstGeom prst="rect">
            <a:avLst/>
          </a:prstGeom>
        </p:spPr>
      </p:pic>
      <p:sp>
        <p:nvSpPr>
          <p:cNvPr id="35" name="Rectangle 27">
            <a:extLst>
              <a:ext uri="{FF2B5EF4-FFF2-40B4-BE49-F238E27FC236}">
                <a16:creationId xmlns:a16="http://schemas.microsoft.com/office/drawing/2014/main" id="{D4B227F8-4662-4B9B-B2F4-C9E448A4C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5448" y="967360"/>
            <a:ext cx="2428513" cy="1554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oranžová, vsedě, pták, hledání&#10;&#10;Popis byl vytvořen automaticky">
            <a:extLst>
              <a:ext uri="{FF2B5EF4-FFF2-40B4-BE49-F238E27FC236}">
                <a16:creationId xmlns:a16="http://schemas.microsoft.com/office/drawing/2014/main" id="{83736567-1562-4F92-8507-FD69E7FE40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4459"/>
          <a:stretch/>
        </p:blipFill>
        <p:spPr>
          <a:xfrm>
            <a:off x="4765448" y="967360"/>
            <a:ext cx="2428513" cy="1554480"/>
          </a:xfrm>
          <a:prstGeom prst="rect">
            <a:avLst/>
          </a:prstGeom>
        </p:spPr>
      </p:pic>
      <p:sp>
        <p:nvSpPr>
          <p:cNvPr id="36" name="Rectangle 29">
            <a:extLst>
              <a:ext uri="{FF2B5EF4-FFF2-40B4-BE49-F238E27FC236}">
                <a16:creationId xmlns:a16="http://schemas.microsoft.com/office/drawing/2014/main" id="{5031578C-39A8-45FF-BF60-470B55F64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754" y="3786909"/>
            <a:ext cx="3643101" cy="1789027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 descr="Obsah obrázku jídlo, chléb, sendvič&#10;&#10;Popis byl vytvořen automaticky">
            <a:extLst>
              <a:ext uri="{FF2B5EF4-FFF2-40B4-BE49-F238E27FC236}">
                <a16:creationId xmlns:a16="http://schemas.microsoft.com/office/drawing/2014/main" id="{39FB9C01-9705-4EFE-8422-525AAA9CBD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 r="-3" b="9587"/>
          <a:stretch/>
        </p:blipFill>
        <p:spPr>
          <a:xfrm>
            <a:off x="957754" y="3786909"/>
            <a:ext cx="3643101" cy="1789027"/>
          </a:xfrm>
          <a:prstGeom prst="rect">
            <a:avLst/>
          </a:prstGeom>
        </p:spPr>
      </p:pic>
      <p:pic>
        <p:nvPicPr>
          <p:cNvPr id="8" name="Zástupný obsah 7" descr="Obsah obrázku vsedě, jídlo, stůl, kousek&#10;&#10;Popis byl vytvořen automaticky">
            <a:extLst>
              <a:ext uri="{FF2B5EF4-FFF2-40B4-BE49-F238E27FC236}">
                <a16:creationId xmlns:a16="http://schemas.microsoft.com/office/drawing/2014/main" id="{DB58BE5F-1442-4E92-9061-FBD4871818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r="18777"/>
          <a:stretch/>
        </p:blipFill>
        <p:spPr>
          <a:xfrm>
            <a:off x="4765448" y="2684527"/>
            <a:ext cx="2428513" cy="2891409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B401A3AC-CFEF-461E-8E8A-449118712B71}"/>
              </a:ext>
            </a:extLst>
          </p:cNvPr>
          <p:cNvSpPr txBox="1"/>
          <p:nvPr/>
        </p:nvSpPr>
        <p:spPr>
          <a:xfrm>
            <a:off x="8040965" y="4040790"/>
            <a:ext cx="3044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Kromě uhlíku obsahuje H, O, N, S, P, halogeny…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7E8A362-397F-4372-8B17-0D4291F0B3CA}"/>
              </a:ext>
            </a:extLst>
          </p:cNvPr>
          <p:cNvSpPr txBox="1"/>
          <p:nvPr/>
        </p:nvSpPr>
        <p:spPr>
          <a:xfrm>
            <a:off x="8144759" y="5391270"/>
            <a:ext cx="3664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Existuje asi 15 milionů organických sloučenin</a:t>
            </a:r>
          </a:p>
        </p:txBody>
      </p:sp>
    </p:spTree>
    <p:extLst>
      <p:ext uri="{BB962C8B-B14F-4D97-AF65-F5344CB8AC3E}">
        <p14:creationId xmlns:p14="http://schemas.microsoft.com/office/powerpoint/2010/main" val="407022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72664-B055-4803-AD7E-52EA1F58A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>
                <a:solidFill>
                  <a:srgbClr val="262626"/>
                </a:solidFill>
              </a:rPr>
              <a:t>Zdroje organických sloučenin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CB5605F-5566-48CC-8E45-4EFBA2DA5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20" y="640555"/>
            <a:ext cx="1042416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94BDE4D-349A-4C45-A62C-FF54781BB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8512" y="806112"/>
            <a:ext cx="10094976" cy="2980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AFB96F8-EB97-4A3F-9170-A51AD29EF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6" r="937" b="-2"/>
          <a:stretch/>
        </p:blipFill>
        <p:spPr>
          <a:xfrm>
            <a:off x="1357254" y="1217593"/>
            <a:ext cx="2240058" cy="2132190"/>
          </a:xfrm>
          <a:prstGeom prst="rect">
            <a:avLst/>
          </a:prstGeom>
        </p:spPr>
      </p:pic>
      <p:pic>
        <p:nvPicPr>
          <p:cNvPr id="8" name="Zástupný obsah 7" descr="Obsah obrázku skála, hora, skalní, stojící&#10;&#10;Popis byl vytvořen automaticky">
            <a:extLst>
              <a:ext uri="{FF2B5EF4-FFF2-40B4-BE49-F238E27FC236}">
                <a16:creationId xmlns:a16="http://schemas.microsoft.com/office/drawing/2014/main" id="{BFBFD877-43FA-41D4-AD94-A45BB5EA89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r="5236" b="4"/>
          <a:stretch/>
        </p:blipFill>
        <p:spPr>
          <a:xfrm>
            <a:off x="3751045" y="1302267"/>
            <a:ext cx="2244184" cy="1962843"/>
          </a:xfrm>
          <a:prstGeom prst="rect">
            <a:avLst/>
          </a:prstGeom>
        </p:spPr>
      </p:pic>
      <p:pic>
        <p:nvPicPr>
          <p:cNvPr id="10" name="Obrázek 9" descr="Obsah obrázku sporák, spotřebič&#10;&#10;Popis byl vytvořen automaticky">
            <a:extLst>
              <a:ext uri="{FF2B5EF4-FFF2-40B4-BE49-F238E27FC236}">
                <a16:creationId xmlns:a16="http://schemas.microsoft.com/office/drawing/2014/main" id="{43B61382-78C2-4FA8-87AD-147578AD7B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3" r="-4" b="-4"/>
          <a:stretch/>
        </p:blipFill>
        <p:spPr>
          <a:xfrm>
            <a:off x="6148962" y="1707802"/>
            <a:ext cx="2253477" cy="1151772"/>
          </a:xfrm>
          <a:prstGeom prst="rect">
            <a:avLst/>
          </a:prstGeom>
        </p:spPr>
      </p:pic>
      <p:pic>
        <p:nvPicPr>
          <p:cNvPr id="6" name="Zástupný obsah 5" descr="Obsah obrázku jídlo, hrníček, káva, sklo&#10;&#10;Popis byl vytvořen automaticky">
            <a:extLst>
              <a:ext uri="{FF2B5EF4-FFF2-40B4-BE49-F238E27FC236}">
                <a16:creationId xmlns:a16="http://schemas.microsoft.com/office/drawing/2014/main" id="{923D9887-DDDC-4325-BF5C-4B5291949F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" r="-2" b="-2"/>
          <a:stretch/>
        </p:blipFill>
        <p:spPr>
          <a:xfrm>
            <a:off x="8556171" y="1616531"/>
            <a:ext cx="2265587" cy="133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2AFF8C-DCEE-4D39-A702-A8FF0016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40" y="248054"/>
            <a:ext cx="5434260" cy="1308371"/>
          </a:xfrm>
        </p:spPr>
        <p:txBody>
          <a:bodyPr>
            <a:normAutofit/>
          </a:bodyPr>
          <a:lstStyle/>
          <a:p>
            <a:r>
              <a:rPr lang="cs-CZ" dirty="0"/>
              <a:t>Zdroje organických látek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C7013EBF-57E3-4B0C-8E06-6DBD3E0C2B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1" y="4573021"/>
            <a:ext cx="3440909" cy="2284979"/>
          </a:xfrm>
        </p:spPr>
      </p:pic>
      <p:pic>
        <p:nvPicPr>
          <p:cNvPr id="10" name="Obrázek 9" descr="Obsah obrázku jídlo, interiér, stůl, talíř&#10;&#10;Popis byl vytvořen automaticky">
            <a:extLst>
              <a:ext uri="{FF2B5EF4-FFF2-40B4-BE49-F238E27FC236}">
                <a16:creationId xmlns:a16="http://schemas.microsoft.com/office/drawing/2014/main" id="{9037D4C5-4105-416F-B106-41703CBB1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55" y="248054"/>
            <a:ext cx="5064446" cy="3374979"/>
          </a:xfrm>
          <a:prstGeom prst="rect">
            <a:avLst/>
          </a:prstGeom>
        </p:spPr>
      </p:pic>
      <p:pic>
        <p:nvPicPr>
          <p:cNvPr id="12" name="Obrázek 11" descr="Obsah obrázku koště, štětec, vsedě, ležící&#10;&#10;Popis byl vytvořen automaticky">
            <a:extLst>
              <a:ext uri="{FF2B5EF4-FFF2-40B4-BE49-F238E27FC236}">
                <a16:creationId xmlns:a16="http://schemas.microsoft.com/office/drawing/2014/main" id="{E1F6CD1D-BA4C-4C81-A3FB-426EFDA62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52" y="3562098"/>
            <a:ext cx="4444189" cy="3333141"/>
          </a:xfrm>
          <a:prstGeom prst="rect">
            <a:avLst/>
          </a:prstGeom>
        </p:spPr>
      </p:pic>
      <p:pic>
        <p:nvPicPr>
          <p:cNvPr id="14" name="Obrázek 13" descr="Obsah obrázku savci, prase, stojící, kráva&#10;&#10;Popis byl vytvořen automaticky">
            <a:extLst>
              <a:ext uri="{FF2B5EF4-FFF2-40B4-BE49-F238E27FC236}">
                <a16:creationId xmlns:a16="http://schemas.microsoft.com/office/drawing/2014/main" id="{0A6A8230-A0A8-4C3E-BF54-D9BDB1D50B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25" y="1556425"/>
            <a:ext cx="3398327" cy="3203592"/>
          </a:xfrm>
          <a:prstGeom prst="rect">
            <a:avLst/>
          </a:prstGeom>
        </p:spPr>
      </p:pic>
      <p:pic>
        <p:nvPicPr>
          <p:cNvPr id="20" name="Zástupný obsah 19" descr="Obsah obrázku ovoce, pták&#10;&#10;Popis byl vytvořen automaticky">
            <a:extLst>
              <a:ext uri="{FF2B5EF4-FFF2-40B4-BE49-F238E27FC236}">
                <a16:creationId xmlns:a16="http://schemas.microsoft.com/office/drawing/2014/main" id="{90F95822-08C7-44B4-B127-06308BA8B4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652" y="3286692"/>
            <a:ext cx="2410103" cy="2410103"/>
          </a:xfrm>
        </p:spPr>
      </p:pic>
    </p:spTree>
    <p:extLst>
      <p:ext uri="{BB962C8B-B14F-4D97-AF65-F5344CB8AC3E}">
        <p14:creationId xmlns:p14="http://schemas.microsoft.com/office/powerpoint/2010/main" val="74615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8BFD2C-B3F7-42BF-B2C8-0133A7AA3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100">
                <a:solidFill>
                  <a:srgbClr val="FFFFFF"/>
                </a:solidFill>
              </a:rPr>
              <a:t>Zdroje organických látek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45397A-E4DC-467D-8944-BE7BB1327171}"/>
              </a:ext>
            </a:extLst>
          </p:cNvPr>
          <p:cNvSpPr txBox="1"/>
          <p:nvPr/>
        </p:nvSpPr>
        <p:spPr>
          <a:xfrm>
            <a:off x="5637229" y="377072"/>
            <a:ext cx="5275162" cy="578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zdroje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ropa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uhlí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zemní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plyn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dřevo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pěstované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plodiny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cukrová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řepa</a:t>
            </a: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cukrová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třtina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				(cukry)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			 -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brambory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(škrob)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			 - 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obilí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(škrob)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			 -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semena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olejovitých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rostlin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(tuky)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			 -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těla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živočichů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(tuky, bílkoviny)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3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8278A1-9A42-4A80-A594-9FA5B39CC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216" y="478309"/>
            <a:ext cx="7729728" cy="1188720"/>
          </a:xfrm>
        </p:spPr>
        <p:txBody>
          <a:bodyPr/>
          <a:lstStyle/>
          <a:p>
            <a:r>
              <a:rPr lang="cs-CZ" dirty="0"/>
              <a:t>Vlastnosti organických látek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00DCAF2-8114-49C0-8A59-5200EBE2BC14}"/>
              </a:ext>
            </a:extLst>
          </p:cNvPr>
          <p:cNvSpPr txBox="1"/>
          <p:nvPr/>
        </p:nvSpPr>
        <p:spPr>
          <a:xfrm>
            <a:off x="1974715" y="2159540"/>
            <a:ext cx="76264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dobře rozpustné v anorganických x organických rozpouštědlech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dobře x špatně rozpustné ve vodě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Jednoduché x složité látky jsou těkavé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teplem se špatně x dobře rozkládají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jsou x nejsou hořlavé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vedou x nevedou elektrický proud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Jsou x nejsou citlivější na teplo a světlo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reakce jsou x nejsou pomalejší než u anorganických sloučenin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82544136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Širokoúhlá obrazovka</PresentationFormat>
  <Paragraphs>26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Wingdings</vt:lpstr>
      <vt:lpstr>Balík</vt:lpstr>
      <vt:lpstr>Uhlík v organické chemii</vt:lpstr>
      <vt:lpstr>Každá organická látka obsahuje uhlík</vt:lpstr>
      <vt:lpstr>Zdroje organických sloučenin</vt:lpstr>
      <vt:lpstr>Zdroje organických látek</vt:lpstr>
      <vt:lpstr>Zdroje organických látek</vt:lpstr>
      <vt:lpstr>Vlastnosti organických látek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Uhlík v organické chemii</dc:title>
  <dc:creator>Šnircová Monika</dc:creator>
  <cp:lastModifiedBy>Šnircová Monika</cp:lastModifiedBy>
  <cp:revision>3</cp:revision>
  <dcterms:created xsi:type="dcterms:W3CDTF">2020-11-22T13:21:34Z</dcterms:created>
  <dcterms:modified xsi:type="dcterms:W3CDTF">2020-11-22T13:33:16Z</dcterms:modified>
</cp:coreProperties>
</file>