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7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58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7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4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5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0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5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3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09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BA3E279-1F56-4378-9A05-A7E3ABC64B0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D164D6E-B5FC-4866-BE4F-4EA1545865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7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104A4-9A54-4E51-B758-F5B8B2F73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Cévy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3140AA-F094-4E42-8626-CF97E985C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Tepny, žíly, vlásečnice</a:t>
            </a:r>
          </a:p>
          <a:p>
            <a:r>
              <a:rPr lang="cs-CZ" dirty="0"/>
              <a:t>Zajišťují spojení mezi srdcem a orgány</a:t>
            </a:r>
          </a:p>
        </p:txBody>
      </p:sp>
    </p:spTree>
    <p:extLst>
      <p:ext uri="{BB962C8B-B14F-4D97-AF65-F5344CB8AC3E}">
        <p14:creationId xmlns:p14="http://schemas.microsoft.com/office/powerpoint/2010/main" val="4540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E4BE1-5603-49D5-9913-0F066631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425102" cy="1356360"/>
          </a:xfrm>
        </p:spPr>
        <p:txBody>
          <a:bodyPr/>
          <a:lstStyle/>
          <a:p>
            <a:r>
              <a:rPr lang="cs-CZ" dirty="0"/>
              <a:t>Cévy</a:t>
            </a:r>
          </a:p>
        </p:txBody>
      </p:sp>
      <p:pic>
        <p:nvPicPr>
          <p:cNvPr id="5" name="Zástupný obsah 4" descr="Obsah obrázku šaty, držení&#10;&#10;Popis byl vytvořen automaticky">
            <a:extLst>
              <a:ext uri="{FF2B5EF4-FFF2-40B4-BE49-F238E27FC236}">
                <a16:creationId xmlns:a16="http://schemas.microsoft.com/office/drawing/2014/main" id="{BCE74857-F5AA-483A-A88F-2C11353EA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23" y="680713"/>
            <a:ext cx="8130777" cy="5648751"/>
          </a:xfrm>
        </p:spPr>
      </p:pic>
    </p:spTree>
    <p:extLst>
      <p:ext uri="{BB962C8B-B14F-4D97-AF65-F5344CB8AC3E}">
        <p14:creationId xmlns:p14="http://schemas.microsoft.com/office/powerpoint/2010/main" val="16425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E364C-B9A9-4BCB-8F2D-4995FC7E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703240"/>
          </a:xfrm>
        </p:spPr>
        <p:txBody>
          <a:bodyPr/>
          <a:lstStyle/>
          <a:p>
            <a:r>
              <a:rPr lang="cs-CZ" dirty="0"/>
              <a:t>Tepny</a:t>
            </a:r>
          </a:p>
        </p:txBody>
      </p:sp>
      <p:pic>
        <p:nvPicPr>
          <p:cNvPr id="6" name="Zástupný obsah 5" descr="Obsah obrázku kreslení&#10;&#10;Popis byl vytvořen automaticky">
            <a:extLst>
              <a:ext uri="{FF2B5EF4-FFF2-40B4-BE49-F238E27FC236}">
                <a16:creationId xmlns:a16="http://schemas.microsoft.com/office/drawing/2014/main" id="{F79E7890-F8BA-49F9-9A67-76C727B1A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67" y="333827"/>
            <a:ext cx="3467211" cy="162188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D9C145-5ABE-4BBC-8984-8842055FD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178996"/>
            <a:ext cx="3931920" cy="37412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tepna tvořená ze 3 vrstev – má silnější vrstvu než žíla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Vedou okysličenou krev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Vedou krev OD srdce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Krev je jasně červená (okysličená)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Krev zde proudí pod tlakem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Největší tepna – AORTA (srdečnice) – vede krev ze srdce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PLICNICE – tepna vedoucí krev do plic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8" name="Obrázek 7" descr="Obsah obrázku kreslení, zrcadlo&#10;&#10;Popis byl vytvořen automaticky">
            <a:extLst>
              <a:ext uri="{FF2B5EF4-FFF2-40B4-BE49-F238E27FC236}">
                <a16:creationId xmlns:a16="http://schemas.microsoft.com/office/drawing/2014/main" id="{525A6EE7-A768-45B3-8325-DC14775E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89" y="476092"/>
            <a:ext cx="3467211" cy="59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BD717-0112-4DAF-B001-8974FDD9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627825"/>
          </a:xfrm>
        </p:spPr>
        <p:txBody>
          <a:bodyPr/>
          <a:lstStyle/>
          <a:p>
            <a:r>
              <a:rPr lang="cs-CZ" dirty="0"/>
              <a:t>Tep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F308ECB-E894-4ABD-BFD1-6B7E1E613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89" y="907964"/>
            <a:ext cx="2892906" cy="100645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C95426-4BBC-44F5-8A93-A9998D75B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753" y="2208179"/>
            <a:ext cx="4423167" cy="364398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Neboli puls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Udává, jak rychle pracuje srdce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Lze nahmatat na povrchových tepnách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Vzniká při stahu komor a vypuzení krve ze srdce do tepen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u dospělého člověka – 60 – 80 tepů za 1 minutu</a:t>
            </a:r>
          </a:p>
        </p:txBody>
      </p:sp>
      <p:pic>
        <p:nvPicPr>
          <p:cNvPr id="8" name="Obrázek 7" descr="Obsah obrázku osoba, interiér, žena, dívka&#10;&#10;Popis byl vytvořen automaticky">
            <a:extLst>
              <a:ext uri="{FF2B5EF4-FFF2-40B4-BE49-F238E27FC236}">
                <a16:creationId xmlns:a16="http://schemas.microsoft.com/office/drawing/2014/main" id="{260CD06E-8ED6-4BDD-ACE9-3512803D4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88" y="907964"/>
            <a:ext cx="5707604" cy="38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2533F-6BBF-403B-BE10-9868E1CA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Zvýšený tep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33C658-0D9F-43BA-95B9-A85AD6735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65" y="2099377"/>
            <a:ext cx="2534055" cy="777240"/>
          </a:xfrm>
        </p:spPr>
        <p:txBody>
          <a:bodyPr/>
          <a:lstStyle/>
          <a:p>
            <a:r>
              <a:rPr lang="cs-CZ" dirty="0"/>
              <a:t>Při nemoci</a:t>
            </a:r>
          </a:p>
        </p:txBody>
      </p:sp>
      <p:pic>
        <p:nvPicPr>
          <p:cNvPr id="8" name="Zástupný obsah 7" descr="Obsah obrázku interiér, ležící, postel, žena&#10;&#10;Popis byl vytvořen automaticky">
            <a:extLst>
              <a:ext uri="{FF2B5EF4-FFF2-40B4-BE49-F238E27FC236}">
                <a16:creationId xmlns:a16="http://schemas.microsoft.com/office/drawing/2014/main" id="{B6AE6FE8-2CE0-4228-84D6-A6999C7FF8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" y="3010035"/>
            <a:ext cx="2847975" cy="16002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04F4AD-35BB-4386-8EDB-C48A85840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8674" y="2414290"/>
            <a:ext cx="3404171" cy="777240"/>
          </a:xfrm>
        </p:spPr>
        <p:txBody>
          <a:bodyPr/>
          <a:lstStyle/>
          <a:p>
            <a:r>
              <a:rPr lang="cs-CZ" dirty="0"/>
              <a:t>Při zátěži - sport</a:t>
            </a:r>
          </a:p>
        </p:txBody>
      </p:sp>
      <p:pic>
        <p:nvPicPr>
          <p:cNvPr id="10" name="Zástupný obsah 9" descr="Obsah obrázku skákání, letecká doprava, muž, různé&#10;&#10;Popis byl vytvořen automaticky">
            <a:extLst>
              <a:ext uri="{FF2B5EF4-FFF2-40B4-BE49-F238E27FC236}">
                <a16:creationId xmlns:a16="http://schemas.microsoft.com/office/drawing/2014/main" id="{8C71FE75-8946-41CC-AD4A-C2A94193EF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92" y="3418597"/>
            <a:ext cx="4754562" cy="2674441"/>
          </a:xfrm>
        </p:spPr>
      </p:pic>
      <p:pic>
        <p:nvPicPr>
          <p:cNvPr id="12" name="Obrázek 11" descr="Obsah obrázku kreslení, pes&#10;&#10;Popis byl vytvořen automaticky">
            <a:extLst>
              <a:ext uri="{FF2B5EF4-FFF2-40B4-BE49-F238E27FC236}">
                <a16:creationId xmlns:a16="http://schemas.microsoft.com/office/drawing/2014/main" id="{DB3C4514-DE7B-42FB-B2D9-3597492F7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25" y="931349"/>
            <a:ext cx="3501949" cy="220263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B4F1040-C58F-44DA-88C7-C0D95EFE1844}"/>
              </a:ext>
            </a:extLst>
          </p:cNvPr>
          <p:cNvSpPr txBox="1"/>
          <p:nvPr/>
        </p:nvSpPr>
        <p:spPr>
          <a:xfrm>
            <a:off x="9087620" y="3429000"/>
            <a:ext cx="243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92D050"/>
                </a:solidFill>
              </a:rPr>
              <a:t>Při stresu</a:t>
            </a:r>
          </a:p>
        </p:txBody>
      </p:sp>
    </p:spTree>
    <p:extLst>
      <p:ext uri="{BB962C8B-B14F-4D97-AF65-F5344CB8AC3E}">
        <p14:creationId xmlns:p14="http://schemas.microsoft.com/office/powerpoint/2010/main" val="761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098F-3723-4FA4-B606-2E533E02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809341"/>
          </a:xfrm>
        </p:spPr>
        <p:txBody>
          <a:bodyPr/>
          <a:lstStyle/>
          <a:p>
            <a:r>
              <a:rPr lang="cs-CZ" dirty="0"/>
              <a:t>Žíly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C83C8E4-BD4E-4124-9416-B2D08692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56" y="491140"/>
            <a:ext cx="5142353" cy="385676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FA9F96-AC2A-48D1-B528-7A5BCBC04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99" y="1906621"/>
            <a:ext cx="4703323" cy="39455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Mají tenčí stěny než tepny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Vedou krev DO srdce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Tmavě červená (neokysličená</a:t>
            </a:r>
            <a:r>
              <a:rPr lang="cs-CZ" sz="2400"/>
              <a:t>) krev</a:t>
            </a: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 dolních končetinách – kapsovité chlopně, které napomáhají návratu krve do srdce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Největší  - horní  a dolní dutá žíla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C395CD-6492-4F82-A95C-346CBB69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39" y="3638509"/>
            <a:ext cx="2853750" cy="25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F94E5-8B1F-4232-BD5B-EFB1B330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571264"/>
          </a:xfrm>
        </p:spPr>
        <p:txBody>
          <a:bodyPr/>
          <a:lstStyle/>
          <a:p>
            <a:r>
              <a:rPr lang="cs-CZ" dirty="0"/>
              <a:t>Vlásečnice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3A350F1-0D8C-48A5-9AFC-A7B0F7B4C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82" y="1376666"/>
            <a:ext cx="5800624" cy="434486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263AA7-FD6C-4376-BD69-C325EB4CE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064470"/>
            <a:ext cx="3931920" cy="378769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Označované také jako kapiláry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Nejtenčí cévy – mají pouze jednu vrstvu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Výměna plynů – kyslík a oxid uhličitý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4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0</TotalTime>
  <Words>164</Words>
  <Application>Microsoft Office PowerPoint</Application>
  <PresentationFormat>Širokoúhlá obrazovka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Corbel</vt:lpstr>
      <vt:lpstr>Wingdings</vt:lpstr>
      <vt:lpstr>Základ</vt:lpstr>
      <vt:lpstr>Cévy</vt:lpstr>
      <vt:lpstr>Cévy</vt:lpstr>
      <vt:lpstr>Tepny</vt:lpstr>
      <vt:lpstr>Tep</vt:lpstr>
      <vt:lpstr>Zvýšený tep</vt:lpstr>
      <vt:lpstr>Žíly</vt:lpstr>
      <vt:lpstr>Vlásečnice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Cévy</dc:title>
  <dc:creator>Šnircová Monika</dc:creator>
  <cp:lastModifiedBy>Šnircová Monika</cp:lastModifiedBy>
  <cp:revision>8</cp:revision>
  <dcterms:created xsi:type="dcterms:W3CDTF">2020-12-04T19:41:23Z</dcterms:created>
  <dcterms:modified xsi:type="dcterms:W3CDTF">2020-12-08T08:30:34Z</dcterms:modified>
</cp:coreProperties>
</file>