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3EC-39E5-47F6-97B5-C854B6FD70A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65E-3D11-4805-9F14-0E22B781A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30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3EC-39E5-47F6-97B5-C854B6FD70A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65E-3D11-4805-9F14-0E22B781A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045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15143EC-39E5-47F6-97B5-C854B6FD70A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28C9965E-3D11-4805-9F14-0E22B781A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49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3EC-39E5-47F6-97B5-C854B6FD70A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65E-3D11-4805-9F14-0E22B781A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1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5143EC-39E5-47F6-97B5-C854B6FD70A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C9965E-3D11-4805-9F14-0E22B781A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433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3EC-39E5-47F6-97B5-C854B6FD70A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65E-3D11-4805-9F14-0E22B781A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1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3EC-39E5-47F6-97B5-C854B6FD70A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65E-3D11-4805-9F14-0E22B781A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627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3EC-39E5-47F6-97B5-C854B6FD70A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65E-3D11-4805-9F14-0E22B781A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39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3EC-39E5-47F6-97B5-C854B6FD70A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65E-3D11-4805-9F14-0E22B781A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3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3EC-39E5-47F6-97B5-C854B6FD70A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65E-3D11-4805-9F14-0E22B781A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75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3EC-39E5-47F6-97B5-C854B6FD70A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965E-3D11-4805-9F14-0E22B781A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27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15143EC-39E5-47F6-97B5-C854B6FD70A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8C9965E-3D11-4805-9F14-0E22B781A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38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1F8EB-1287-4C9F-9FA5-F54CC67BB1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Názvosloví oxidů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89C32C-E139-430C-A1F0-87D191908B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Oxidy jsou sloučeniny kyslíku a jiného prvku</a:t>
            </a:r>
          </a:p>
        </p:txBody>
      </p:sp>
    </p:spTree>
    <p:extLst>
      <p:ext uri="{BB962C8B-B14F-4D97-AF65-F5344CB8AC3E}">
        <p14:creationId xmlns:p14="http://schemas.microsoft.com/office/powerpoint/2010/main" val="350054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E743E-525D-4064-A62B-B88067C10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název oxidu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50A4631-964D-490E-8B3D-DBC2452C74C6}"/>
              </a:ext>
            </a:extLst>
          </p:cNvPr>
          <p:cNvSpPr txBox="1"/>
          <p:nvPr/>
        </p:nvSpPr>
        <p:spPr>
          <a:xfrm>
            <a:off x="810705" y="1885361"/>
            <a:ext cx="1055000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Oxid vápenatý</a:t>
            </a:r>
          </a:p>
          <a:p>
            <a:endParaRPr lang="cs-CZ" sz="2800" dirty="0"/>
          </a:p>
          <a:p>
            <a:r>
              <a:rPr lang="cs-CZ" sz="2800" dirty="0"/>
              <a:t>Oxid – podstatné jméno</a:t>
            </a:r>
          </a:p>
          <a:p>
            <a:r>
              <a:rPr lang="cs-CZ" sz="2800" dirty="0"/>
              <a:t>		-  určuje typ sloučeniny</a:t>
            </a:r>
          </a:p>
          <a:p>
            <a:r>
              <a:rPr lang="cs-CZ" sz="2800" dirty="0"/>
              <a:t>		- koncovka – id</a:t>
            </a:r>
          </a:p>
          <a:p>
            <a:r>
              <a:rPr lang="cs-CZ" sz="2800" dirty="0"/>
              <a:t>Vápenatý – přídavné jméno</a:t>
            </a:r>
          </a:p>
          <a:p>
            <a:r>
              <a:rPr lang="cs-CZ" sz="2800" dirty="0"/>
              <a:t>			- označuje prvek, který je na kyslík vázaný</a:t>
            </a:r>
          </a:p>
          <a:p>
            <a:r>
              <a:rPr lang="cs-CZ" sz="2800" dirty="0"/>
              <a:t>			- zakončení odpovídá oxidačnímu číslu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7445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3BE88-0B09-4325-9FEB-DB3108FB5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Oxidační číslo</a:t>
            </a:r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E485661E-4CDE-4718-A6E2-527C738637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21" y="1038556"/>
            <a:ext cx="6756264" cy="4994599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A4B8B90-2DB2-440C-A429-BD4FFADE51C3}"/>
              </a:ext>
            </a:extLst>
          </p:cNvPr>
          <p:cNvSpPr txBox="1"/>
          <p:nvPr/>
        </p:nvSpPr>
        <p:spPr>
          <a:xfrm>
            <a:off x="330741" y="2325397"/>
            <a:ext cx="43261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odpovídá náboji prvku</a:t>
            </a:r>
          </a:p>
          <a:p>
            <a:endParaRPr lang="cs-CZ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píše se římskou číslicí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Oxidy mají vždy – II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Oxidační číslo vázaného prvku je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/>
          </a:p>
          <a:p>
            <a:r>
              <a:rPr lang="cs-CZ" sz="2000" dirty="0"/>
              <a:t>      vždy kladné – podle koncovky</a:t>
            </a:r>
          </a:p>
        </p:txBody>
      </p:sp>
    </p:spTree>
    <p:extLst>
      <p:ext uri="{BB962C8B-B14F-4D97-AF65-F5344CB8AC3E}">
        <p14:creationId xmlns:p14="http://schemas.microsoft.com/office/powerpoint/2010/main" val="132244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3445F7-FD8B-494B-8F82-8DFCE98D1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084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26A9BA-045C-45E7-AF03-BAE3E00AF1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01F052D1-ACBE-4226-9BB0-2E949AA4DB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570" y="564204"/>
            <a:ext cx="7396264" cy="554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1A0874F-36DB-44AF-96DD-285217486380}"/>
              </a:ext>
            </a:extLst>
          </p:cNvPr>
          <p:cNvSpPr txBox="1"/>
          <p:nvPr/>
        </p:nvSpPr>
        <p:spPr>
          <a:xfrm>
            <a:off x="661481" y="651753"/>
            <a:ext cx="6974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/>
              <a:t>Tvorba vzorců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97F6F05-21F6-4AF8-832A-969F52C3999E}"/>
              </a:ext>
            </a:extLst>
          </p:cNvPr>
          <p:cNvSpPr txBox="1"/>
          <p:nvPr/>
        </p:nvSpPr>
        <p:spPr>
          <a:xfrm>
            <a:off x="661481" y="1569720"/>
            <a:ext cx="40614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Oxid vápenatý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9F48747-F894-4668-820C-B0DB4FA96DE6}"/>
              </a:ext>
            </a:extLst>
          </p:cNvPr>
          <p:cNvSpPr txBox="1"/>
          <p:nvPr/>
        </p:nvSpPr>
        <p:spPr>
          <a:xfrm>
            <a:off x="5307332" y="1785163"/>
            <a:ext cx="387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Zápis prvků – křížovým pravidlem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3617A9F-55F7-418D-996F-F002410710C8}"/>
              </a:ext>
            </a:extLst>
          </p:cNvPr>
          <p:cNvSpPr txBox="1"/>
          <p:nvPr/>
        </p:nvSpPr>
        <p:spPr>
          <a:xfrm>
            <a:off x="822960" y="267462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Ca</a:t>
            </a:r>
            <a:r>
              <a:rPr lang="cs-CZ" dirty="0"/>
              <a:t>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C79C8C7-948B-49C6-8644-624699E6DAB2}"/>
              </a:ext>
            </a:extLst>
          </p:cNvPr>
          <p:cNvSpPr txBox="1"/>
          <p:nvPr/>
        </p:nvSpPr>
        <p:spPr>
          <a:xfrm>
            <a:off x="1905000" y="2674620"/>
            <a:ext cx="5562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O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AD92C8E-7C28-422F-B674-B7740DB9649E}"/>
              </a:ext>
            </a:extLst>
          </p:cNvPr>
          <p:cNvSpPr txBox="1"/>
          <p:nvPr/>
        </p:nvSpPr>
        <p:spPr>
          <a:xfrm>
            <a:off x="5433060" y="2628900"/>
            <a:ext cx="3375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Zápis oxidačních čísel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EFE45F4-B334-4B9A-AD74-A0B4E99A09ED}"/>
              </a:ext>
            </a:extLst>
          </p:cNvPr>
          <p:cNvSpPr txBox="1"/>
          <p:nvPr/>
        </p:nvSpPr>
        <p:spPr>
          <a:xfrm flipH="1">
            <a:off x="2308858" y="2491740"/>
            <a:ext cx="632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- II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C182354-360A-41CA-8F62-31159A5DF844}"/>
              </a:ext>
            </a:extLst>
          </p:cNvPr>
          <p:cNvSpPr txBox="1"/>
          <p:nvPr/>
        </p:nvSpPr>
        <p:spPr>
          <a:xfrm>
            <a:off x="1013460" y="2491740"/>
            <a:ext cx="411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II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B7AA0DB-31F3-4AAA-B95D-3ABF9BDC6933}"/>
              </a:ext>
            </a:extLst>
          </p:cNvPr>
          <p:cNvSpPr txBox="1"/>
          <p:nvPr/>
        </p:nvSpPr>
        <p:spPr>
          <a:xfrm flipH="1">
            <a:off x="5478779" y="3505200"/>
            <a:ext cx="4122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Součet kladných a záporných čísel se musí rovnat nule.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F8FC955-1613-4F77-9F34-7D3686265B17}"/>
              </a:ext>
            </a:extLst>
          </p:cNvPr>
          <p:cNvSpPr txBox="1"/>
          <p:nvPr/>
        </p:nvSpPr>
        <p:spPr>
          <a:xfrm>
            <a:off x="929640" y="4151530"/>
            <a:ext cx="3070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Ca O</a:t>
            </a:r>
          </a:p>
        </p:txBody>
      </p:sp>
    </p:spTree>
    <p:extLst>
      <p:ext uri="{BB962C8B-B14F-4D97-AF65-F5344CB8AC3E}">
        <p14:creationId xmlns:p14="http://schemas.microsoft.com/office/powerpoint/2010/main" val="100461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61F106F-58AB-418D-B246-06C9DD5EBB50}"/>
              </a:ext>
            </a:extLst>
          </p:cNvPr>
          <p:cNvSpPr txBox="1"/>
          <p:nvPr/>
        </p:nvSpPr>
        <p:spPr>
          <a:xfrm>
            <a:off x="3469003" y="381648"/>
            <a:ext cx="3566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Oxid hlinitý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9397228-0ACC-4F7A-99C2-5E590DDA8E21}"/>
              </a:ext>
            </a:extLst>
          </p:cNvPr>
          <p:cNvSpPr txBox="1"/>
          <p:nvPr/>
        </p:nvSpPr>
        <p:spPr>
          <a:xfrm>
            <a:off x="3886201" y="1612627"/>
            <a:ext cx="8534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Al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4099760-0E7E-4CED-8D29-EBD1AC4FC8C3}"/>
              </a:ext>
            </a:extLst>
          </p:cNvPr>
          <p:cNvSpPr txBox="1"/>
          <p:nvPr/>
        </p:nvSpPr>
        <p:spPr>
          <a:xfrm>
            <a:off x="4739640" y="1588115"/>
            <a:ext cx="617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O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42F5FFB-2480-4EA3-AE99-EECED6C633DE}"/>
              </a:ext>
            </a:extLst>
          </p:cNvPr>
          <p:cNvSpPr txBox="1"/>
          <p:nvPr/>
        </p:nvSpPr>
        <p:spPr>
          <a:xfrm flipH="1">
            <a:off x="5185409" y="1244337"/>
            <a:ext cx="617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- II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C41FFAE-6CCF-4C81-92E3-60377AB0417B}"/>
              </a:ext>
            </a:extLst>
          </p:cNvPr>
          <p:cNvSpPr txBox="1"/>
          <p:nvPr/>
        </p:nvSpPr>
        <p:spPr>
          <a:xfrm>
            <a:off x="3886201" y="1244337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III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511C78A-64E4-4EB4-A805-DEE87DBABCBD}"/>
              </a:ext>
            </a:extLst>
          </p:cNvPr>
          <p:cNvSpPr txBox="1"/>
          <p:nvPr/>
        </p:nvSpPr>
        <p:spPr>
          <a:xfrm>
            <a:off x="5688334" y="1196214"/>
            <a:ext cx="407666" cy="52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4522421-3781-4DE5-823F-FD69FC268745}"/>
              </a:ext>
            </a:extLst>
          </p:cNvPr>
          <p:cNvSpPr txBox="1"/>
          <p:nvPr/>
        </p:nvSpPr>
        <p:spPr>
          <a:xfrm>
            <a:off x="4276725" y="1196214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275DC9F-7138-4146-8C5C-E462A7093D4C}"/>
              </a:ext>
            </a:extLst>
          </p:cNvPr>
          <p:cNvSpPr txBox="1"/>
          <p:nvPr/>
        </p:nvSpPr>
        <p:spPr>
          <a:xfrm>
            <a:off x="3810000" y="3208020"/>
            <a:ext cx="2636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Al</a:t>
            </a:r>
            <a:r>
              <a:rPr lang="cs-CZ" sz="4800" baseline="-25000" dirty="0"/>
              <a:t>2 </a:t>
            </a:r>
            <a:r>
              <a:rPr lang="cs-CZ" sz="4800" dirty="0"/>
              <a:t>O</a:t>
            </a:r>
            <a:r>
              <a:rPr lang="cs-CZ" sz="4800" baseline="-25000" dirty="0"/>
              <a:t>3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32672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F2EC3-05EF-41B1-8F74-6B6E575BE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názvů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5D496AF-E0EE-4594-A9EB-49D4669C1B89}"/>
              </a:ext>
            </a:extLst>
          </p:cNvPr>
          <p:cNvSpPr txBox="1"/>
          <p:nvPr/>
        </p:nvSpPr>
        <p:spPr>
          <a:xfrm>
            <a:off x="1432560" y="2148840"/>
            <a:ext cx="2887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err="1"/>
              <a:t>Li</a:t>
            </a:r>
            <a:r>
              <a:rPr lang="cs-CZ" sz="4400" dirty="0"/>
              <a:t> </a:t>
            </a:r>
            <a:r>
              <a:rPr lang="cs-CZ" sz="4400" baseline="-25000" dirty="0"/>
              <a:t>2</a:t>
            </a:r>
            <a:r>
              <a:rPr lang="cs-CZ" sz="4400" dirty="0"/>
              <a:t> O</a:t>
            </a:r>
            <a:r>
              <a:rPr lang="cs-CZ" sz="4400" baseline="-25000" dirty="0"/>
              <a:t> </a:t>
            </a:r>
            <a:endParaRPr lang="cs-CZ" sz="4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0AE8540-85D0-4B4C-997E-CCC2B6516F1E}"/>
              </a:ext>
            </a:extLst>
          </p:cNvPr>
          <p:cNvSpPr txBox="1"/>
          <p:nvPr/>
        </p:nvSpPr>
        <p:spPr>
          <a:xfrm>
            <a:off x="4983480" y="2278380"/>
            <a:ext cx="347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1. Určím oxidační čísla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064BE5B-0B5E-488A-8CBC-DFFB9801643E}"/>
              </a:ext>
            </a:extLst>
          </p:cNvPr>
          <p:cNvSpPr txBox="1"/>
          <p:nvPr/>
        </p:nvSpPr>
        <p:spPr>
          <a:xfrm>
            <a:off x="2556510" y="1887230"/>
            <a:ext cx="64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- II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59936FB-0A54-424C-A6E8-7A7EAA75B784}"/>
              </a:ext>
            </a:extLst>
          </p:cNvPr>
          <p:cNvSpPr txBox="1"/>
          <p:nvPr/>
        </p:nvSpPr>
        <p:spPr>
          <a:xfrm>
            <a:off x="4975860" y="3070860"/>
            <a:ext cx="5036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2. Musí platit – součet kladných a záporných čísel se musí rovnat nule.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CB890F5-2FD9-434F-A37E-0FD4DC0003FD}"/>
              </a:ext>
            </a:extLst>
          </p:cNvPr>
          <p:cNvSpPr txBox="1"/>
          <p:nvPr/>
        </p:nvSpPr>
        <p:spPr>
          <a:xfrm>
            <a:off x="1706881" y="1887230"/>
            <a:ext cx="45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94B5384-3EEE-4CF0-8A8E-8026C643D987}"/>
              </a:ext>
            </a:extLst>
          </p:cNvPr>
          <p:cNvSpPr txBox="1"/>
          <p:nvPr/>
        </p:nvSpPr>
        <p:spPr>
          <a:xfrm>
            <a:off x="1432560" y="3825240"/>
            <a:ext cx="3078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Oxid </a:t>
            </a:r>
            <a:r>
              <a:rPr lang="cs-CZ" sz="4400" dirty="0" err="1"/>
              <a:t>litný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28770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874A58-8922-4DE9-A046-58F54C1E9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– tvorba vzorců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2BE46E-3C64-4C51-AA3B-C46B387A903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52500" y="1889759"/>
            <a:ext cx="2964180" cy="4158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>
              <a:buFontTx/>
              <a:buNone/>
            </a:pPr>
            <a:r>
              <a:rPr lang="cs-CZ" altLang="cs-CZ" sz="1800" dirty="0"/>
              <a:t>oxid manganičitý</a:t>
            </a:r>
          </a:p>
          <a:p>
            <a:pPr marL="265113" indent="-265113">
              <a:buFontTx/>
              <a:buNone/>
            </a:pPr>
            <a:endParaRPr lang="cs-CZ" altLang="cs-CZ" sz="1800" dirty="0"/>
          </a:p>
          <a:p>
            <a:pPr marL="265113" indent="-265113">
              <a:buFontTx/>
              <a:buNone/>
            </a:pPr>
            <a:r>
              <a:rPr lang="cs-CZ" altLang="cs-CZ" sz="1800" dirty="0"/>
              <a:t>oxid dusnatý</a:t>
            </a:r>
          </a:p>
          <a:p>
            <a:pPr marL="265113" indent="-265113">
              <a:buFontTx/>
              <a:buNone/>
            </a:pPr>
            <a:endParaRPr lang="cs-CZ" altLang="cs-CZ" sz="1800" dirty="0"/>
          </a:p>
          <a:p>
            <a:pPr marL="265113" indent="-265113">
              <a:buFontTx/>
              <a:buNone/>
            </a:pPr>
            <a:r>
              <a:rPr lang="cs-CZ" altLang="cs-CZ" sz="1800" dirty="0"/>
              <a:t>oxid fosforečný</a:t>
            </a:r>
          </a:p>
          <a:p>
            <a:pPr marL="265113" indent="-265113">
              <a:buFontTx/>
              <a:buNone/>
            </a:pPr>
            <a:endParaRPr lang="cs-CZ" altLang="cs-CZ" sz="1800" dirty="0"/>
          </a:p>
          <a:p>
            <a:pPr marL="265113" indent="-265113">
              <a:buFontTx/>
              <a:buNone/>
            </a:pPr>
            <a:r>
              <a:rPr lang="cs-CZ" altLang="cs-CZ" sz="1800" dirty="0"/>
              <a:t>oxid dusitý</a:t>
            </a:r>
          </a:p>
          <a:p>
            <a:pPr marL="265113" indent="-265113">
              <a:buFontTx/>
              <a:buNone/>
            </a:pPr>
            <a:endParaRPr lang="cs-CZ" altLang="cs-CZ" sz="1800" dirty="0"/>
          </a:p>
          <a:p>
            <a:pPr marL="265113" indent="-265113">
              <a:buFontTx/>
              <a:buNone/>
            </a:pPr>
            <a:r>
              <a:rPr lang="cs-CZ" altLang="cs-CZ" sz="1800" dirty="0"/>
              <a:t>oxid měďný</a:t>
            </a:r>
          </a:p>
          <a:p>
            <a:pPr marL="265113" indent="-265113">
              <a:buFontTx/>
              <a:buNone/>
            </a:pPr>
            <a:endParaRPr lang="cs-CZ" altLang="cs-CZ" sz="1800" dirty="0"/>
          </a:p>
          <a:p>
            <a:pPr marL="265113" indent="-265113">
              <a:buFontTx/>
              <a:buNone/>
            </a:pPr>
            <a:r>
              <a:rPr lang="cs-CZ" altLang="cs-CZ" sz="1800" dirty="0"/>
              <a:t>oxid dusičitý</a:t>
            </a:r>
          </a:p>
          <a:p>
            <a:pPr marL="265113" indent="-265113">
              <a:buFontTx/>
              <a:buNone/>
            </a:pPr>
            <a:endParaRPr lang="cs-CZ" altLang="cs-CZ" sz="1800" dirty="0"/>
          </a:p>
          <a:p>
            <a:pPr marL="265113" indent="-265113">
              <a:buFontTx/>
              <a:buNone/>
            </a:pPr>
            <a:r>
              <a:rPr lang="cs-CZ" altLang="cs-CZ" sz="1800" dirty="0"/>
              <a:t>oxid měďnatý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D6B12B5-3990-4654-ADF3-CD810655E3F3}"/>
              </a:ext>
            </a:extLst>
          </p:cNvPr>
          <p:cNvSpPr txBox="1"/>
          <p:nvPr/>
        </p:nvSpPr>
        <p:spPr>
          <a:xfrm>
            <a:off x="5394960" y="1943100"/>
            <a:ext cx="44500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cs-CZ" altLang="cs-CZ" sz="1800" dirty="0"/>
              <a:t>oxid dusičný</a:t>
            </a:r>
          </a:p>
          <a:p>
            <a:pPr>
              <a:buFontTx/>
              <a:buNone/>
            </a:pPr>
            <a:endParaRPr lang="cs-CZ" altLang="cs-CZ" sz="1800" dirty="0"/>
          </a:p>
          <a:p>
            <a:pPr>
              <a:buFontTx/>
              <a:buNone/>
            </a:pPr>
            <a:r>
              <a:rPr lang="cs-CZ" altLang="cs-CZ" sz="1800" dirty="0"/>
              <a:t>oxid stříbrný</a:t>
            </a:r>
          </a:p>
          <a:p>
            <a:pPr>
              <a:buFontTx/>
              <a:buNone/>
            </a:pPr>
            <a:endParaRPr lang="cs-CZ" altLang="cs-CZ" sz="1800" dirty="0"/>
          </a:p>
          <a:p>
            <a:pPr>
              <a:buFontTx/>
              <a:buNone/>
            </a:pPr>
            <a:r>
              <a:rPr lang="cs-CZ" altLang="cs-CZ" sz="1800" dirty="0"/>
              <a:t>oxid zlatitý</a:t>
            </a:r>
          </a:p>
          <a:p>
            <a:pPr>
              <a:buFontTx/>
              <a:buNone/>
            </a:pPr>
            <a:endParaRPr lang="cs-CZ" altLang="cs-CZ" sz="1800" dirty="0"/>
          </a:p>
          <a:p>
            <a:pPr>
              <a:buFontTx/>
              <a:buNone/>
            </a:pPr>
            <a:r>
              <a:rPr lang="cs-CZ" altLang="cs-CZ" sz="1800" dirty="0"/>
              <a:t>oxid uhelnatý</a:t>
            </a:r>
          </a:p>
          <a:p>
            <a:pPr>
              <a:buFontTx/>
              <a:buNone/>
            </a:pPr>
            <a:endParaRPr lang="cs-CZ" altLang="cs-CZ" sz="1800" dirty="0"/>
          </a:p>
          <a:p>
            <a:pPr>
              <a:buFontTx/>
              <a:buNone/>
            </a:pPr>
            <a:r>
              <a:rPr lang="cs-CZ" altLang="cs-CZ" sz="1800" dirty="0"/>
              <a:t>oxid křemičitý</a:t>
            </a:r>
          </a:p>
          <a:p>
            <a:pPr>
              <a:buFontTx/>
              <a:buNone/>
            </a:pPr>
            <a:endParaRPr lang="cs-CZ" altLang="cs-CZ" sz="1800" dirty="0"/>
          </a:p>
          <a:p>
            <a:pPr>
              <a:buFontTx/>
              <a:buNone/>
            </a:pPr>
            <a:r>
              <a:rPr lang="cs-CZ" altLang="cs-CZ" sz="1800" dirty="0"/>
              <a:t>oxid olovnatý</a:t>
            </a:r>
          </a:p>
          <a:p>
            <a:pPr>
              <a:buFontTx/>
              <a:buNone/>
            </a:pPr>
            <a:endParaRPr lang="cs-CZ" altLang="cs-CZ" sz="1800" dirty="0"/>
          </a:p>
          <a:p>
            <a:pPr>
              <a:buFontTx/>
              <a:buNone/>
            </a:pPr>
            <a:r>
              <a:rPr lang="cs-CZ" altLang="cs-CZ" sz="1800" dirty="0"/>
              <a:t>oxid osmičelý</a:t>
            </a:r>
          </a:p>
        </p:txBody>
      </p:sp>
    </p:spTree>
    <p:extLst>
      <p:ext uri="{BB962C8B-B14F-4D97-AF65-F5344CB8AC3E}">
        <p14:creationId xmlns:p14="http://schemas.microsoft.com/office/powerpoint/2010/main" val="3512613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70E0D-5B0D-40E8-83BE-F69FAA2AC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– tvorba názvů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6B33D00-1FE5-49D8-ADC1-831BBDA46B1F}"/>
              </a:ext>
            </a:extLst>
          </p:cNvPr>
          <p:cNvSpPr txBox="1"/>
          <p:nvPr/>
        </p:nvSpPr>
        <p:spPr>
          <a:xfrm>
            <a:off x="982980" y="2034540"/>
            <a:ext cx="18440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altLang="cs-CZ" sz="1800" dirty="0"/>
              <a:t>SnO</a:t>
            </a:r>
            <a:r>
              <a:rPr lang="cs-CZ" altLang="cs-CZ" sz="1800" baseline="-25000" dirty="0"/>
              <a:t>2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altLang="cs-CZ" sz="1800" baseline="-25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altLang="cs-CZ" sz="1800" dirty="0"/>
              <a:t>Ag</a:t>
            </a:r>
            <a:r>
              <a:rPr lang="cs-CZ" altLang="cs-CZ" sz="1800" baseline="-25000" dirty="0"/>
              <a:t>2</a:t>
            </a:r>
            <a:r>
              <a:rPr lang="cs-CZ" altLang="cs-CZ" sz="1800" dirty="0"/>
              <a:t>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altLang="cs-CZ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altLang="cs-CZ" sz="1800" dirty="0"/>
              <a:t>Ca 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altLang="cs-CZ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altLang="cs-CZ" sz="1800" dirty="0"/>
              <a:t>Fe</a:t>
            </a:r>
            <a:r>
              <a:rPr lang="cs-CZ" altLang="cs-CZ" sz="1800" baseline="-25000" dirty="0"/>
              <a:t>2</a:t>
            </a:r>
            <a:r>
              <a:rPr lang="cs-CZ" altLang="cs-CZ" sz="1800" dirty="0"/>
              <a:t> O</a:t>
            </a:r>
            <a:r>
              <a:rPr lang="cs-CZ" altLang="cs-CZ" sz="1800" baseline="-25000" dirty="0"/>
              <a:t>3</a:t>
            </a:r>
            <a:endParaRPr lang="cs-CZ" altLang="cs-CZ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altLang="cs-CZ" sz="1800" baseline="-25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altLang="cs-CZ" sz="1800" dirty="0"/>
              <a:t>Mn</a:t>
            </a:r>
            <a:r>
              <a:rPr lang="cs-CZ" altLang="cs-CZ" sz="1800" baseline="-25000" dirty="0"/>
              <a:t>2 </a:t>
            </a:r>
            <a:r>
              <a:rPr lang="cs-CZ" altLang="cs-CZ" sz="1800" dirty="0"/>
              <a:t>O</a:t>
            </a:r>
            <a:r>
              <a:rPr lang="cs-CZ" altLang="cs-CZ" sz="1800" baseline="-25000" dirty="0"/>
              <a:t>7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5425484-7279-41C9-888A-4800BA5B220C}"/>
              </a:ext>
            </a:extLst>
          </p:cNvPr>
          <p:cNvSpPr txBox="1"/>
          <p:nvPr/>
        </p:nvSpPr>
        <p:spPr>
          <a:xfrm>
            <a:off x="4229100" y="2186940"/>
            <a:ext cx="348234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altLang="cs-CZ" sz="1800" dirty="0" err="1"/>
              <a:t>Cu</a:t>
            </a:r>
            <a:r>
              <a:rPr lang="cs-CZ" altLang="cs-CZ" sz="1800" dirty="0"/>
              <a:t> 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altLang="cs-CZ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altLang="cs-CZ" sz="1800" dirty="0"/>
              <a:t>Al</a:t>
            </a:r>
            <a:r>
              <a:rPr lang="cs-CZ" altLang="cs-CZ" sz="1800" baseline="-25000" dirty="0"/>
              <a:t>2 </a:t>
            </a:r>
            <a:r>
              <a:rPr lang="cs-CZ" altLang="cs-CZ" dirty="0"/>
              <a:t>O</a:t>
            </a:r>
            <a:r>
              <a:rPr lang="cs-CZ" altLang="cs-CZ" sz="1800" baseline="-25000" dirty="0"/>
              <a:t>3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altLang="cs-CZ" sz="1800" baseline="-25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altLang="cs-CZ" sz="1800" dirty="0"/>
              <a:t>Pb</a:t>
            </a:r>
            <a:r>
              <a:rPr lang="cs-CZ" altLang="cs-CZ" dirty="0"/>
              <a:t>O</a:t>
            </a:r>
            <a:r>
              <a:rPr lang="cs-CZ" altLang="cs-CZ" baseline="-25000" dirty="0"/>
              <a:t>2</a:t>
            </a:r>
            <a:endParaRPr lang="cs-CZ" altLang="cs-CZ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altLang="cs-CZ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altLang="cs-CZ" dirty="0"/>
              <a:t>P</a:t>
            </a:r>
            <a:r>
              <a:rPr lang="cs-CZ" altLang="cs-CZ" baseline="-25000" dirty="0"/>
              <a:t>2 </a:t>
            </a:r>
            <a:r>
              <a:rPr lang="cs-CZ" altLang="cs-CZ" dirty="0"/>
              <a:t> O</a:t>
            </a:r>
            <a:r>
              <a:rPr lang="cs-CZ" altLang="cs-CZ" baseline="-25000" dirty="0"/>
              <a:t>5</a:t>
            </a:r>
            <a:endParaRPr lang="cs-CZ" altLang="cs-CZ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altLang="cs-CZ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altLang="cs-CZ" sz="1800" dirty="0"/>
              <a:t>K</a:t>
            </a:r>
            <a:r>
              <a:rPr lang="cs-CZ" altLang="cs-CZ" sz="1800" baseline="-25000" dirty="0"/>
              <a:t>2 </a:t>
            </a:r>
            <a:r>
              <a:rPr lang="cs-CZ" altLang="cs-CZ" sz="18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94352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Pruhy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ruhy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Širokoúhlá obrazovka</PresentationFormat>
  <Paragraphs>92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Corbel</vt:lpstr>
      <vt:lpstr>Wingdings</vt:lpstr>
      <vt:lpstr>Pruhy</vt:lpstr>
      <vt:lpstr>Názvosloví oxidů</vt:lpstr>
      <vt:lpstr> název oxidu</vt:lpstr>
      <vt:lpstr>Oxidační číslo</vt:lpstr>
      <vt:lpstr>Prezentace aplikace PowerPoint</vt:lpstr>
      <vt:lpstr>Prezentace aplikace PowerPoint</vt:lpstr>
      <vt:lpstr>Prezentace aplikace PowerPoint</vt:lpstr>
      <vt:lpstr>Tvorba názvů</vt:lpstr>
      <vt:lpstr>Procvičování – tvorba vzorců</vt:lpstr>
      <vt:lpstr>Procvičování – tvorba názvů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Názvosloví oxidů</dc:title>
  <dc:creator>Šnircová Monika</dc:creator>
  <cp:lastModifiedBy>Šnircová Monika</cp:lastModifiedBy>
  <cp:revision>11</cp:revision>
  <dcterms:created xsi:type="dcterms:W3CDTF">2020-12-07T16:26:20Z</dcterms:created>
  <dcterms:modified xsi:type="dcterms:W3CDTF">2020-12-09T11:55:04Z</dcterms:modified>
</cp:coreProperties>
</file>