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11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6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85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2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8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5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64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6969C88-B244-455D-A017-012B25B1ACDD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2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6969C88-B244-455D-A017-012B25B1ACDD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79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2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4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8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5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8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2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229DA2-F585-48E6-BDF2-EF81FE1E3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3611" y="685892"/>
            <a:ext cx="3566407" cy="3794020"/>
          </a:xfrm>
        </p:spPr>
        <p:txBody>
          <a:bodyPr anchor="b">
            <a:normAutofit/>
          </a:bodyPr>
          <a:lstStyle/>
          <a:p>
            <a:r>
              <a:rPr lang="cs-CZ" sz="4000" dirty="0"/>
              <a:t>      Členovci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084E387-C6B6-4405-87F3-DF01B59DB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3611" y="4684242"/>
            <a:ext cx="3566407" cy="1463040"/>
          </a:xfrm>
        </p:spPr>
        <p:txBody>
          <a:bodyPr anchor="t">
            <a:normAutofit/>
          </a:bodyPr>
          <a:lstStyle/>
          <a:p>
            <a:pPr algn="r"/>
            <a:r>
              <a:rPr lang="cs-CZ" sz="1600"/>
              <a:t>Mají článkované tělo</a:t>
            </a:r>
          </a:p>
        </p:txBody>
      </p:sp>
    </p:spTree>
    <p:extLst>
      <p:ext uri="{BB962C8B-B14F-4D97-AF65-F5344CB8AC3E}">
        <p14:creationId xmlns:p14="http://schemas.microsoft.com/office/powerpoint/2010/main" val="271449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BE0950-4AE3-4D20-833C-CFFC98377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727953"/>
          </a:xfrm>
        </p:spPr>
        <p:txBody>
          <a:bodyPr/>
          <a:lstStyle/>
          <a:p>
            <a:r>
              <a:rPr lang="cs-CZ" dirty="0"/>
              <a:t>Křižák obecný</a:t>
            </a:r>
          </a:p>
        </p:txBody>
      </p:sp>
      <p:pic>
        <p:nvPicPr>
          <p:cNvPr id="6" name="Zástupný obsah 5" descr="Obsah obrázku pavouk, bezobratlí, členovci&#10;&#10;Popis byl vytvořen automaticky">
            <a:extLst>
              <a:ext uri="{FF2B5EF4-FFF2-40B4-BE49-F238E27FC236}">
                <a16:creationId xmlns:a16="http://schemas.microsoft.com/office/drawing/2014/main" id="{3A6C6C3A-28B1-446D-9141-F6CFC7375F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336" y="420278"/>
            <a:ext cx="6301392" cy="6301392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A8538B2-CB0B-4549-A66D-8AE943101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2431916"/>
            <a:ext cx="2793158" cy="1517514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/>
              <a:t>Má bílý kříž na zadečku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/>
              <a:t>Staví dokonalé pavučiny</a:t>
            </a:r>
          </a:p>
        </p:txBody>
      </p:sp>
    </p:spTree>
    <p:extLst>
      <p:ext uri="{BB962C8B-B14F-4D97-AF65-F5344CB8AC3E}">
        <p14:creationId xmlns:p14="http://schemas.microsoft.com/office/powerpoint/2010/main" val="158811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663B0-BE24-4CAA-B56A-6AF8A43B9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097604"/>
          </a:xfrm>
        </p:spPr>
        <p:txBody>
          <a:bodyPr/>
          <a:lstStyle/>
          <a:p>
            <a:r>
              <a:rPr lang="cs-CZ" dirty="0"/>
              <a:t>Pokoutník domácí</a:t>
            </a:r>
          </a:p>
        </p:txBody>
      </p:sp>
      <p:pic>
        <p:nvPicPr>
          <p:cNvPr id="6" name="Zástupný obsah 5" descr="Obsah obrázku bezobratlí, členovci, pavouk&#10;&#10;Popis byl vytvořen automaticky">
            <a:extLst>
              <a:ext uri="{FF2B5EF4-FFF2-40B4-BE49-F238E27FC236}">
                <a16:creationId xmlns:a16="http://schemas.microsoft.com/office/drawing/2014/main" id="{10C39629-C3E8-40EF-8F79-1FDEDB63F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741" y="965079"/>
            <a:ext cx="7533143" cy="5182802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9F37F32-7435-41B2-B826-F5CAA27E1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0673" y="2555348"/>
            <a:ext cx="2793158" cy="289559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/>
              <a:t>Má černošedý pruhovaný zadeček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/>
              <a:t>Nejběžnější pavouk v ČR</a:t>
            </a:r>
          </a:p>
        </p:txBody>
      </p:sp>
    </p:spTree>
    <p:extLst>
      <p:ext uri="{BB962C8B-B14F-4D97-AF65-F5344CB8AC3E}">
        <p14:creationId xmlns:p14="http://schemas.microsoft.com/office/powerpoint/2010/main" val="21059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10C60F-8D14-45D6-AE28-44C458008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750216"/>
          </a:xfrm>
        </p:spPr>
        <p:txBody>
          <a:bodyPr/>
          <a:lstStyle/>
          <a:p>
            <a:r>
              <a:rPr lang="cs-CZ" dirty="0"/>
              <a:t>Běžník kopretinový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ABBFE9A-BCC9-43B1-B7D9-4CD6EDFC0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41" y="2262014"/>
            <a:ext cx="2793158" cy="289559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Bílý pavouček na květech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Nestaví pavučinu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Vypouští vlákno „babí léto“</a:t>
            </a:r>
          </a:p>
        </p:txBody>
      </p:sp>
      <p:pic>
        <p:nvPicPr>
          <p:cNvPr id="10" name="Zástupný obsah 9" descr="Obsah obrázku pavouk, bezobratlí, členovci&#10;&#10;Popis byl vytvořen automaticky">
            <a:extLst>
              <a:ext uri="{FF2B5EF4-FFF2-40B4-BE49-F238E27FC236}">
                <a16:creationId xmlns:a16="http://schemas.microsoft.com/office/drawing/2014/main" id="{99A38035-29F6-4CCC-ACAF-0630CF9A6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44" y="479715"/>
            <a:ext cx="7864761" cy="5898570"/>
          </a:xfrm>
        </p:spPr>
      </p:pic>
    </p:spTree>
    <p:extLst>
      <p:ext uri="{BB962C8B-B14F-4D97-AF65-F5344CB8AC3E}">
        <p14:creationId xmlns:p14="http://schemas.microsoft.com/office/powerpoint/2010/main" val="109878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CC2D37-1280-4075-BA79-8B9AA9D0D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929326"/>
          </a:xfrm>
        </p:spPr>
        <p:txBody>
          <a:bodyPr/>
          <a:lstStyle/>
          <a:p>
            <a:r>
              <a:rPr lang="cs-CZ" dirty="0" err="1"/>
              <a:t>Vodouch</a:t>
            </a:r>
            <a:r>
              <a:rPr lang="cs-CZ" dirty="0"/>
              <a:t> stříbřitý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F03AD15-35D0-4C8F-A61B-2B01857C7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2406" y="2469404"/>
            <a:ext cx="2793158" cy="289559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Jediný pavouk žijící pod vodou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/>
              <a:t>Spřádá pavučinu do zvonu, naplní ji vzduchem a číhá na kořist</a:t>
            </a:r>
          </a:p>
        </p:txBody>
      </p:sp>
      <p:pic>
        <p:nvPicPr>
          <p:cNvPr id="10" name="Zástupný obsah 9" descr="Obsah obrázku zelená, rostlina, zelenina, okurka&#10;&#10;Popis byl vytvořen automaticky">
            <a:extLst>
              <a:ext uri="{FF2B5EF4-FFF2-40B4-BE49-F238E27FC236}">
                <a16:creationId xmlns:a16="http://schemas.microsoft.com/office/drawing/2014/main" id="{11811E48-97AF-432C-9854-3CF611258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252" y="515144"/>
            <a:ext cx="7890724" cy="5827712"/>
          </a:xfrm>
        </p:spPr>
      </p:pic>
    </p:spTree>
    <p:extLst>
      <p:ext uri="{BB962C8B-B14F-4D97-AF65-F5344CB8AC3E}">
        <p14:creationId xmlns:p14="http://schemas.microsoft.com/office/powerpoint/2010/main" val="312107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17C819-4B96-43B6-86F0-1FAC0A331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Pavouci v tropech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76BB8D-823A-41BF-8A1C-FE6FF2620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107" y="2000183"/>
            <a:ext cx="4825157" cy="706964"/>
          </a:xfrm>
        </p:spPr>
        <p:txBody>
          <a:bodyPr/>
          <a:lstStyle/>
          <a:p>
            <a:r>
              <a:rPr lang="cs-CZ" dirty="0"/>
              <a:t>Sklípkani – největší pavouci na Zemi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9C602FD-10C8-40E5-8B0E-C8E2639D42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2000184"/>
            <a:ext cx="4825159" cy="576262"/>
          </a:xfrm>
        </p:spPr>
        <p:txBody>
          <a:bodyPr/>
          <a:lstStyle/>
          <a:p>
            <a:r>
              <a:rPr lang="cs-CZ" dirty="0"/>
              <a:t>tarantule</a:t>
            </a:r>
          </a:p>
        </p:txBody>
      </p:sp>
      <p:pic>
        <p:nvPicPr>
          <p:cNvPr id="10" name="Zástupný obsah 9" descr="Obsah obrázku členovci, bezobratlí, pavouk&#10;&#10;Popis byl vytvořen automaticky">
            <a:extLst>
              <a:ext uri="{FF2B5EF4-FFF2-40B4-BE49-F238E27FC236}">
                <a16:creationId xmlns:a16="http://schemas.microsoft.com/office/drawing/2014/main" id="{A7E2B6E9-9B40-445B-839F-2141185FD7E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576446"/>
            <a:ext cx="5376421" cy="4032316"/>
          </a:xfrm>
        </p:spPr>
      </p:pic>
      <p:pic>
        <p:nvPicPr>
          <p:cNvPr id="14" name="Zástupný obsah 13" descr="Obsah obrázku pavouk, členovci, bezobratlí&#10;&#10;Popis byl vytvořen automaticky">
            <a:extLst>
              <a:ext uri="{FF2B5EF4-FFF2-40B4-BE49-F238E27FC236}">
                <a16:creationId xmlns:a16="http://schemas.microsoft.com/office/drawing/2014/main" id="{77F49686-F423-4165-84A6-13B5ED590E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99" y="2802688"/>
            <a:ext cx="5609270" cy="3739513"/>
          </a:xfrm>
        </p:spPr>
      </p:pic>
    </p:spTree>
    <p:extLst>
      <p:ext uri="{BB962C8B-B14F-4D97-AF65-F5344CB8AC3E}">
        <p14:creationId xmlns:p14="http://schemas.microsoft.com/office/powerpoint/2010/main" val="1655459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pavouk, bezobratlí, členovci&#10;&#10;Popis byl vytvořen automaticky">
            <a:extLst>
              <a:ext uri="{FF2B5EF4-FFF2-40B4-BE49-F238E27FC236}">
                <a16:creationId xmlns:a16="http://schemas.microsoft.com/office/drawing/2014/main" id="{2D2D7A4E-41F3-4C53-84D5-9F8C6CB7FB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0" r="2" b="2"/>
          <a:stretch/>
        </p:blipFill>
        <p:spPr>
          <a:xfrm>
            <a:off x="6887044" y="-1"/>
            <a:ext cx="4661488" cy="3104208"/>
          </a:xfrm>
          <a:prstGeom prst="rect">
            <a:avLst/>
          </a:prstGeom>
        </p:spPr>
      </p:pic>
      <p:pic>
        <p:nvPicPr>
          <p:cNvPr id="7" name="Obrázek 6" descr="Obsah obrázku hmyz&#10;&#10;Popis byl vytvořen automaticky">
            <a:extLst>
              <a:ext uri="{FF2B5EF4-FFF2-40B4-BE49-F238E27FC236}">
                <a16:creationId xmlns:a16="http://schemas.microsoft.com/office/drawing/2014/main" id="{461B9663-4E1C-4C50-AB49-25CC330FD8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1" r="-1" b="-1"/>
          <a:stretch/>
        </p:blipFill>
        <p:spPr>
          <a:xfrm>
            <a:off x="5419264" y="3265081"/>
            <a:ext cx="6129269" cy="3592925"/>
          </a:xfrm>
          <a:prstGeom prst="rect">
            <a:avLst/>
          </a:prstGeom>
        </p:spPr>
      </p:pic>
      <p:pic>
        <p:nvPicPr>
          <p:cNvPr id="5" name="Obrázek 4" descr="Obsah obrázku členovci, bezobratlí&#10;&#10;Popis byl vytvořen automaticky">
            <a:extLst>
              <a:ext uri="{FF2B5EF4-FFF2-40B4-BE49-F238E27FC236}">
                <a16:creationId xmlns:a16="http://schemas.microsoft.com/office/drawing/2014/main" id="{B6517458-79EB-4B05-BB4B-54EBE3A7D6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" r="1" b="1"/>
          <a:stretch/>
        </p:blipFill>
        <p:spPr>
          <a:xfrm>
            <a:off x="643467" y="-6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9" name="Obrázek 8" descr="Obsah obrázku hmyz&#10;&#10;Popis byl vytvořen automaticky">
            <a:extLst>
              <a:ext uri="{FF2B5EF4-FFF2-40B4-BE49-F238E27FC236}">
                <a16:creationId xmlns:a16="http://schemas.microsoft.com/office/drawing/2014/main" id="{E68A3B73-0F71-4F2F-B318-4004C37A76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7" r="-2" b="8608"/>
          <a:stretch/>
        </p:blipFill>
        <p:spPr>
          <a:xfrm>
            <a:off x="643468" y="4080064"/>
            <a:ext cx="4614333" cy="215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08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8E542-3811-4071-9EBF-376FDBDB6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členovci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928286B-C1A7-4B34-A58B-F9D441605120}"/>
              </a:ext>
            </a:extLst>
          </p:cNvPr>
          <p:cNvSpPr txBox="1"/>
          <p:nvPr/>
        </p:nvSpPr>
        <p:spPr>
          <a:xfrm>
            <a:off x="1108954" y="2548646"/>
            <a:ext cx="928018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/>
              <a:t>Nejpočetnější skupina bezobratlých živočichů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/>
              <a:t>Vyhynulí – trilobité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/>
              <a:t>Dělíme je na pavoukovce, korýše a </a:t>
            </a:r>
            <a:r>
              <a:rPr lang="cs-CZ" sz="2800" dirty="0" err="1"/>
              <a:t>vzdušnicovce</a:t>
            </a:r>
            <a:r>
              <a:rPr lang="cs-CZ" sz="2800" dirty="0"/>
              <a:t> (hmyz)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/>
              <a:t>Tělo rozděleno -  na hlavohruď a zadeček – (P, K)</a:t>
            </a:r>
          </a:p>
          <a:p>
            <a:r>
              <a:rPr lang="cs-CZ" sz="2800" dirty="0"/>
              <a:t>			               - na hlavu, hruď a zadeček (V)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800" dirty="0"/>
              <a:t>Povrch těla je vyztužen chitinem – tvoří vnější kostru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trilobit, členovci, bezobratlí&#10;&#10;Popis byl vytvořen automaticky">
            <a:extLst>
              <a:ext uri="{FF2B5EF4-FFF2-40B4-BE49-F238E27FC236}">
                <a16:creationId xmlns:a16="http://schemas.microsoft.com/office/drawing/2014/main" id="{463288E5-5A02-4861-87E7-619960C1F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60" y="368236"/>
            <a:ext cx="23717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AAE322-E2AB-424F-95AE-C83C1DACD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Pavoukovci</a:t>
            </a:r>
          </a:p>
        </p:txBody>
      </p:sp>
      <p:pic>
        <p:nvPicPr>
          <p:cNvPr id="6" name="Zástupný obsah 5" descr="Obsah obrázku země, členovci, bezobratlí, exteriér&#10;&#10;Popis byl vytvořen automaticky">
            <a:extLst>
              <a:ext uri="{FF2B5EF4-FFF2-40B4-BE49-F238E27FC236}">
                <a16:creationId xmlns:a16="http://schemas.microsoft.com/office/drawing/2014/main" id="{C7471CDF-3BDD-481C-BE94-99ED398B7D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0" y="1801519"/>
            <a:ext cx="3901440" cy="2618232"/>
          </a:xfrm>
        </p:spPr>
      </p:pic>
      <p:pic>
        <p:nvPicPr>
          <p:cNvPr id="12" name="Zástupný obsah 11" descr="Obsah obrázku exteriér, bezobratlí, sekáč&#10;&#10;Popis byl vytvořen automaticky">
            <a:extLst>
              <a:ext uri="{FF2B5EF4-FFF2-40B4-BE49-F238E27FC236}">
                <a16:creationId xmlns:a16="http://schemas.microsoft.com/office/drawing/2014/main" id="{C19FBBE2-4995-4688-94DD-3B2FD2F2EC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261" y="3669229"/>
            <a:ext cx="3477583" cy="2590800"/>
          </a:xfrm>
        </p:spPr>
      </p:pic>
      <p:pic>
        <p:nvPicPr>
          <p:cNvPr id="14" name="Obrázek 13" descr="Obsah obrázku členovci, bezobratlí, roztoči&#10;&#10;Popis byl vytvořen automaticky">
            <a:extLst>
              <a:ext uri="{FF2B5EF4-FFF2-40B4-BE49-F238E27FC236}">
                <a16:creationId xmlns:a16="http://schemas.microsoft.com/office/drawing/2014/main" id="{62C33595-BA41-4D6C-8A0F-38F5FABDC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16" y="3806908"/>
            <a:ext cx="3105371" cy="2340972"/>
          </a:xfrm>
          <a:prstGeom prst="rect">
            <a:avLst/>
          </a:prstGeom>
        </p:spPr>
      </p:pic>
      <p:pic>
        <p:nvPicPr>
          <p:cNvPr id="16" name="Obrázek 15" descr="Obsah obrázku země, členovci, bezobratlí, zavřít&#10;&#10;Popis byl vytvořen automaticky">
            <a:extLst>
              <a:ext uri="{FF2B5EF4-FFF2-40B4-BE49-F238E27FC236}">
                <a16:creationId xmlns:a16="http://schemas.microsoft.com/office/drawing/2014/main" id="{6BD259B6-53F4-4ACE-95C6-E44BD287E9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082" y="1713092"/>
            <a:ext cx="4065351" cy="2710234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13F32B42-6FCE-416D-ABF3-C7B6905DB9A6}"/>
              </a:ext>
            </a:extLst>
          </p:cNvPr>
          <p:cNvSpPr txBox="1"/>
          <p:nvPr/>
        </p:nvSpPr>
        <p:spPr>
          <a:xfrm>
            <a:off x="535021" y="4902740"/>
            <a:ext cx="1741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pavouci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7DBDC56-4D1E-4608-B8E1-16BFED6ECAE7}"/>
              </a:ext>
            </a:extLst>
          </p:cNvPr>
          <p:cNvSpPr txBox="1"/>
          <p:nvPr/>
        </p:nvSpPr>
        <p:spPr>
          <a:xfrm>
            <a:off x="4464996" y="3103124"/>
            <a:ext cx="1167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sekáči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8901AAF8-0FAC-4C3C-8FB2-4FBD694F6C41}"/>
              </a:ext>
            </a:extLst>
          </p:cNvPr>
          <p:cNvSpPr txBox="1"/>
          <p:nvPr/>
        </p:nvSpPr>
        <p:spPr>
          <a:xfrm>
            <a:off x="7136091" y="4845377"/>
            <a:ext cx="92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štíři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964D9C6-60A1-4CB0-8CF9-00DF7A452D07}"/>
              </a:ext>
            </a:extLst>
          </p:cNvPr>
          <p:cNvSpPr txBox="1"/>
          <p:nvPr/>
        </p:nvSpPr>
        <p:spPr>
          <a:xfrm>
            <a:off x="10539167" y="3383281"/>
            <a:ext cx="115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roztoči</a:t>
            </a:r>
          </a:p>
        </p:txBody>
      </p:sp>
    </p:spTree>
    <p:extLst>
      <p:ext uri="{BB962C8B-B14F-4D97-AF65-F5344CB8AC3E}">
        <p14:creationId xmlns:p14="http://schemas.microsoft.com/office/powerpoint/2010/main" val="235243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62990E-096B-472F-A289-F6AECC735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Pavouci</a:t>
            </a:r>
          </a:p>
        </p:txBody>
      </p:sp>
      <p:pic>
        <p:nvPicPr>
          <p:cNvPr id="6" name="Zástupný obsah 5" descr="Obsah obrázku členovci, pavouk, bezobratlí&#10;&#10;Popis byl vytvořen automaticky">
            <a:extLst>
              <a:ext uri="{FF2B5EF4-FFF2-40B4-BE49-F238E27FC236}">
                <a16:creationId xmlns:a16="http://schemas.microsoft.com/office/drawing/2014/main" id="{3ABA31D2-23D8-463D-B722-2216CAA1E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74" y="252919"/>
            <a:ext cx="4863513" cy="6541036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4936B9-6E51-434E-B999-BC414F79B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9222" y="3082146"/>
            <a:ext cx="2793158" cy="2895599"/>
          </a:xfrm>
        </p:spPr>
        <p:txBody>
          <a:bodyPr>
            <a:normAutofit/>
          </a:bodyPr>
          <a:lstStyle/>
          <a:p>
            <a:r>
              <a:rPr lang="cs-CZ" sz="2400" dirty="0"/>
              <a:t>Tělo rozděleno na </a:t>
            </a:r>
          </a:p>
          <a:p>
            <a:r>
              <a:rPr lang="cs-CZ" sz="2400" dirty="0"/>
              <a:t>hlavohruď a zadeček</a:t>
            </a:r>
          </a:p>
        </p:txBody>
      </p:sp>
    </p:spTree>
    <p:extLst>
      <p:ext uri="{BB962C8B-B14F-4D97-AF65-F5344CB8AC3E}">
        <p14:creationId xmlns:p14="http://schemas.microsoft.com/office/powerpoint/2010/main" val="189571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48C7B4-E5DD-4D99-8380-5BA1F719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Hlavohruď</a:t>
            </a:r>
          </a:p>
        </p:txBody>
      </p:sp>
      <p:pic>
        <p:nvPicPr>
          <p:cNvPr id="10" name="Zástupný obsah 9" descr="Obsah obrázku členovci, bezobratlí, pavouk&#10;&#10;Popis byl vytvořen automaticky">
            <a:extLst>
              <a:ext uri="{FF2B5EF4-FFF2-40B4-BE49-F238E27FC236}">
                <a16:creationId xmlns:a16="http://schemas.microsoft.com/office/drawing/2014/main" id="{279CB98F-9652-48E0-A972-458A577D2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3" r="2668" b="1"/>
          <a:stretch/>
        </p:blipFill>
        <p:spPr>
          <a:xfrm>
            <a:off x="5175380" y="571500"/>
            <a:ext cx="6901978" cy="566981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9A44AE-BC27-4167-A68D-6BDC8527E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588" y="1864818"/>
            <a:ext cx="3525093" cy="41549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  </a:t>
            </a:r>
            <a:r>
              <a:rPr lang="cs-CZ" sz="1800" b="1" u="sng" dirty="0">
                <a:solidFill>
                  <a:schemeClr val="tx1"/>
                </a:solidFill>
              </a:rPr>
              <a:t>v přední části </a:t>
            </a:r>
            <a:endParaRPr lang="cs-CZ" sz="1800" dirty="0">
              <a:solidFill>
                <a:schemeClr val="tx1"/>
              </a:solidFill>
            </a:endParaRPr>
          </a:p>
          <a:p>
            <a:pPr>
              <a:buFont typeface="Wingdings 3" charset="2"/>
              <a:buChar char=""/>
            </a:pPr>
            <a:r>
              <a:rPr lang="cs-CZ" sz="1800" dirty="0">
                <a:solidFill>
                  <a:schemeClr val="tx1"/>
                </a:solidFill>
              </a:rPr>
              <a:t> jednoduché oči</a:t>
            </a:r>
          </a:p>
          <a:p>
            <a:pPr>
              <a:buFont typeface="Wingdings 3" charset="2"/>
              <a:buChar char=""/>
            </a:pPr>
            <a:r>
              <a:rPr lang="cs-CZ" sz="1800" dirty="0">
                <a:solidFill>
                  <a:schemeClr val="tx1"/>
                </a:solidFill>
              </a:rPr>
              <a:t>ústní otvor s klepítky – slouží k lovu potravy</a:t>
            </a:r>
          </a:p>
          <a:p>
            <a:pPr>
              <a:buFont typeface="Wingdings 3" charset="2"/>
              <a:buChar char=""/>
            </a:pPr>
            <a:r>
              <a:rPr lang="cs-CZ" sz="1800" dirty="0">
                <a:solidFill>
                  <a:schemeClr val="tx1"/>
                </a:solidFill>
              </a:rPr>
              <a:t> u jedovatých pavouků napojené na jedové žlázy</a:t>
            </a:r>
          </a:p>
          <a:p>
            <a:pPr>
              <a:buFont typeface="Wingdings 3" charset="2"/>
              <a:buChar char=""/>
            </a:pPr>
            <a:r>
              <a:rPr lang="cs-CZ" sz="1800" dirty="0">
                <a:solidFill>
                  <a:schemeClr val="tx1"/>
                </a:solidFill>
              </a:rPr>
              <a:t> Krátká makadla – poznání potravy</a:t>
            </a:r>
          </a:p>
          <a:p>
            <a:r>
              <a:rPr lang="cs-CZ" sz="1800" b="1" u="sng" dirty="0">
                <a:solidFill>
                  <a:schemeClr val="tx1"/>
                </a:solidFill>
              </a:rPr>
              <a:t>Ve spodní části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tx1"/>
                </a:solidFill>
              </a:rPr>
              <a:t>4 páry článkovaných končetin umožňující pohyb</a:t>
            </a:r>
          </a:p>
        </p:txBody>
      </p:sp>
      <p:sp>
        <p:nvSpPr>
          <p:cNvPr id="40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5181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BC3AF8-8A0B-4239-9D33-D37337D4A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693656"/>
          </a:xfrm>
        </p:spPr>
        <p:txBody>
          <a:bodyPr/>
          <a:lstStyle/>
          <a:p>
            <a:r>
              <a:rPr lang="cs-CZ" dirty="0"/>
              <a:t>Zadeček</a:t>
            </a:r>
          </a:p>
        </p:txBody>
      </p:sp>
      <p:pic>
        <p:nvPicPr>
          <p:cNvPr id="6" name="Zástupný obsah 5" descr="Obsah obrázku zavřít, hmyz, hlemýžď&#10;&#10;Popis byl vytvořen automaticky">
            <a:extLst>
              <a:ext uri="{FF2B5EF4-FFF2-40B4-BE49-F238E27FC236}">
                <a16:creationId xmlns:a16="http://schemas.microsoft.com/office/drawing/2014/main" id="{41174119-B036-4CA4-A2A4-1534CA594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226" y="449208"/>
            <a:ext cx="5189538" cy="345834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7ED9E2B-DEB5-4E78-8D2D-DD269AE90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2412460"/>
            <a:ext cx="2793158" cy="361241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/>
              <a:t>Spojen s hlavohrudí stopkou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/>
              <a:t>Na konci mají snovací bradavky – produkují tekutinu, která na vzduchu tuhne a tvoří pavučinu.</a:t>
            </a:r>
          </a:p>
        </p:txBody>
      </p:sp>
      <p:pic>
        <p:nvPicPr>
          <p:cNvPr id="8" name="Obrázek 7" descr="Obsah obrázku bezobratlí, členovci, pavouk&#10;&#10;Popis byl vytvořen automaticky">
            <a:extLst>
              <a:ext uri="{FF2B5EF4-FFF2-40B4-BE49-F238E27FC236}">
                <a16:creationId xmlns:a16="http://schemas.microsoft.com/office/drawing/2014/main" id="{B157623D-F0C6-4F2B-8063-7B5C92E0B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319" y="3907548"/>
            <a:ext cx="5316280" cy="280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9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392774-F438-4DBD-BD51-0F04D5690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659860"/>
          </a:xfrm>
        </p:spPr>
        <p:txBody>
          <a:bodyPr/>
          <a:lstStyle/>
          <a:p>
            <a:r>
              <a:rPr lang="cs-CZ" dirty="0"/>
              <a:t>Potrava a trávení</a:t>
            </a:r>
          </a:p>
        </p:txBody>
      </p:sp>
      <p:pic>
        <p:nvPicPr>
          <p:cNvPr id="6" name="Zástupný obsah 5" descr="Obsah obrázku hmyz, pavouk&#10;&#10;Popis byl vytvořen automaticky">
            <a:extLst>
              <a:ext uri="{FF2B5EF4-FFF2-40B4-BE49-F238E27FC236}">
                <a16:creationId xmlns:a16="http://schemas.microsoft.com/office/drawing/2014/main" id="{77954EF1-47AB-4FE3-982A-0D533CB5C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88" y="581092"/>
            <a:ext cx="7137041" cy="535278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3F9F6B-E7E9-4628-8B73-1B3136911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2419161"/>
            <a:ext cx="2793158" cy="289559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Potrava: mouchy, hmyz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000" dirty="0"/>
              <a:t>Mimotělní trávení – pavouk do kořisti vypustí trávicí šťávy , potrava se rozloží a pavouk ji nasaje</a:t>
            </a:r>
          </a:p>
        </p:txBody>
      </p:sp>
    </p:spTree>
    <p:extLst>
      <p:ext uri="{BB962C8B-B14F-4D97-AF65-F5344CB8AC3E}">
        <p14:creationId xmlns:p14="http://schemas.microsoft.com/office/powerpoint/2010/main" val="191620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BC380C-36D2-48FF-B000-C9DAC4B79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87" y="593388"/>
            <a:ext cx="3033714" cy="505838"/>
          </a:xfrm>
        </p:spPr>
        <p:txBody>
          <a:bodyPr/>
          <a:lstStyle/>
          <a:p>
            <a:r>
              <a:rPr lang="cs-CZ" dirty="0"/>
              <a:t>Vnitřní stavba těla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E547FFF-EE25-4FDD-BF0B-54398AF2C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185" y="791930"/>
            <a:ext cx="6687312" cy="5015483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635045C-F466-4E73-AB40-53558E169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3387" y="1099226"/>
            <a:ext cx="3981702" cy="2926019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/>
              <a:t>Trubicovité srdce – otevřená CS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/>
              <a:t>Dýchají pomocí plicních  vaků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/>
              <a:t>NS – žebříčkovitá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/>
              <a:t>Mají oddělené pohlaví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/>
              <a:t>Samička často po oplození samce sežere – kanibalismus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800" dirty="0"/>
              <a:t>Vajíčka chráněna obalem - kokon</a:t>
            </a:r>
          </a:p>
        </p:txBody>
      </p:sp>
      <p:pic>
        <p:nvPicPr>
          <p:cNvPr id="8" name="Obrázek 7" descr="Obsah obrázku strom, exteriér, tráva, houba&#10;&#10;Popis byl vytvořen automaticky">
            <a:extLst>
              <a:ext uri="{FF2B5EF4-FFF2-40B4-BE49-F238E27FC236}">
                <a16:creationId xmlns:a16="http://schemas.microsoft.com/office/drawing/2014/main" id="{982B7AC2-07C4-4C6C-A475-E2BCF515B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37" y="4054212"/>
            <a:ext cx="2944252" cy="22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1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Širokoúhlá obrazovka</PresentationFormat>
  <Paragraphs>54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Wingdings</vt:lpstr>
      <vt:lpstr>Wingdings 3</vt:lpstr>
      <vt:lpstr>Ion Boardroom</vt:lpstr>
      <vt:lpstr>      Členovci</vt:lpstr>
      <vt:lpstr>Prezentace aplikace PowerPoint</vt:lpstr>
      <vt:lpstr>členovci</vt:lpstr>
      <vt:lpstr>Pavoukovci</vt:lpstr>
      <vt:lpstr>Pavouci</vt:lpstr>
      <vt:lpstr>Hlavohruď</vt:lpstr>
      <vt:lpstr>Zadeček</vt:lpstr>
      <vt:lpstr>Potrava a trávení</vt:lpstr>
      <vt:lpstr>Vnitřní stavba těla</vt:lpstr>
      <vt:lpstr>Křižák obecný</vt:lpstr>
      <vt:lpstr>Pokoutník domácí</vt:lpstr>
      <vt:lpstr>Běžník kopretinový</vt:lpstr>
      <vt:lpstr>Vodouch stříbřitý</vt:lpstr>
      <vt:lpstr>Pavouci v tropech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Členovci</dc:title>
  <dc:creator>Šnircová Monika</dc:creator>
  <cp:lastModifiedBy>Šnircová Monika</cp:lastModifiedBy>
  <cp:revision>8</cp:revision>
  <dcterms:created xsi:type="dcterms:W3CDTF">2020-12-13T13:29:19Z</dcterms:created>
  <dcterms:modified xsi:type="dcterms:W3CDTF">2020-12-15T07:30:22Z</dcterms:modified>
</cp:coreProperties>
</file>