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76" r:id="rId5"/>
    <p:sldId id="287" r:id="rId6"/>
    <p:sldId id="279" r:id="rId7"/>
    <p:sldId id="281" r:id="rId8"/>
    <p:sldId id="271" r:id="rId9"/>
    <p:sldId id="280" r:id="rId10"/>
    <p:sldId id="283" r:id="rId11"/>
    <p:sldId id="284" r:id="rId12"/>
    <p:sldId id="273" r:id="rId13"/>
    <p:sldId id="285" r:id="rId14"/>
    <p:sldId id="28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3" autoAdjust="0"/>
    <p:restoredTop sz="94660"/>
  </p:normalViewPr>
  <p:slideViewPr>
    <p:cSldViewPr>
      <p:cViewPr varScale="1">
        <p:scale>
          <a:sx n="81" d="100"/>
          <a:sy n="81" d="100"/>
        </p:scale>
        <p:origin x="1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4073-E2D3-4B67-9D17-046136E810A7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0458A-0CE0-4DA2-928B-A51420EDD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15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0458A-0CE0-4DA2-928B-A51420EDD96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11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5276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88883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0733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96740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10358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81737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3100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6389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113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91583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58281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C15A-E2F6-46B6-8438-04D5F672979F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29BD-F3C9-4A8E-9F10-4550735EA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54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91350" y="886006"/>
            <a:ext cx="5396136" cy="1944216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Čas</a:t>
            </a:r>
            <a:br>
              <a:rPr lang="cs-CZ" b="1" dirty="0"/>
            </a:br>
            <a:r>
              <a:rPr lang="cs-CZ" sz="3600" dirty="0">
                <a:solidFill>
                  <a:schemeClr val="tx1"/>
                </a:solidFill>
              </a:rPr>
              <a:t>F6 - </a:t>
            </a:r>
            <a:r>
              <a:rPr lang="cs-CZ" sz="3600" dirty="0" err="1">
                <a:solidFill>
                  <a:schemeClr val="tx1"/>
                </a:solidFill>
              </a:rPr>
              <a:t>DisV</a:t>
            </a:r>
            <a:endParaRPr lang="cs-CZ" sz="3600" dirty="0"/>
          </a:p>
        </p:txBody>
      </p:sp>
      <p:pic>
        <p:nvPicPr>
          <p:cNvPr id="3076" name="Picture 4" descr="Hodiny s kyvadlem 30 x 69,5 x 13 cm">
            <a:extLst>
              <a:ext uri="{FF2B5EF4-FFF2-40B4-BE49-F238E27FC236}">
                <a16:creationId xmlns:a16="http://schemas.microsoft.com/office/drawing/2014/main" id="{D58189FC-B175-442F-9F18-1F26328247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8" r="17600"/>
          <a:stretch/>
        </p:blipFill>
        <p:spPr bwMode="auto">
          <a:xfrm>
            <a:off x="467544" y="2923268"/>
            <a:ext cx="2016224" cy="363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Kukačky I.">
            <a:extLst>
              <a:ext uri="{FF2B5EF4-FFF2-40B4-BE49-F238E27FC236}">
                <a16:creationId xmlns:a16="http://schemas.microsoft.com/office/drawing/2014/main" id="{4A2F87E6-34B9-4654-8187-63F5A5FA0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57561"/>
            <a:ext cx="187642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uské kapesní stopky &quot;Agat&quot; (SSSR, originál)">
            <a:extLst>
              <a:ext uri="{FF2B5EF4-FFF2-40B4-BE49-F238E27FC236}">
                <a16:creationId xmlns:a16="http://schemas.microsoft.com/office/drawing/2014/main" id="{3C521E51-E88E-4D86-93AD-16337FFF9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680" y="3400210"/>
            <a:ext cx="26479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Sluneční hodiny - Adolf Poduška - Strakonice">
            <a:extLst>
              <a:ext uri="{FF2B5EF4-FFF2-40B4-BE49-F238E27FC236}">
                <a16:creationId xmlns:a16="http://schemas.microsoft.com/office/drawing/2014/main" id="{EB5D6735-AC34-422E-B2B2-CD4D213BC9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0" t="12557" r="9930" b="21472"/>
          <a:stretch/>
        </p:blipFill>
        <p:spPr bwMode="auto">
          <a:xfrm>
            <a:off x="253195" y="332656"/>
            <a:ext cx="3424024" cy="211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echanický natahovací budík AT1058-18">
            <a:extLst>
              <a:ext uri="{FF2B5EF4-FFF2-40B4-BE49-F238E27FC236}">
                <a16:creationId xmlns:a16="http://schemas.microsoft.com/office/drawing/2014/main" id="{D7FB53B1-D5F8-4E84-984D-5844F716F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t="1859" r="10120" b="3643"/>
          <a:stretch/>
        </p:blipFill>
        <p:spPr bwMode="auto">
          <a:xfrm>
            <a:off x="6281920" y="330980"/>
            <a:ext cx="2200999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04148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7CB60EF1-AFBD-4391-B59F-7FAF214CA3A0}"/>
              </a:ext>
            </a:extLst>
          </p:cNvPr>
          <p:cNvSpPr txBox="1">
            <a:spLocks/>
          </p:cNvSpPr>
          <p:nvPr/>
        </p:nvSpPr>
        <p:spPr>
          <a:xfrm>
            <a:off x="457200" y="274637"/>
            <a:ext cx="8229600" cy="221825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sz="2800" b="1" u="sng" dirty="0"/>
              <a:t>Př 4:</a:t>
            </a:r>
            <a:r>
              <a:rPr lang="cs-CZ" sz="2800" b="1" dirty="0"/>
              <a:t> </a:t>
            </a:r>
            <a:r>
              <a:rPr lang="cs-CZ" sz="2800" dirty="0"/>
              <a:t>Vítěz závodu měl čas 1h 10min 30s. Závodník na 10. místě měl čas 1h 21min a 45s. Závodník na 15. místě měl ztrátu 21min 8s na vítěze. </a:t>
            </a:r>
          </a:p>
          <a:p>
            <a:pPr algn="l"/>
            <a:r>
              <a:rPr lang="cs-CZ" sz="2800" dirty="0"/>
              <a:t>Jakou ztrátu měl 10. závodník? </a:t>
            </a:r>
          </a:p>
          <a:p>
            <a:pPr algn="l"/>
            <a:r>
              <a:rPr lang="cs-CZ" sz="2800" dirty="0"/>
              <a:t>Jaký je čas běhu 15. závodníka? </a:t>
            </a:r>
          </a:p>
        </p:txBody>
      </p:sp>
      <p:pic>
        <p:nvPicPr>
          <p:cNvPr id="4" name="Picture 8" descr="Sportovní potřeby - Stopky elektronické LTH10">
            <a:extLst>
              <a:ext uri="{FF2B5EF4-FFF2-40B4-BE49-F238E27FC236}">
                <a16:creationId xmlns:a16="http://schemas.microsoft.com/office/drawing/2014/main" id="{0CBA26C7-FCE7-43FB-B8D0-7B4A5E6F0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95" y="1380380"/>
            <a:ext cx="1890705" cy="30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038BF23-4D0F-424B-9C15-FDBD31CF6B19}"/>
              </a:ext>
            </a:extLst>
          </p:cNvPr>
          <p:cNvSpPr txBox="1"/>
          <p:nvPr/>
        </p:nvSpPr>
        <p:spPr>
          <a:xfrm>
            <a:off x="611560" y="2636912"/>
            <a:ext cx="4118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7030A0"/>
                </a:solidFill>
              </a:rPr>
              <a:t>1. závodník …… 1h 10min 30s</a:t>
            </a:r>
          </a:p>
          <a:p>
            <a:r>
              <a:rPr lang="cs-CZ" sz="2400" dirty="0">
                <a:solidFill>
                  <a:srgbClr val="7030A0"/>
                </a:solidFill>
              </a:rPr>
              <a:t>10. závodník …… 1h 21min 45s</a:t>
            </a:r>
          </a:p>
          <a:p>
            <a:r>
              <a:rPr lang="cs-CZ" sz="2400" dirty="0"/>
              <a:t>	</a:t>
            </a:r>
          </a:p>
          <a:p>
            <a:r>
              <a:rPr lang="cs-CZ" sz="2400" dirty="0">
                <a:solidFill>
                  <a:srgbClr val="7030A0"/>
                </a:solidFill>
              </a:rPr>
              <a:t>1h 21min 45s – 1h 10min 30s =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8F38781-9E62-4F36-BFFE-9482D7BCCEE4}"/>
              </a:ext>
            </a:extLst>
          </p:cNvPr>
          <p:cNvSpPr txBox="1"/>
          <p:nvPr/>
        </p:nvSpPr>
        <p:spPr>
          <a:xfrm>
            <a:off x="609822" y="4509120"/>
            <a:ext cx="39770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1. závodník …… 1h 10min 30s</a:t>
            </a:r>
          </a:p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15. závodník – ztráta 21min 8s</a:t>
            </a:r>
          </a:p>
          <a:p>
            <a:r>
              <a:rPr lang="cs-CZ" sz="2400" dirty="0"/>
              <a:t>	</a:t>
            </a:r>
          </a:p>
          <a:p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1h 10min 30s + 21min 8s =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B9C1C57-45D4-4EE8-BB3B-6706DFEC6165}"/>
              </a:ext>
            </a:extLst>
          </p:cNvPr>
          <p:cNvSpPr txBox="1"/>
          <p:nvPr/>
        </p:nvSpPr>
        <p:spPr>
          <a:xfrm>
            <a:off x="4696960" y="3744907"/>
            <a:ext cx="1489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11min 15s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591E76-0114-4A4D-872F-65CFC56E70CB}"/>
              </a:ext>
            </a:extLst>
          </p:cNvPr>
          <p:cNvSpPr txBox="1"/>
          <p:nvPr/>
        </p:nvSpPr>
        <p:spPr>
          <a:xfrm>
            <a:off x="4139952" y="5603747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u="sng" dirty="0">
                <a:solidFill>
                  <a:schemeClr val="accent6">
                    <a:lumMod val="75000"/>
                  </a:schemeClr>
                </a:solidFill>
              </a:rPr>
              <a:t>1h 31min 38s</a:t>
            </a:r>
          </a:p>
        </p:txBody>
      </p:sp>
    </p:spTree>
    <p:extLst>
      <p:ext uri="{BB962C8B-B14F-4D97-AF65-F5344CB8AC3E}">
        <p14:creationId xmlns:p14="http://schemas.microsoft.com/office/powerpoint/2010/main" val="2670708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CABED-B210-4923-AA6E-56FC7ECD4E55}"/>
              </a:ext>
            </a:extLst>
          </p:cNvPr>
          <p:cNvSpPr txBox="1">
            <a:spLocks/>
          </p:cNvSpPr>
          <p:nvPr/>
        </p:nvSpPr>
        <p:spPr>
          <a:xfrm>
            <a:off x="348939" y="157917"/>
            <a:ext cx="8229600" cy="91912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u="sng" dirty="0"/>
              <a:t>Pásmový čas</a:t>
            </a:r>
          </a:p>
        </p:txBody>
      </p:sp>
      <p:pic>
        <p:nvPicPr>
          <p:cNvPr id="4" name="Picture 4" descr="V každém časovém pásmu platí stejný čas a liší se od sousedního o 1 hodinu.">
            <a:extLst>
              <a:ext uri="{FF2B5EF4-FFF2-40B4-BE49-F238E27FC236}">
                <a16:creationId xmlns:a16="http://schemas.microsoft.com/office/drawing/2014/main" id="{D11BFA58-20B5-4D68-9944-0EA540C03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6" t="19689" b="4717"/>
          <a:stretch/>
        </p:blipFill>
        <p:spPr bwMode="auto">
          <a:xfrm>
            <a:off x="320978" y="3357427"/>
            <a:ext cx="280324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C7D10CC-EE8F-4803-A8E9-18A74831B00E}"/>
              </a:ext>
            </a:extLst>
          </p:cNvPr>
          <p:cNvSpPr txBox="1"/>
          <p:nvPr/>
        </p:nvSpPr>
        <p:spPr>
          <a:xfrm>
            <a:off x="203820" y="1110895"/>
            <a:ext cx="87606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Země je rozdělena na 24 časových pásem.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Všechna místa v jednom časovém pásmu mají stejný čas.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Šířka jednoho časového pásma je 15°.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pic>
        <p:nvPicPr>
          <p:cNvPr id="2050" name="Picture 2" descr="Změny v časových pásmech 2015/2016 | ŠkolníMapy">
            <a:extLst>
              <a:ext uri="{FF2B5EF4-FFF2-40B4-BE49-F238E27FC236}">
                <a16:creationId xmlns:a16="http://schemas.microsoft.com/office/drawing/2014/main" id="{BF8C5FFC-EB43-4869-9C0F-D67635D63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259" y="2777053"/>
            <a:ext cx="5735229" cy="393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556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229" y="286045"/>
            <a:ext cx="8229600" cy="1368152"/>
          </a:xfrm>
        </p:spPr>
        <p:txBody>
          <a:bodyPr>
            <a:normAutofit/>
          </a:bodyPr>
          <a:lstStyle/>
          <a:p>
            <a:pPr algn="l"/>
            <a:r>
              <a:rPr lang="cs-CZ" sz="4000" b="1" u="sng" dirty="0"/>
              <a:t>Otázky k procvičení učiva</a:t>
            </a:r>
            <a:endParaRPr lang="cs-CZ" sz="4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36229" y="1657499"/>
            <a:ext cx="8435280" cy="498316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dirty="0"/>
              <a:t>Jakou má čas značku a základní </a:t>
            </a:r>
          </a:p>
          <a:p>
            <a:pPr marL="0" indent="0">
              <a:buNone/>
            </a:pPr>
            <a:r>
              <a:rPr lang="cs-CZ" sz="2800" dirty="0"/>
              <a:t>	jednotku?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/>
              <a:t>Znáš nějakou jinou jednotku času?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Čím můžeme měřit čas?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Co je to časové pásmo? 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Do kolika časových pásem je rozdělen čas na Zemi?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Za jak dlouho oběhne Země Slunce?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Za jak dlouho se Země otočí kolem své osy?</a:t>
            </a:r>
          </a:p>
          <a:p>
            <a:pPr marL="514350" indent="-514350">
              <a:buAutoNum type="arabicPeriod" startAt="2"/>
            </a:pPr>
            <a:r>
              <a:rPr lang="cs-CZ" sz="2800" dirty="0"/>
              <a:t>Co je to přestupný rok a kolik má dní?</a:t>
            </a:r>
          </a:p>
          <a:p>
            <a:pPr marL="514350" indent="-514350">
              <a:buAutoNum type="arabicPeriod" startAt="2"/>
            </a:pPr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DAC3CCE9-5917-40A1-B2CB-CEC961651428}"/>
              </a:ext>
            </a:extLst>
          </p:cNvPr>
          <p:cNvGrpSpPr/>
          <p:nvPr/>
        </p:nvGrpSpPr>
        <p:grpSpPr>
          <a:xfrm>
            <a:off x="6084168" y="217339"/>
            <a:ext cx="2880320" cy="3552549"/>
            <a:chOff x="5220072" y="1196752"/>
            <a:chExt cx="3816424" cy="3672408"/>
          </a:xfrm>
        </p:grpSpPr>
        <p:pic>
          <p:nvPicPr>
            <p:cNvPr id="2050" name="Picture 2" descr="Žlutý papír — Stock obrázek">
              <a:extLst>
                <a:ext uri="{FF2B5EF4-FFF2-40B4-BE49-F238E27FC236}">
                  <a16:creationId xmlns:a16="http://schemas.microsoft.com/office/drawing/2014/main" id="{F4886C5D-269C-433D-843C-5848D00354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45" t="7693" r="10074" b="13846"/>
            <a:stretch/>
          </p:blipFill>
          <p:spPr bwMode="auto">
            <a:xfrm>
              <a:off x="5220072" y="1196752"/>
              <a:ext cx="3816424" cy="367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D607CF43-28DA-43FA-BAED-408773A2047F}"/>
                </a:ext>
              </a:extLst>
            </p:cNvPr>
            <p:cNvSpPr txBox="1"/>
            <p:nvPr/>
          </p:nvSpPr>
          <p:spPr>
            <a:xfrm rot="224044">
              <a:off x="5871331" y="1931001"/>
              <a:ext cx="2655399" cy="2640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>
                  <a:latin typeface="Monotype Corsiva" panose="03010101010201010101" pitchFamily="66" charset="0"/>
                </a:rPr>
                <a:t>     Čas</a:t>
              </a:r>
            </a:p>
            <a:p>
              <a:r>
                <a:rPr lang="cs-CZ" sz="2000" dirty="0">
                  <a:latin typeface="Monotype Corsiva" panose="03010101010201010101" pitchFamily="66" charset="0"/>
                </a:rPr>
                <a:t>   sekunda</a:t>
              </a:r>
            </a:p>
            <a:p>
              <a:r>
                <a:rPr lang="cs-CZ" sz="2000" dirty="0">
                  <a:latin typeface="Monotype Corsiva" panose="03010101010201010101" pitchFamily="66" charset="0"/>
                </a:rPr>
                <a:t>        minuta</a:t>
              </a:r>
            </a:p>
            <a:p>
              <a:r>
                <a:rPr lang="cs-CZ" sz="2000" dirty="0">
                  <a:latin typeface="Monotype Corsiva" panose="03010101010201010101" pitchFamily="66" charset="0"/>
                </a:rPr>
                <a:t>            hodina</a:t>
              </a:r>
            </a:p>
            <a:p>
              <a:endParaRPr lang="cs-CZ" sz="2000" dirty="0">
                <a:latin typeface="Monotype Corsiva" panose="03010101010201010101" pitchFamily="66" charset="0"/>
              </a:endParaRPr>
            </a:p>
            <a:p>
              <a:r>
                <a:rPr lang="cs-CZ" sz="2400" b="1" dirty="0">
                  <a:solidFill>
                    <a:srgbClr val="7030A0"/>
                  </a:solidFill>
                  <a:latin typeface="Monotype Corsiva" panose="03010101010201010101" pitchFamily="66" charset="0"/>
                </a:rPr>
                <a:t>Konec hodiny – </a:t>
              </a:r>
            </a:p>
            <a:p>
              <a:r>
                <a:rPr lang="cs-CZ" sz="2400" b="1" dirty="0">
                  <a:solidFill>
                    <a:srgbClr val="7030A0"/>
                  </a:solidFill>
                  <a:latin typeface="Monotype Corsiva" panose="03010101010201010101" pitchFamily="66" charset="0"/>
                </a:rPr>
                <a:t>       - HURÁÁÁ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348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u="sng" dirty="0"/>
              <a:t>Př 1:</a:t>
            </a:r>
            <a:r>
              <a:rPr lang="cs-CZ" sz="3600" b="1" dirty="0"/>
              <a:t> Převeď jednotky času - kontrola</a:t>
            </a:r>
            <a:r>
              <a:rPr lang="cs-CZ" sz="3600" b="1" u="sng" dirty="0"/>
              <a:t> </a:t>
            </a:r>
            <a:endParaRPr lang="cs-CZ" sz="3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944282C-E579-4F73-812E-5048CDF6E538}"/>
              </a:ext>
            </a:extLst>
          </p:cNvPr>
          <p:cNvSpPr txBox="1"/>
          <p:nvPr/>
        </p:nvSpPr>
        <p:spPr>
          <a:xfrm>
            <a:off x="683568" y="1628800"/>
            <a:ext cx="792088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0,5 min = 0,5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·60 = </a:t>
            </a:r>
            <a:r>
              <a:rPr lang="cs-CZ" sz="2800" b="1" dirty="0">
                <a:solidFill>
                  <a:srgbClr val="000000"/>
                </a:solidFill>
              </a:rPr>
              <a:t>30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3 min = 3·60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180 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1,5 min = 1,5·60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90 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15 min = 15·60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900 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1 h 10 min = 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3600+600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4200 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cs-CZ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12 min 20 s = 12·60+20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740 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 den = 24·3600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86 400 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3 h 6 min 18 s = 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3·3600+6·60+18 = </a:t>
            </a:r>
            <a:r>
              <a:rPr lang="cs-CZ" sz="2800" b="1" dirty="0">
                <a:solidFill>
                  <a:srgbClr val="000000"/>
                </a:solidFill>
                <a:latin typeface="Arial" panose="020B0604020202020204" pitchFamily="34" charset="0"/>
              </a:rPr>
              <a:t>11 178 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8506ABE-BC64-4F0B-9E51-BE01D02F579C}"/>
              </a:ext>
            </a:extLst>
          </p:cNvPr>
          <p:cNvSpPr txBox="1"/>
          <p:nvPr/>
        </p:nvSpPr>
        <p:spPr>
          <a:xfrm>
            <a:off x="7308304" y="6305462"/>
            <a:ext cx="1566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hlinkClick r:id="rId2" action="ppaction://hlinksldjump"/>
              </a:rPr>
              <a:t>pokračovat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2000465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F0101BDF-A1CA-442E-829E-7E09C2F18EB3}"/>
                  </a:ext>
                </a:extLst>
              </p:cNvPr>
              <p:cNvSpPr txBox="1"/>
              <p:nvPr/>
            </p:nvSpPr>
            <p:spPr>
              <a:xfrm>
                <a:off x="460690" y="1052736"/>
                <a:ext cx="7632848" cy="60765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2800" dirty="0">
                    <a:solidFill>
                      <a:srgbClr val="000000"/>
                    </a:solidFill>
                  </a:rPr>
                  <a:t>12 min = 12:60 = 0,2 </a:t>
                </a:r>
                <a:r>
                  <a:rPr lang="cs-CZ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</a:p>
              <a:p>
                <a:endParaRPr lang="cs-CZ" sz="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135 min = 135:60 = 2,25 h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cs-CZ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= 2h 15 min)</a:t>
                </a:r>
              </a:p>
              <a:p>
                <a:endParaRPr lang="cs-CZ" sz="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pt-BR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h 24 min =</a:t>
                </a:r>
                <a:r>
                  <a:rPr lang="cs-CZ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2+24:60 = 2,4 </a:t>
                </a:r>
                <a:r>
                  <a:rPr lang="pt-BR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h</a:t>
                </a:r>
                <a:endParaRPr lang="cs-CZ" sz="2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endParaRPr lang="pt-BR" sz="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30 min = 30:60 = 0,5 h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h)</a:t>
                </a:r>
              </a:p>
              <a:p>
                <a:endParaRPr lang="cs-CZ" sz="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216 min = 216:60 = 3,6 h</a:t>
                </a:r>
              </a:p>
              <a:p>
                <a:endParaRPr lang="cs-CZ" sz="8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</a:rPr>
                  <a:t>15 s =	15:60 = 0,25 min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min)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endParaRPr lang="cs-CZ" sz="800" dirty="0">
                  <a:solidFill>
                    <a:srgbClr val="000000"/>
                  </a:solidFill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</a:rPr>
                  <a:t>90 s =	90:60 = 1,5 min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min)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endParaRPr lang="cs-CZ" sz="800" dirty="0">
                  <a:solidFill>
                    <a:srgbClr val="000000"/>
                  </a:solidFill>
                </a:endParaRPr>
              </a:p>
              <a:p>
                <a:r>
                  <a:rPr lang="cs-CZ" sz="2800" dirty="0">
                    <a:solidFill>
                      <a:srgbClr val="000000"/>
                    </a:solidFill>
                  </a:rPr>
                  <a:t>6 s = 6:60 = 0,1 min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min)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endParaRPr lang="cs-CZ" sz="800" dirty="0">
                  <a:solidFill>
                    <a:srgbClr val="000000"/>
                  </a:solidFill>
                </a:endParaRPr>
              </a:p>
              <a:p>
                <a:r>
                  <a:rPr lang="sv-SE" sz="2800" dirty="0">
                    <a:solidFill>
                      <a:srgbClr val="000000"/>
                    </a:solidFill>
                  </a:rPr>
                  <a:t>1 min 18 s =	</a:t>
                </a:r>
                <a:r>
                  <a:rPr lang="cs-CZ" sz="2800" dirty="0">
                    <a:solidFill>
                      <a:srgbClr val="000000"/>
                    </a:solidFill>
                  </a:rPr>
                  <a:t>1+18:60 = 1,3 </a:t>
                </a:r>
                <a:r>
                  <a:rPr lang="sv-SE" sz="2800" dirty="0">
                    <a:solidFill>
                      <a:srgbClr val="000000"/>
                    </a:solidFill>
                  </a:rPr>
                  <a:t>min</a:t>
                </a:r>
                <a:endParaRPr lang="cs-CZ" sz="2800" dirty="0">
                  <a:solidFill>
                    <a:srgbClr val="000000"/>
                  </a:solidFill>
                </a:endParaRPr>
              </a:p>
              <a:p>
                <a:endParaRPr lang="sv-SE" sz="800" dirty="0">
                  <a:solidFill>
                    <a:srgbClr val="000000"/>
                  </a:solidFill>
                </a:endParaRPr>
              </a:p>
              <a:p>
                <a:r>
                  <a:rPr lang="sv-SE" sz="2800" dirty="0">
                    <a:solidFill>
                      <a:srgbClr val="000000"/>
                    </a:solidFill>
                  </a:rPr>
                  <a:t>36 min 20 s =</a:t>
                </a:r>
                <a:r>
                  <a:rPr lang="cs-CZ" sz="2800" dirty="0">
                    <a:solidFill>
                      <a:srgbClr val="000000"/>
                    </a:solidFill>
                  </a:rPr>
                  <a:t> 36+20:60 = 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36,</m:t>
                    </m:r>
                    <m:acc>
                      <m:accPr>
                        <m:chr m:val="̅"/>
                        <m:ctrlPr>
                          <a:rPr lang="cs-CZ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sv-SE" sz="2800" dirty="0">
                    <a:solidFill>
                      <a:srgbClr val="000000"/>
                    </a:solidFill>
                  </a:rPr>
                  <a:t>	min</a:t>
                </a:r>
                <a:r>
                  <a:rPr lang="cs-CZ" sz="2800" dirty="0">
                    <a:solidFill>
                      <a:srgbClr val="000000"/>
                    </a:solidFill>
                  </a:rPr>
                  <a:t> </a:t>
                </a:r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(36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min)</a:t>
                </a:r>
                <a:endParaRPr lang="sv-SE" sz="2000" dirty="0">
                  <a:solidFill>
                    <a:srgbClr val="000000"/>
                  </a:solidFill>
                </a:endParaRPr>
              </a:p>
              <a:p>
                <a:endParaRPr lang="cs-CZ" sz="24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F0101BDF-A1CA-442E-829E-7E09C2F18E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0" y="1052736"/>
                <a:ext cx="7632848" cy="6076535"/>
              </a:xfrm>
              <a:prstGeom prst="rect">
                <a:avLst/>
              </a:prstGeom>
              <a:blipFill>
                <a:blip r:embed="rId2"/>
                <a:stretch>
                  <a:fillRect l="-1677" t="-13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>
            <a:extLst>
              <a:ext uri="{FF2B5EF4-FFF2-40B4-BE49-F238E27FC236}">
                <a16:creationId xmlns:a16="http://schemas.microsoft.com/office/drawing/2014/main" id="{2872599B-79C3-4D9A-8A6C-CEB055411FA7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u="sng" dirty="0"/>
              <a:t>Př 2:</a:t>
            </a:r>
            <a:r>
              <a:rPr lang="cs-CZ" sz="3600" b="1" dirty="0"/>
              <a:t> Převeď jednotky času - kontrola</a:t>
            </a:r>
            <a:endParaRPr lang="cs-CZ" sz="36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0CE73D3-E906-407A-B0D9-28B4F4DDC3BF}"/>
              </a:ext>
            </a:extLst>
          </p:cNvPr>
          <p:cNvSpPr txBox="1"/>
          <p:nvPr/>
        </p:nvSpPr>
        <p:spPr>
          <a:xfrm>
            <a:off x="7380312" y="6237312"/>
            <a:ext cx="1566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hlinkClick r:id="rId3" action="ppaction://hlinksldjump"/>
              </a:rPr>
              <a:t>pokračovat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619845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		</a:t>
            </a:r>
            <a:r>
              <a:rPr lang="cs-CZ" b="1" u="sng" dirty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43" y="1628800"/>
            <a:ext cx="8640958" cy="2592288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čas je základní fyzikální veličina</a:t>
            </a:r>
          </a:p>
          <a:p>
            <a:pPr mar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algn="just"/>
            <a:r>
              <a:rPr lang="cs-CZ" dirty="0"/>
              <a:t>značka času – </a:t>
            </a:r>
            <a:r>
              <a:rPr lang="cs-CZ" b="1" dirty="0">
                <a:solidFill>
                  <a:srgbClr val="FF0000"/>
                </a:solidFill>
              </a:rPr>
              <a:t>t</a:t>
            </a:r>
            <a:r>
              <a:rPr lang="cs-CZ" b="1" dirty="0"/>
              <a:t> </a:t>
            </a:r>
            <a:r>
              <a:rPr lang="cs-CZ" dirty="0"/>
              <a:t>(t = 10 s)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2800" dirty="0"/>
          </a:p>
          <a:p>
            <a:pPr marL="0" lv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sz="2800" dirty="0"/>
              <a:t> 				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				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indent="0" algn="ctr">
              <a:buNone/>
            </a:pPr>
            <a:endParaRPr lang="cs-CZ" sz="2800" dirty="0"/>
          </a:p>
        </p:txBody>
      </p:sp>
      <p:pic>
        <p:nvPicPr>
          <p:cNvPr id="5" name="Picture 10" descr="Digitální">
            <a:extLst>
              <a:ext uri="{FF2B5EF4-FFF2-40B4-BE49-F238E27FC236}">
                <a16:creationId xmlns:a16="http://schemas.microsoft.com/office/drawing/2014/main" id="{598CDFBD-4ADF-4814-83D5-E2F448859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37062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872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Jednotky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186"/>
            <a:ext cx="8229600" cy="5036150"/>
          </a:xfrm>
        </p:spPr>
        <p:txBody>
          <a:bodyPr>
            <a:normAutofit/>
          </a:bodyPr>
          <a:lstStyle/>
          <a:p>
            <a:r>
              <a:rPr lang="cs-CZ" b="1" dirty="0"/>
              <a:t>Základní jednotka </a:t>
            </a:r>
            <a:r>
              <a:rPr lang="cs-CZ" dirty="0"/>
              <a:t>času je </a:t>
            </a:r>
            <a:r>
              <a:rPr lang="cs-CZ" b="1" dirty="0">
                <a:solidFill>
                  <a:srgbClr val="FF0000"/>
                </a:solidFill>
              </a:rPr>
              <a:t>sekunda – 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Další jednotky: </a:t>
            </a:r>
            <a:r>
              <a:rPr lang="cs-CZ" dirty="0"/>
              <a:t>	hodina – h</a:t>
            </a:r>
          </a:p>
          <a:p>
            <a:pPr marL="0" indent="0">
              <a:buNone/>
            </a:pPr>
            <a:r>
              <a:rPr lang="cs-CZ" dirty="0"/>
              <a:t>				minuta – min</a:t>
            </a:r>
          </a:p>
          <a:p>
            <a:pPr marL="0" indent="0">
              <a:buNone/>
            </a:pPr>
            <a:r>
              <a:rPr lang="cs-CZ" dirty="0"/>
              <a:t>				den </a:t>
            </a:r>
          </a:p>
          <a:p>
            <a:pPr marL="0" indent="0">
              <a:buNone/>
            </a:pPr>
            <a:r>
              <a:rPr lang="cs-CZ" dirty="0"/>
              <a:t>				rok</a:t>
            </a:r>
          </a:p>
          <a:p>
            <a:pPr marL="0" indent="0">
              <a:buNone/>
            </a:pPr>
            <a:r>
              <a:rPr lang="cs-CZ" dirty="0"/>
              <a:t>				milisekunda - </a:t>
            </a:r>
            <a:r>
              <a:rPr lang="cs-CZ" dirty="0" err="1"/>
              <a:t>ms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	mikrosekunda - </a:t>
            </a:r>
            <a:r>
              <a:rPr lang="el-GR" dirty="0"/>
              <a:t>μ</a:t>
            </a:r>
            <a:r>
              <a:rPr lang="cs-CZ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15938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Převody jednotek času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7584" y="1340768"/>
            <a:ext cx="6761744" cy="2556655"/>
          </a:xfrm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800" dirty="0"/>
              <a:t>1 min = 60 s</a:t>
            </a:r>
          </a:p>
          <a:p>
            <a:pPr marL="0" lvl="0" indent="0">
              <a:buNone/>
            </a:pPr>
            <a:r>
              <a:rPr lang="cs-CZ" sz="2800" dirty="0"/>
              <a:t>1 h = 60 min = 3 600 s</a:t>
            </a:r>
          </a:p>
          <a:p>
            <a:pPr marL="0" lvl="0" indent="0">
              <a:buNone/>
            </a:pPr>
            <a:r>
              <a:rPr lang="cs-CZ" sz="2800" dirty="0"/>
              <a:t>1 den = 24 h = 1 440 min = 86 400 s</a:t>
            </a:r>
          </a:p>
          <a:p>
            <a:pPr marL="0" lvl="0" indent="0">
              <a:buNone/>
            </a:pPr>
            <a:r>
              <a:rPr lang="cs-CZ" sz="2800" dirty="0"/>
              <a:t>1 rok = 365 (366) dní</a:t>
            </a:r>
          </a:p>
          <a:p>
            <a:pPr marL="0" indent="0">
              <a:buNone/>
            </a:pPr>
            <a:r>
              <a:rPr lang="cs-CZ" sz="2800" dirty="0"/>
              <a:t>1s = 1 000 </a:t>
            </a:r>
            <a:r>
              <a:rPr lang="cs-CZ" sz="2800" dirty="0" err="1"/>
              <a:t>ms</a:t>
            </a:r>
            <a:r>
              <a:rPr lang="cs-CZ" sz="2800" dirty="0"/>
              <a:t> = 1 000 000 </a:t>
            </a:r>
            <a:r>
              <a:rPr lang="el-GR" sz="2800" dirty="0"/>
              <a:t>μ</a:t>
            </a:r>
            <a:r>
              <a:rPr lang="cs-CZ" sz="2800" dirty="0"/>
              <a:t>s</a:t>
            </a:r>
          </a:p>
          <a:p>
            <a:pPr marL="0" lvl="0" indent="0">
              <a:buNone/>
            </a:pPr>
            <a:endParaRPr lang="cs-CZ" sz="2800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9324E521-ADA7-43E2-8C70-BCB18DF1C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04997"/>
              </p:ext>
            </p:extLst>
          </p:nvPr>
        </p:nvGraphicFramePr>
        <p:xfrm>
          <a:off x="827584" y="4725144"/>
          <a:ext cx="756084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164920361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617100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39175937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337714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924551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err="1"/>
                        <a:t>ms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/>
                        <a:t>μ</a:t>
                      </a:r>
                      <a:r>
                        <a:rPr lang="cs-CZ" sz="2800" b="1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04959"/>
                  </a:ext>
                </a:extLst>
              </a:tr>
            </a:tbl>
          </a:graphicData>
        </a:graphic>
      </p:graphicFrame>
      <p:grpSp>
        <p:nvGrpSpPr>
          <p:cNvPr id="2" name="Skupina 1">
            <a:extLst>
              <a:ext uri="{FF2B5EF4-FFF2-40B4-BE49-F238E27FC236}">
                <a16:creationId xmlns:a16="http://schemas.microsoft.com/office/drawing/2014/main" id="{8A6F6185-C36B-4B27-B75F-0C49CBBBCB87}"/>
              </a:ext>
            </a:extLst>
          </p:cNvPr>
          <p:cNvGrpSpPr/>
          <p:nvPr/>
        </p:nvGrpSpPr>
        <p:grpSpPr>
          <a:xfrm>
            <a:off x="1547664" y="4149328"/>
            <a:ext cx="1368152" cy="525769"/>
            <a:chOff x="1547664" y="4149328"/>
            <a:chExt cx="1368152" cy="525769"/>
          </a:xfrm>
        </p:grpSpPr>
        <p:sp>
          <p:nvSpPr>
            <p:cNvPr id="8" name="Šipka: zahnutá dolů 7">
              <a:extLst>
                <a:ext uri="{FF2B5EF4-FFF2-40B4-BE49-F238E27FC236}">
                  <a16:creationId xmlns:a16="http://schemas.microsoft.com/office/drawing/2014/main" id="{1200F52C-E06A-4A03-AFE9-349D4646A3AA}"/>
                </a:ext>
              </a:extLst>
            </p:cNvPr>
            <p:cNvSpPr/>
            <p:nvPr/>
          </p:nvSpPr>
          <p:spPr>
            <a:xfrm>
              <a:off x="1547664" y="4149328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38A3A661-BA64-4A0A-8EB5-DC1F2E5AF2E7}"/>
                </a:ext>
              </a:extLst>
            </p:cNvPr>
            <p:cNvSpPr txBox="1"/>
            <p:nvPr/>
          </p:nvSpPr>
          <p:spPr>
            <a:xfrm>
              <a:off x="1907704" y="4305765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· 60</a:t>
              </a: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CDA77B0-0249-4815-9FAC-2D065183FAE5}"/>
              </a:ext>
            </a:extLst>
          </p:cNvPr>
          <p:cNvGrpSpPr/>
          <p:nvPr/>
        </p:nvGrpSpPr>
        <p:grpSpPr>
          <a:xfrm>
            <a:off x="3184521" y="4149328"/>
            <a:ext cx="1368152" cy="549476"/>
            <a:chOff x="3184521" y="4149328"/>
            <a:chExt cx="1368152" cy="549476"/>
          </a:xfrm>
        </p:grpSpPr>
        <p:sp>
          <p:nvSpPr>
            <p:cNvPr id="9" name="Šipka: zahnutá dolů 8">
              <a:extLst>
                <a:ext uri="{FF2B5EF4-FFF2-40B4-BE49-F238E27FC236}">
                  <a16:creationId xmlns:a16="http://schemas.microsoft.com/office/drawing/2014/main" id="{9A9BC923-C9C3-453C-BC71-E27BE37AB2EE}"/>
                </a:ext>
              </a:extLst>
            </p:cNvPr>
            <p:cNvSpPr/>
            <p:nvPr/>
          </p:nvSpPr>
          <p:spPr>
            <a:xfrm>
              <a:off x="3184521" y="4149328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6A3B24F2-4C10-4063-93CD-BD0CFD5FDAE6}"/>
                </a:ext>
              </a:extLst>
            </p:cNvPr>
            <p:cNvSpPr txBox="1"/>
            <p:nvPr/>
          </p:nvSpPr>
          <p:spPr>
            <a:xfrm>
              <a:off x="3515256" y="4329472"/>
              <a:ext cx="529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· 60</a:t>
              </a:r>
            </a:p>
          </p:txBody>
        </p:sp>
      </p:grpSp>
      <p:grpSp>
        <p:nvGrpSpPr>
          <p:cNvPr id="6" name="Skupina 5">
            <a:extLst>
              <a:ext uri="{FF2B5EF4-FFF2-40B4-BE49-F238E27FC236}">
                <a16:creationId xmlns:a16="http://schemas.microsoft.com/office/drawing/2014/main" id="{0A11F83A-7221-4791-9851-866E3D88441F}"/>
              </a:ext>
            </a:extLst>
          </p:cNvPr>
          <p:cNvGrpSpPr/>
          <p:nvPr/>
        </p:nvGrpSpPr>
        <p:grpSpPr>
          <a:xfrm>
            <a:off x="4644008" y="4077568"/>
            <a:ext cx="1310171" cy="553855"/>
            <a:chOff x="4644008" y="4077568"/>
            <a:chExt cx="1310171" cy="553855"/>
          </a:xfrm>
        </p:grpSpPr>
        <p:sp>
          <p:nvSpPr>
            <p:cNvPr id="10" name="Šipka: zahnutá dolů 9">
              <a:extLst>
                <a:ext uri="{FF2B5EF4-FFF2-40B4-BE49-F238E27FC236}">
                  <a16:creationId xmlns:a16="http://schemas.microsoft.com/office/drawing/2014/main" id="{7929D7ED-89BB-456D-80B6-203904F5568D}"/>
                </a:ext>
              </a:extLst>
            </p:cNvPr>
            <p:cNvSpPr/>
            <p:nvPr/>
          </p:nvSpPr>
          <p:spPr>
            <a:xfrm>
              <a:off x="4644008" y="4077568"/>
              <a:ext cx="1310171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4443CF89-6D2B-4D91-91DD-400EEBDB8063}"/>
                </a:ext>
              </a:extLst>
            </p:cNvPr>
            <p:cNvSpPr txBox="1"/>
            <p:nvPr/>
          </p:nvSpPr>
          <p:spPr>
            <a:xfrm>
              <a:off x="4915883" y="4262091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· 1000</a:t>
              </a:r>
            </a:p>
          </p:txBody>
        </p:sp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B7A2E9C9-00F8-47F9-9CB3-807158D9761B}"/>
              </a:ext>
            </a:extLst>
          </p:cNvPr>
          <p:cNvGrpSpPr/>
          <p:nvPr/>
        </p:nvGrpSpPr>
        <p:grpSpPr>
          <a:xfrm>
            <a:off x="6084168" y="4077568"/>
            <a:ext cx="1368152" cy="547974"/>
            <a:chOff x="6084168" y="4077568"/>
            <a:chExt cx="1368152" cy="547974"/>
          </a:xfrm>
        </p:grpSpPr>
        <p:sp>
          <p:nvSpPr>
            <p:cNvPr id="11" name="Šipka: zahnutá dolů 10">
              <a:extLst>
                <a:ext uri="{FF2B5EF4-FFF2-40B4-BE49-F238E27FC236}">
                  <a16:creationId xmlns:a16="http://schemas.microsoft.com/office/drawing/2014/main" id="{714A683A-756A-41A9-9AB1-B001E34FBFDB}"/>
                </a:ext>
              </a:extLst>
            </p:cNvPr>
            <p:cNvSpPr/>
            <p:nvPr/>
          </p:nvSpPr>
          <p:spPr>
            <a:xfrm>
              <a:off x="6084168" y="4077568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FD1F8783-C917-49F0-9706-E2D8F0DC86AA}"/>
                </a:ext>
              </a:extLst>
            </p:cNvPr>
            <p:cNvSpPr txBox="1"/>
            <p:nvPr/>
          </p:nvSpPr>
          <p:spPr>
            <a:xfrm>
              <a:off x="6317389" y="4256210"/>
              <a:ext cx="763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· 1000</a:t>
              </a:r>
            </a:p>
          </p:txBody>
        </p:sp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215E1057-6C5D-4BD0-AC0B-BBE1C8083E85}"/>
              </a:ext>
            </a:extLst>
          </p:cNvPr>
          <p:cNvGrpSpPr/>
          <p:nvPr/>
        </p:nvGrpSpPr>
        <p:grpSpPr>
          <a:xfrm>
            <a:off x="6298334" y="5332566"/>
            <a:ext cx="1368152" cy="508267"/>
            <a:chOff x="6298334" y="5332566"/>
            <a:chExt cx="1368152" cy="508267"/>
          </a:xfrm>
        </p:grpSpPr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BD38E072-393C-4BCF-BF40-0EF46AFA68C4}"/>
                </a:ext>
              </a:extLst>
            </p:cNvPr>
            <p:cNvSpPr txBox="1"/>
            <p:nvPr/>
          </p:nvSpPr>
          <p:spPr>
            <a:xfrm>
              <a:off x="6597527" y="5332566"/>
              <a:ext cx="769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: 1000</a:t>
              </a:r>
            </a:p>
          </p:txBody>
        </p:sp>
        <p:sp>
          <p:nvSpPr>
            <p:cNvPr id="20" name="Šipka: zahnutá dolů 19">
              <a:extLst>
                <a:ext uri="{FF2B5EF4-FFF2-40B4-BE49-F238E27FC236}">
                  <a16:creationId xmlns:a16="http://schemas.microsoft.com/office/drawing/2014/main" id="{BEEADCC5-102D-4D71-A3A4-8DF658A7EC1B}"/>
                </a:ext>
              </a:extLst>
            </p:cNvPr>
            <p:cNvSpPr/>
            <p:nvPr/>
          </p:nvSpPr>
          <p:spPr>
            <a:xfrm rot="10800000">
              <a:off x="6298334" y="5337025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Skupina 25">
            <a:extLst>
              <a:ext uri="{FF2B5EF4-FFF2-40B4-BE49-F238E27FC236}">
                <a16:creationId xmlns:a16="http://schemas.microsoft.com/office/drawing/2014/main" id="{4F03373E-4452-4970-AD45-8D52FC105F07}"/>
              </a:ext>
            </a:extLst>
          </p:cNvPr>
          <p:cNvGrpSpPr/>
          <p:nvPr/>
        </p:nvGrpSpPr>
        <p:grpSpPr>
          <a:xfrm>
            <a:off x="4793827" y="5328781"/>
            <a:ext cx="1368152" cy="503808"/>
            <a:chOff x="4793827" y="5328781"/>
            <a:chExt cx="1368152" cy="503808"/>
          </a:xfrm>
        </p:grpSpPr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D79038B8-529F-4921-AD03-76A8ADF44A29}"/>
                </a:ext>
              </a:extLst>
            </p:cNvPr>
            <p:cNvSpPr txBox="1"/>
            <p:nvPr/>
          </p:nvSpPr>
          <p:spPr>
            <a:xfrm>
              <a:off x="5093022" y="5337025"/>
              <a:ext cx="769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: 1000</a:t>
              </a:r>
            </a:p>
          </p:txBody>
        </p:sp>
        <p:sp>
          <p:nvSpPr>
            <p:cNvPr id="21" name="Šipka: zahnutá dolů 20">
              <a:extLst>
                <a:ext uri="{FF2B5EF4-FFF2-40B4-BE49-F238E27FC236}">
                  <a16:creationId xmlns:a16="http://schemas.microsoft.com/office/drawing/2014/main" id="{697634C7-6590-4DB9-90BF-45738A009BE5}"/>
                </a:ext>
              </a:extLst>
            </p:cNvPr>
            <p:cNvSpPr/>
            <p:nvPr/>
          </p:nvSpPr>
          <p:spPr>
            <a:xfrm rot="10800000">
              <a:off x="4793827" y="5328781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78A002D2-0F51-4490-9994-CA334F8DBE63}"/>
              </a:ext>
            </a:extLst>
          </p:cNvPr>
          <p:cNvGrpSpPr/>
          <p:nvPr/>
        </p:nvGrpSpPr>
        <p:grpSpPr>
          <a:xfrm>
            <a:off x="3126478" y="5269644"/>
            <a:ext cx="1368152" cy="549476"/>
            <a:chOff x="3126478" y="5269644"/>
            <a:chExt cx="1368152" cy="549476"/>
          </a:xfrm>
        </p:grpSpPr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C9A8F1CC-4A29-4689-B140-842C6855B785}"/>
                </a:ext>
              </a:extLst>
            </p:cNvPr>
            <p:cNvSpPr txBox="1"/>
            <p:nvPr/>
          </p:nvSpPr>
          <p:spPr>
            <a:xfrm>
              <a:off x="3515256" y="5269644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: 60</a:t>
              </a:r>
            </a:p>
          </p:txBody>
        </p:sp>
        <p:sp>
          <p:nvSpPr>
            <p:cNvPr id="22" name="Šipka: zahnutá dolů 21">
              <a:extLst>
                <a:ext uri="{FF2B5EF4-FFF2-40B4-BE49-F238E27FC236}">
                  <a16:creationId xmlns:a16="http://schemas.microsoft.com/office/drawing/2014/main" id="{EFD8B72E-A43A-497C-B6F1-D7D579970D6B}"/>
                </a:ext>
              </a:extLst>
            </p:cNvPr>
            <p:cNvSpPr/>
            <p:nvPr/>
          </p:nvSpPr>
          <p:spPr>
            <a:xfrm rot="10800000">
              <a:off x="3126478" y="5315312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5CEA5306-C3B0-4BBB-9624-85CF523CEE50}"/>
              </a:ext>
            </a:extLst>
          </p:cNvPr>
          <p:cNvGrpSpPr/>
          <p:nvPr/>
        </p:nvGrpSpPr>
        <p:grpSpPr>
          <a:xfrm>
            <a:off x="1540551" y="5272916"/>
            <a:ext cx="1368152" cy="545879"/>
            <a:chOff x="1540551" y="5272916"/>
            <a:chExt cx="1368152" cy="545879"/>
          </a:xfrm>
        </p:grpSpPr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CEDEF9E-0537-4823-966C-CDEC913F6F44}"/>
                </a:ext>
              </a:extLst>
            </p:cNvPr>
            <p:cNvSpPr txBox="1"/>
            <p:nvPr/>
          </p:nvSpPr>
          <p:spPr>
            <a:xfrm>
              <a:off x="1967084" y="5272916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>
                  <a:solidFill>
                    <a:srgbClr val="FF0000"/>
                  </a:solidFill>
                </a:rPr>
                <a:t>: 60</a:t>
              </a:r>
            </a:p>
          </p:txBody>
        </p:sp>
        <p:sp>
          <p:nvSpPr>
            <p:cNvPr id="23" name="Šipka: zahnutá dolů 22">
              <a:extLst>
                <a:ext uri="{FF2B5EF4-FFF2-40B4-BE49-F238E27FC236}">
                  <a16:creationId xmlns:a16="http://schemas.microsoft.com/office/drawing/2014/main" id="{995037C9-2B6B-44C0-8992-ABC6BEAC25C2}"/>
                </a:ext>
              </a:extLst>
            </p:cNvPr>
            <p:cNvSpPr/>
            <p:nvPr/>
          </p:nvSpPr>
          <p:spPr>
            <a:xfrm rot="10800000">
              <a:off x="1540551" y="5314987"/>
              <a:ext cx="1368152" cy="50380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117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0036CA5F-00CB-4B2A-8FD9-F68B38BA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97" y="-126633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u="sng" dirty="0"/>
              <a:t>Části hodiny</a:t>
            </a:r>
            <a:endParaRPr lang="cs-CZ" sz="3600" dirty="0"/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2DA821E6-0C83-4D20-89B5-06F3C9018321}"/>
              </a:ext>
            </a:extLst>
          </p:cNvPr>
          <p:cNvGrpSpPr/>
          <p:nvPr/>
        </p:nvGrpSpPr>
        <p:grpSpPr>
          <a:xfrm>
            <a:off x="118201" y="445635"/>
            <a:ext cx="2861260" cy="2808311"/>
            <a:chOff x="2070780" y="1484784"/>
            <a:chExt cx="4767354" cy="4536506"/>
          </a:xfrm>
        </p:grpSpPr>
        <p:pic>
          <p:nvPicPr>
            <p:cNvPr id="1026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347A34B3-8EA6-4DDA-8746-F2329677A6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2123728" y="1484784"/>
              <a:ext cx="4714406" cy="4536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Částečný kruh 11">
              <a:extLst>
                <a:ext uri="{FF2B5EF4-FFF2-40B4-BE49-F238E27FC236}">
                  <a16:creationId xmlns:a16="http://schemas.microsoft.com/office/drawing/2014/main" id="{90A35098-0F07-418D-88B0-AE34746D0F28}"/>
                </a:ext>
              </a:extLst>
            </p:cNvPr>
            <p:cNvSpPr/>
            <p:nvPr/>
          </p:nvSpPr>
          <p:spPr>
            <a:xfrm rot="5400000">
              <a:off x="2159730" y="1395834"/>
              <a:ext cx="4536506" cy="4714406"/>
            </a:xfrm>
            <a:prstGeom prst="pie">
              <a:avLst>
                <a:gd name="adj1" fmla="val 10789756"/>
                <a:gd name="adj2" fmla="val 16200000"/>
              </a:avLst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44A5ADB-CB94-4CA0-A64C-7B6852311E0E}"/>
                  </a:ext>
                </a:extLst>
              </p:cNvPr>
              <p:cNvSpPr txBox="1"/>
              <p:nvPr/>
            </p:nvSpPr>
            <p:spPr>
              <a:xfrm>
                <a:off x="1481780" y="1129368"/>
                <a:ext cx="1715534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15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844A5ADB-CB94-4CA0-A64C-7B6852311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780" y="1129368"/>
                <a:ext cx="1715534" cy="624082"/>
              </a:xfrm>
              <a:prstGeom prst="rect">
                <a:avLst/>
              </a:prstGeom>
              <a:blipFill>
                <a:blip r:embed="rId3"/>
                <a:stretch>
                  <a:fillRect l="-5338" r="-4982" b="-8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Skupina 26">
            <a:extLst>
              <a:ext uri="{FF2B5EF4-FFF2-40B4-BE49-F238E27FC236}">
                <a16:creationId xmlns:a16="http://schemas.microsoft.com/office/drawing/2014/main" id="{F3B7986C-F446-4C7E-A184-0A738FF44986}"/>
              </a:ext>
            </a:extLst>
          </p:cNvPr>
          <p:cNvGrpSpPr/>
          <p:nvPr/>
        </p:nvGrpSpPr>
        <p:grpSpPr>
          <a:xfrm>
            <a:off x="84320" y="3429000"/>
            <a:ext cx="2862748" cy="2808312"/>
            <a:chOff x="6150898" y="476672"/>
            <a:chExt cx="2862748" cy="2808312"/>
          </a:xfrm>
        </p:grpSpPr>
        <p:pic>
          <p:nvPicPr>
            <p:cNvPr id="22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719DAA9E-2A0D-4378-A102-D0B4911EA20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6184164" y="476674"/>
              <a:ext cx="2829482" cy="28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Částečný kruh 22">
              <a:extLst>
                <a:ext uri="{FF2B5EF4-FFF2-40B4-BE49-F238E27FC236}">
                  <a16:creationId xmlns:a16="http://schemas.microsoft.com/office/drawing/2014/main" id="{D97BFD75-5BDB-4AF3-9A46-D1C00E5C8ED4}"/>
                </a:ext>
              </a:extLst>
            </p:cNvPr>
            <p:cNvSpPr/>
            <p:nvPr/>
          </p:nvSpPr>
          <p:spPr>
            <a:xfrm rot="5400000">
              <a:off x="6161483" y="466087"/>
              <a:ext cx="2808311" cy="2829482"/>
            </a:xfrm>
            <a:prstGeom prst="pie">
              <a:avLst>
                <a:gd name="adj1" fmla="val 10789756"/>
                <a:gd name="adj2" fmla="val 21541496"/>
              </a:avLst>
            </a:prstGeom>
            <a:solidFill>
              <a:schemeClr val="accent2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6392CF5D-D78A-470C-BEE0-0CD9A832C398}"/>
                  </a:ext>
                </a:extLst>
              </p:cNvPr>
              <p:cNvSpPr txBox="1"/>
              <p:nvPr/>
            </p:nvSpPr>
            <p:spPr>
              <a:xfrm>
                <a:off x="1406840" y="4542355"/>
                <a:ext cx="1715534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30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6392CF5D-D78A-470C-BEE0-0CD9A832C3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6840" y="4542355"/>
                <a:ext cx="1715534" cy="624082"/>
              </a:xfrm>
              <a:prstGeom prst="rect">
                <a:avLst/>
              </a:prstGeom>
              <a:blipFill>
                <a:blip r:embed="rId4"/>
                <a:stretch>
                  <a:fillRect l="-5694" r="-4626" b="-8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Skupina 28">
            <a:extLst>
              <a:ext uri="{FF2B5EF4-FFF2-40B4-BE49-F238E27FC236}">
                <a16:creationId xmlns:a16="http://schemas.microsoft.com/office/drawing/2014/main" id="{F11B49F4-EC04-4EE4-B616-AB94A0585AA8}"/>
              </a:ext>
            </a:extLst>
          </p:cNvPr>
          <p:cNvGrpSpPr/>
          <p:nvPr/>
        </p:nvGrpSpPr>
        <p:grpSpPr>
          <a:xfrm>
            <a:off x="3165537" y="3916095"/>
            <a:ext cx="2854635" cy="2826727"/>
            <a:chOff x="186136" y="3717031"/>
            <a:chExt cx="2854635" cy="2826727"/>
          </a:xfrm>
        </p:grpSpPr>
        <p:pic>
          <p:nvPicPr>
            <p:cNvPr id="16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4D70E4C7-5638-425C-A754-C251094128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211289" y="3717031"/>
              <a:ext cx="2829482" cy="28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Částečný kruh 16">
              <a:extLst>
                <a:ext uri="{FF2B5EF4-FFF2-40B4-BE49-F238E27FC236}">
                  <a16:creationId xmlns:a16="http://schemas.microsoft.com/office/drawing/2014/main" id="{57FBDC7D-40D4-41FF-B10E-7179D231A294}"/>
                </a:ext>
              </a:extLst>
            </p:cNvPr>
            <p:cNvSpPr/>
            <p:nvPr/>
          </p:nvSpPr>
          <p:spPr>
            <a:xfrm rot="5400000">
              <a:off x="196721" y="3724862"/>
              <a:ext cx="2808311" cy="2829482"/>
            </a:xfrm>
            <a:prstGeom prst="pie">
              <a:avLst>
                <a:gd name="adj1" fmla="val 10789756"/>
                <a:gd name="adj2" fmla="val 5422924"/>
              </a:avLst>
            </a:prstGeom>
            <a:solidFill>
              <a:schemeClr val="bg2">
                <a:lumMod val="5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6CFF7B6-6020-4F4C-A451-DDFE26D9FDB9}"/>
                  </a:ext>
                </a:extLst>
              </p:cNvPr>
              <p:cNvSpPr txBox="1"/>
              <p:nvPr/>
            </p:nvSpPr>
            <p:spPr>
              <a:xfrm>
                <a:off x="3723003" y="5294401"/>
                <a:ext cx="1715534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45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6CFF7B6-6020-4F4C-A451-DDFE26D9F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003" y="5294401"/>
                <a:ext cx="1715534" cy="624082"/>
              </a:xfrm>
              <a:prstGeom prst="rect">
                <a:avLst/>
              </a:prstGeom>
              <a:blipFill>
                <a:blip r:embed="rId5"/>
                <a:stretch>
                  <a:fillRect l="-5694" r="-4626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Skupina 30">
            <a:extLst>
              <a:ext uri="{FF2B5EF4-FFF2-40B4-BE49-F238E27FC236}">
                <a16:creationId xmlns:a16="http://schemas.microsoft.com/office/drawing/2014/main" id="{15AE3A80-1972-47CA-B179-6464D40EC39D}"/>
              </a:ext>
            </a:extLst>
          </p:cNvPr>
          <p:cNvGrpSpPr/>
          <p:nvPr/>
        </p:nvGrpSpPr>
        <p:grpSpPr>
          <a:xfrm>
            <a:off x="6134332" y="165837"/>
            <a:ext cx="2861259" cy="2808312"/>
            <a:chOff x="3191329" y="2564904"/>
            <a:chExt cx="2861259" cy="2808312"/>
          </a:xfrm>
        </p:grpSpPr>
        <p:pic>
          <p:nvPicPr>
            <p:cNvPr id="19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FD805DA6-13BF-41B2-AB96-971A045E07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3223107" y="2564904"/>
              <a:ext cx="2829481" cy="28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Částečný kruh 19">
              <a:extLst>
                <a:ext uri="{FF2B5EF4-FFF2-40B4-BE49-F238E27FC236}">
                  <a16:creationId xmlns:a16="http://schemas.microsoft.com/office/drawing/2014/main" id="{61771831-CD9E-424B-BB62-EC4723E9EB12}"/>
                </a:ext>
              </a:extLst>
            </p:cNvPr>
            <p:cNvSpPr/>
            <p:nvPr/>
          </p:nvSpPr>
          <p:spPr>
            <a:xfrm rot="5400000">
              <a:off x="3201914" y="2554320"/>
              <a:ext cx="2808311" cy="2829481"/>
            </a:xfrm>
            <a:prstGeom prst="pie">
              <a:avLst>
                <a:gd name="adj1" fmla="val 10789756"/>
                <a:gd name="adj2" fmla="val 18019663"/>
              </a:avLst>
            </a:prstGeom>
            <a:solidFill>
              <a:schemeClr val="accent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7E2E72A6-01D2-4B42-9A8F-760AB93367C7}"/>
                  </a:ext>
                </a:extLst>
              </p:cNvPr>
              <p:cNvSpPr txBox="1"/>
              <p:nvPr/>
            </p:nvSpPr>
            <p:spPr>
              <a:xfrm>
                <a:off x="7546393" y="990172"/>
                <a:ext cx="1715534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20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7E2E72A6-01D2-4B42-9A8F-760AB9336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393" y="990172"/>
                <a:ext cx="1715534" cy="625812"/>
              </a:xfrm>
              <a:prstGeom prst="rect">
                <a:avLst/>
              </a:prstGeom>
              <a:blipFill>
                <a:blip r:embed="rId6"/>
                <a:stretch>
                  <a:fillRect l="-5694" r="-4626" b="-8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Skupina 1">
            <a:extLst>
              <a:ext uri="{FF2B5EF4-FFF2-40B4-BE49-F238E27FC236}">
                <a16:creationId xmlns:a16="http://schemas.microsoft.com/office/drawing/2014/main" id="{0EFF3BFD-8827-4A92-B47A-659A4E7A5BA8}"/>
              </a:ext>
            </a:extLst>
          </p:cNvPr>
          <p:cNvGrpSpPr/>
          <p:nvPr/>
        </p:nvGrpSpPr>
        <p:grpSpPr>
          <a:xfrm>
            <a:off x="6131653" y="3133169"/>
            <a:ext cx="2861260" cy="2808311"/>
            <a:chOff x="6131653" y="3133169"/>
            <a:chExt cx="2861260" cy="2808311"/>
          </a:xfrm>
        </p:grpSpPr>
        <p:pic>
          <p:nvPicPr>
            <p:cNvPr id="25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A17307D4-31DE-4ECB-B0C3-6FB49E2362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6163431" y="3133169"/>
              <a:ext cx="2829482" cy="28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Částečný kruh 25">
              <a:extLst>
                <a:ext uri="{FF2B5EF4-FFF2-40B4-BE49-F238E27FC236}">
                  <a16:creationId xmlns:a16="http://schemas.microsoft.com/office/drawing/2014/main" id="{ECA3CD2E-871F-4577-9794-AC054A693441}"/>
                </a:ext>
              </a:extLst>
            </p:cNvPr>
            <p:cNvSpPr/>
            <p:nvPr/>
          </p:nvSpPr>
          <p:spPr>
            <a:xfrm rot="5400000">
              <a:off x="6142238" y="3122584"/>
              <a:ext cx="2808311" cy="2829482"/>
            </a:xfrm>
            <a:prstGeom prst="pie">
              <a:avLst>
                <a:gd name="adj1" fmla="val 10789756"/>
                <a:gd name="adj2" fmla="val 3509237"/>
              </a:avLst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6B62B7EA-78AA-4BC1-8326-6259DB779D5D}"/>
                  </a:ext>
                </a:extLst>
              </p:cNvPr>
              <p:cNvSpPr txBox="1"/>
              <p:nvPr/>
            </p:nvSpPr>
            <p:spPr>
              <a:xfrm>
                <a:off x="6907563" y="4853531"/>
                <a:ext cx="1715534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40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34" name="TextovéPole 33">
                <a:extLst>
                  <a:ext uri="{FF2B5EF4-FFF2-40B4-BE49-F238E27FC236}">
                    <a16:creationId xmlns:a16="http://schemas.microsoft.com/office/drawing/2014/main" id="{6B62B7EA-78AA-4BC1-8326-6259DB779D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563" y="4853531"/>
                <a:ext cx="1715534" cy="625812"/>
              </a:xfrm>
              <a:prstGeom prst="rect">
                <a:avLst/>
              </a:prstGeom>
              <a:blipFill>
                <a:blip r:embed="rId7"/>
                <a:stretch>
                  <a:fillRect l="-5319" r="-4610" b="-8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Skupina 2">
            <a:extLst>
              <a:ext uri="{FF2B5EF4-FFF2-40B4-BE49-F238E27FC236}">
                <a16:creationId xmlns:a16="http://schemas.microsoft.com/office/drawing/2014/main" id="{45B066C5-1346-488D-B381-B27D67322B94}"/>
              </a:ext>
            </a:extLst>
          </p:cNvPr>
          <p:cNvGrpSpPr/>
          <p:nvPr/>
        </p:nvGrpSpPr>
        <p:grpSpPr>
          <a:xfrm>
            <a:off x="3165537" y="926857"/>
            <a:ext cx="2862748" cy="2808312"/>
            <a:chOff x="3165537" y="926857"/>
            <a:chExt cx="2862748" cy="2808312"/>
          </a:xfrm>
        </p:grpSpPr>
        <p:pic>
          <p:nvPicPr>
            <p:cNvPr id="44" name="Picture 2" descr="Download - 3d vector blank clock face — Stock Illustration">
              <a:extLst>
                <a:ext uri="{FF2B5EF4-FFF2-40B4-BE49-F238E27FC236}">
                  <a16:creationId xmlns:a16="http://schemas.microsoft.com/office/drawing/2014/main" id="{38B907C9-15DD-4A70-8E9A-936873B76A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t="10768" r="8462" b="10770"/>
            <a:stretch/>
          </p:blipFill>
          <p:spPr bwMode="auto">
            <a:xfrm>
              <a:off x="3198803" y="926859"/>
              <a:ext cx="2829482" cy="280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Částečný kruh 44">
              <a:extLst>
                <a:ext uri="{FF2B5EF4-FFF2-40B4-BE49-F238E27FC236}">
                  <a16:creationId xmlns:a16="http://schemas.microsoft.com/office/drawing/2014/main" id="{AC566A7B-D169-4AEF-AAB4-42315F39CD60}"/>
                </a:ext>
              </a:extLst>
            </p:cNvPr>
            <p:cNvSpPr/>
            <p:nvPr/>
          </p:nvSpPr>
          <p:spPr>
            <a:xfrm rot="5400000">
              <a:off x="3176122" y="916272"/>
              <a:ext cx="2808311" cy="2829482"/>
            </a:xfrm>
            <a:prstGeom prst="pie">
              <a:avLst>
                <a:gd name="adj1" fmla="val 10789756"/>
                <a:gd name="adj2" fmla="val 14402407"/>
              </a:avLst>
            </a:prstGeom>
            <a:solidFill>
              <a:srgbClr val="00B05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36D96A88-43C4-4BF8-9928-C6DF716FB87A}"/>
                  </a:ext>
                </a:extLst>
              </p:cNvPr>
              <p:cNvSpPr txBox="1"/>
              <p:nvPr/>
            </p:nvSpPr>
            <p:spPr>
              <a:xfrm>
                <a:off x="4660160" y="1215709"/>
                <a:ext cx="1715534" cy="625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b="1" dirty="0"/>
                  <a:t>10 min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sz="2400" b="1" dirty="0"/>
                  <a:t> h</a:t>
                </a:r>
              </a:p>
            </p:txBody>
          </p:sp>
        </mc:Choice>
        <mc:Fallback>
          <p:sp>
            <p:nvSpPr>
              <p:cNvPr id="43" name="TextovéPole 42">
                <a:extLst>
                  <a:ext uri="{FF2B5EF4-FFF2-40B4-BE49-F238E27FC236}">
                    <a16:creationId xmlns:a16="http://schemas.microsoft.com/office/drawing/2014/main" id="{36D96A88-43C4-4BF8-9928-C6DF716FB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160" y="1215709"/>
                <a:ext cx="1715534" cy="625812"/>
              </a:xfrm>
              <a:prstGeom prst="rect">
                <a:avLst/>
              </a:prstGeom>
              <a:blipFill>
                <a:blip r:embed="rId8"/>
                <a:stretch>
                  <a:fillRect l="-5319" r="-4610" b="-87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507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30" grpId="0"/>
      <p:bldP spid="32" grpId="0"/>
      <p:bldP spid="34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u="sng" dirty="0"/>
              <a:t>Př 1:</a:t>
            </a:r>
            <a:r>
              <a:rPr lang="cs-CZ" b="1" dirty="0"/>
              <a:t> Převeď jednotky času</a:t>
            </a:r>
            <a:r>
              <a:rPr lang="cs-CZ" b="1" u="sng" dirty="0"/>
              <a:t> 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944282C-E579-4F73-812E-5048CDF6E538}"/>
              </a:ext>
            </a:extLst>
          </p:cNvPr>
          <p:cNvSpPr txBox="1"/>
          <p:nvPr/>
        </p:nvSpPr>
        <p:spPr>
          <a:xfrm>
            <a:off x="683568" y="1628800"/>
            <a:ext cx="792088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0,5 min = 			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3 min =			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1,5 min =			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15 min = 			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1 h 10 min = 	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cs-CZ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12 min 20 s =		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 den =			s</a:t>
            </a:r>
          </a:p>
          <a:p>
            <a:endParaRPr lang="cs-CZ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3 h 6 min 18 s = 	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8F862B7-2E3A-418A-9CE0-47F2A53EB9C0}"/>
              </a:ext>
            </a:extLst>
          </p:cNvPr>
          <p:cNvSpPr txBox="1"/>
          <p:nvPr/>
        </p:nvSpPr>
        <p:spPr>
          <a:xfrm>
            <a:off x="7749264" y="6121697"/>
            <a:ext cx="948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hlinkClick r:id="rId2" action="ppaction://hlinksldjump"/>
              </a:rPr>
              <a:t>řešení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4933480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0101BDF-A1CA-442E-829E-7E09C2F18EB3}"/>
              </a:ext>
            </a:extLst>
          </p:cNvPr>
          <p:cNvSpPr txBox="1"/>
          <p:nvPr/>
        </p:nvSpPr>
        <p:spPr>
          <a:xfrm>
            <a:off x="460690" y="1052736"/>
            <a:ext cx="7632848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12 min =			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  <a:p>
            <a:endParaRPr lang="cs-CZ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135 min =			h</a:t>
            </a:r>
          </a:p>
          <a:p>
            <a:endParaRPr lang="cs-CZ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2 h 24 min =	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cs-CZ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30 min =			h</a:t>
            </a:r>
          </a:p>
          <a:p>
            <a:endParaRPr lang="cs-CZ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216 min = 			h</a:t>
            </a:r>
          </a:p>
          <a:p>
            <a:endParaRPr lang="cs-CZ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15 s =				min</a:t>
            </a:r>
          </a:p>
          <a:p>
            <a:endParaRPr lang="cs-CZ" sz="8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90 s =				min</a:t>
            </a:r>
          </a:p>
          <a:p>
            <a:endParaRPr lang="cs-CZ" sz="8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6 s =				min</a:t>
            </a:r>
          </a:p>
          <a:p>
            <a:endParaRPr lang="cs-CZ" sz="800" dirty="0">
              <a:solidFill>
                <a:srgbClr val="000000"/>
              </a:solidFill>
            </a:endParaRPr>
          </a:p>
          <a:p>
            <a:r>
              <a:rPr lang="sv-SE" sz="2800" dirty="0">
                <a:solidFill>
                  <a:srgbClr val="000000"/>
                </a:solidFill>
              </a:rPr>
              <a:t>1 min 18 s =		</a:t>
            </a:r>
            <a:r>
              <a:rPr lang="cs-CZ" sz="2800" dirty="0">
                <a:solidFill>
                  <a:srgbClr val="000000"/>
                </a:solidFill>
              </a:rPr>
              <a:t>	</a:t>
            </a:r>
            <a:r>
              <a:rPr lang="sv-SE" sz="2800" dirty="0">
                <a:solidFill>
                  <a:srgbClr val="000000"/>
                </a:solidFill>
              </a:rPr>
              <a:t>min</a:t>
            </a:r>
            <a:endParaRPr lang="cs-CZ" sz="2800" dirty="0">
              <a:solidFill>
                <a:srgbClr val="000000"/>
              </a:solidFill>
            </a:endParaRPr>
          </a:p>
          <a:p>
            <a:endParaRPr lang="sv-SE" sz="800" dirty="0">
              <a:solidFill>
                <a:srgbClr val="000000"/>
              </a:solidFill>
            </a:endParaRPr>
          </a:p>
          <a:p>
            <a:r>
              <a:rPr lang="sv-SE" sz="2800" dirty="0">
                <a:solidFill>
                  <a:srgbClr val="000000"/>
                </a:solidFill>
              </a:rPr>
              <a:t>36 min 20 s =	</a:t>
            </a:r>
            <a:r>
              <a:rPr lang="cs-CZ" sz="2800" dirty="0">
                <a:solidFill>
                  <a:srgbClr val="000000"/>
                </a:solidFill>
              </a:rPr>
              <a:t>	</a:t>
            </a:r>
            <a:r>
              <a:rPr lang="sv-SE" sz="2800" dirty="0">
                <a:solidFill>
                  <a:srgbClr val="000000"/>
                </a:solidFill>
              </a:rPr>
              <a:t>min</a:t>
            </a:r>
          </a:p>
          <a:p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72599B-79C3-4D9A-8A6C-CEB055411FA7}"/>
              </a:ext>
            </a:extLst>
          </p:cNvPr>
          <p:cNvSpPr txBox="1">
            <a:spLocks/>
          </p:cNvSpPr>
          <p:nvPr/>
        </p:nvSpPr>
        <p:spPr>
          <a:xfrm>
            <a:off x="387209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u="sng" dirty="0"/>
              <a:t>Př 2:</a:t>
            </a:r>
            <a:r>
              <a:rPr lang="cs-CZ" b="1" dirty="0"/>
              <a:t> Převeď jednotky času</a:t>
            </a:r>
            <a:r>
              <a:rPr lang="cs-CZ" b="1" u="sng" dirty="0"/>
              <a:t> 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06C41C8-3DFD-42C0-8169-5479928A75E6}"/>
              </a:ext>
            </a:extLst>
          </p:cNvPr>
          <p:cNvSpPr txBox="1"/>
          <p:nvPr/>
        </p:nvSpPr>
        <p:spPr>
          <a:xfrm>
            <a:off x="7668344" y="6309320"/>
            <a:ext cx="948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hlinkClick r:id="rId2" action="ppaction://hlinksldjump"/>
              </a:rPr>
              <a:t>řešení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4887483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51520" y="1104739"/>
            <a:ext cx="7540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Čas měříme hodinami a dalšími měřidly.</a:t>
            </a:r>
          </a:p>
          <a:p>
            <a:endParaRPr lang="cs-CZ" sz="32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8939" y="157917"/>
            <a:ext cx="8229600" cy="919129"/>
          </a:xfrm>
        </p:spPr>
        <p:txBody>
          <a:bodyPr/>
          <a:lstStyle/>
          <a:p>
            <a:pPr algn="l"/>
            <a:r>
              <a:rPr lang="cs-CZ" b="1" u="sng" dirty="0"/>
              <a:t>Čím měříme čas?</a:t>
            </a:r>
          </a:p>
        </p:txBody>
      </p:sp>
      <p:pic>
        <p:nvPicPr>
          <p:cNvPr id="5124" name="Picture 4" descr="Download - Vector hourglass — Stock Illustration">
            <a:extLst>
              <a:ext uri="{FF2B5EF4-FFF2-40B4-BE49-F238E27FC236}">
                <a16:creationId xmlns:a16="http://schemas.microsoft.com/office/drawing/2014/main" id="{DA301CD0-FC56-40E6-A4EE-2E80963041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0" t="9491" r="10774" b="6587"/>
          <a:stretch/>
        </p:blipFill>
        <p:spPr bwMode="auto">
          <a:xfrm>
            <a:off x="7357360" y="840673"/>
            <a:ext cx="1600152" cy="23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WITTNER 845131 Metronom">
            <a:extLst>
              <a:ext uri="{FF2B5EF4-FFF2-40B4-BE49-F238E27FC236}">
                <a16:creationId xmlns:a16="http://schemas.microsoft.com/office/drawing/2014/main" id="{294B22A4-144A-4357-99DF-91CD83376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25" y="3623548"/>
            <a:ext cx="2104287" cy="297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vítící hodiny s tichým chodem JVD VHP698.5 | nízké ceny, rychlá expedice, kamenný obchod ">
            <a:extLst>
              <a:ext uri="{FF2B5EF4-FFF2-40B4-BE49-F238E27FC236}">
                <a16:creationId xmlns:a16="http://schemas.microsoft.com/office/drawing/2014/main" id="{CA84813C-7CB6-4043-A4BF-E8C5E463C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522" y="4724441"/>
            <a:ext cx="1830413" cy="187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tolní digitální hodiny-budík Karlsson KA5753WH">
            <a:extLst>
              <a:ext uri="{FF2B5EF4-FFF2-40B4-BE49-F238E27FC236}">
                <a16:creationId xmlns:a16="http://schemas.microsoft.com/office/drawing/2014/main" id="{B124DCA3-D810-4DE5-9CF3-8BAF24A57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4" t="14461" r="10909" b="15579"/>
          <a:stretch/>
        </p:blipFill>
        <p:spPr bwMode="auto">
          <a:xfrm>
            <a:off x="71420" y="5551987"/>
            <a:ext cx="2179671" cy="10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luneční hodiny - Adolf Poduška - Strakonice">
            <a:extLst>
              <a:ext uri="{FF2B5EF4-FFF2-40B4-BE49-F238E27FC236}">
                <a16:creationId xmlns:a16="http://schemas.microsoft.com/office/drawing/2014/main" id="{707C4DCB-C538-4A04-8E48-4A1B9146B2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4" t="31288" r="29671" b="18189"/>
          <a:stretch/>
        </p:blipFill>
        <p:spPr bwMode="auto">
          <a:xfrm>
            <a:off x="4328796" y="2060848"/>
            <a:ext cx="2371843" cy="2032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gitální stopky Extech STW515, podsvícené, voděodolné">
            <a:extLst>
              <a:ext uri="{FF2B5EF4-FFF2-40B4-BE49-F238E27FC236}">
                <a16:creationId xmlns:a16="http://schemas.microsoft.com/office/drawing/2014/main" id="{6BB17B7E-B462-4400-B4AB-31E006B3A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797" y="4288521"/>
            <a:ext cx="2371843" cy="230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0C930B3-A324-4215-A008-A0B49B31D791}"/>
              </a:ext>
            </a:extLst>
          </p:cNvPr>
          <p:cNvSpPr txBox="1"/>
          <p:nvPr/>
        </p:nvSpPr>
        <p:spPr>
          <a:xfrm>
            <a:off x="332183" y="1779389"/>
            <a:ext cx="3414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Ručičkové hodiny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1C8FFF8-4C42-4304-93F1-3D5DB8527BF7}"/>
              </a:ext>
            </a:extLst>
          </p:cNvPr>
          <p:cNvSpPr txBox="1"/>
          <p:nvPr/>
        </p:nvSpPr>
        <p:spPr>
          <a:xfrm>
            <a:off x="285984" y="3994772"/>
            <a:ext cx="2335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Metronom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A2EDB0D-A3AB-4002-BE4B-6A498742821C}"/>
              </a:ext>
            </a:extLst>
          </p:cNvPr>
          <p:cNvSpPr txBox="1"/>
          <p:nvPr/>
        </p:nvSpPr>
        <p:spPr>
          <a:xfrm>
            <a:off x="286935" y="3422186"/>
            <a:ext cx="3334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Přesýpací hodiny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014AFC4-071D-4071-9655-BFD64EC067F1}"/>
              </a:ext>
            </a:extLst>
          </p:cNvPr>
          <p:cNvSpPr txBox="1"/>
          <p:nvPr/>
        </p:nvSpPr>
        <p:spPr>
          <a:xfrm>
            <a:off x="285984" y="2862009"/>
            <a:ext cx="3259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Sluneční hodiny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2A1C226-85AA-4204-B05A-C1DD77CBC1EF}"/>
              </a:ext>
            </a:extLst>
          </p:cNvPr>
          <p:cNvSpPr txBox="1"/>
          <p:nvPr/>
        </p:nvSpPr>
        <p:spPr>
          <a:xfrm>
            <a:off x="318236" y="2301832"/>
            <a:ext cx="3227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Digitální hodiny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7CF28B9-E3E3-44B7-9789-B91A7652A4CB}"/>
              </a:ext>
            </a:extLst>
          </p:cNvPr>
          <p:cNvSpPr txBox="1"/>
          <p:nvPr/>
        </p:nvSpPr>
        <p:spPr>
          <a:xfrm>
            <a:off x="295815" y="4542540"/>
            <a:ext cx="1658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dirty="0"/>
              <a:t>Stopky</a:t>
            </a:r>
          </a:p>
        </p:txBody>
      </p:sp>
    </p:spTree>
    <p:extLst>
      <p:ext uri="{BB962C8B-B14F-4D97-AF65-F5344CB8AC3E}">
        <p14:creationId xmlns:p14="http://schemas.microsoft.com/office/powerpoint/2010/main" val="12735427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  <p:bldP spid="11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>
            <a:extLst>
              <a:ext uri="{FF2B5EF4-FFF2-40B4-BE49-F238E27FC236}">
                <a16:creationId xmlns:a16="http://schemas.microsoft.com/office/drawing/2014/main" id="{78E80D9B-D882-46F8-8C85-FBDC863D80A5}"/>
              </a:ext>
            </a:extLst>
          </p:cNvPr>
          <p:cNvSpPr txBox="1">
            <a:spLocks/>
          </p:cNvSpPr>
          <p:nvPr/>
        </p:nvSpPr>
        <p:spPr>
          <a:xfrm>
            <a:off x="457200" y="274637"/>
            <a:ext cx="8003232" cy="17799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sz="2800" b="1" u="sng" dirty="0"/>
              <a:t>Př 3:</a:t>
            </a:r>
            <a:r>
              <a:rPr lang="cs-CZ" sz="2800" b="1" dirty="0"/>
              <a:t> </a:t>
            </a:r>
            <a:r>
              <a:rPr lang="cs-CZ" sz="2800" dirty="0"/>
              <a:t>Pepa a Honza se rozhodli, že pojedou na výlet do Prahy.  Honza jel z Plzně a Pepa z Karlových Varů. Urči z hodin čas odjezdu, čas příjezdu a dobu jízdy vlaků.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666D418-5C03-478F-B4D5-826F34817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9168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F3D7F0E0-781A-4133-A58A-6DE085081C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48064" y="3212976"/>
            <a:ext cx="1857701" cy="1297081"/>
            <a:chOff x="11700" y="11557"/>
            <a:chExt cx="2256" cy="1575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9E996D26-6C0E-46AF-9803-C5D8573C9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00" y="11557"/>
              <a:ext cx="2256" cy="6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10:24:00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3">
              <a:extLst>
                <a:ext uri="{FF2B5EF4-FFF2-40B4-BE49-F238E27FC236}">
                  <a16:creationId xmlns:a16="http://schemas.microsoft.com/office/drawing/2014/main" id="{62045F02-C8FB-4D64-BA3D-EA91B081E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00" y="12489"/>
              <a:ext cx="2256" cy="643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12:10:00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B9BF340-B962-40C2-9FC7-9585C5CF42E1}"/>
              </a:ext>
            </a:extLst>
          </p:cNvPr>
          <p:cNvSpPr txBox="1"/>
          <p:nvPr/>
        </p:nvSpPr>
        <p:spPr>
          <a:xfrm>
            <a:off x="493706" y="2219556"/>
            <a:ext cx="7021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/>
              <a:t>Pepovy hodinky</a:t>
            </a:r>
            <a:r>
              <a:rPr lang="cs-CZ" u="sng" dirty="0"/>
              <a:t>:</a:t>
            </a:r>
            <a:r>
              <a:rPr lang="cs-CZ" dirty="0"/>
              <a:t>			</a:t>
            </a:r>
            <a:r>
              <a:rPr lang="cs-CZ" sz="2400" u="sng" dirty="0"/>
              <a:t>Honzovy hodinky: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AA2F2C7C-37E3-4417-BE77-9F52A58BF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69" y="2919226"/>
            <a:ext cx="3847978" cy="168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687419D-9626-4955-9633-7758DA333D86}"/>
              </a:ext>
            </a:extLst>
          </p:cNvPr>
          <p:cNvSpPr txBox="1"/>
          <p:nvPr/>
        </p:nvSpPr>
        <p:spPr>
          <a:xfrm>
            <a:off x="517231" y="4941168"/>
            <a:ext cx="7511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Odjezd:				Odjezd:</a:t>
            </a:r>
          </a:p>
          <a:p>
            <a:r>
              <a:rPr lang="cs-CZ" sz="2400" dirty="0"/>
              <a:t>Příjezd:					Příjezd:</a:t>
            </a:r>
          </a:p>
          <a:p>
            <a:r>
              <a:rPr lang="cs-CZ" sz="2400" dirty="0"/>
              <a:t>Doba jízdy:				Doba jízdy: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F1D8773-22FE-4480-A0FB-B3393CF56F7A}"/>
              </a:ext>
            </a:extLst>
          </p:cNvPr>
          <p:cNvSpPr txBox="1"/>
          <p:nvPr/>
        </p:nvSpPr>
        <p:spPr>
          <a:xfrm>
            <a:off x="2752839" y="4941167"/>
            <a:ext cx="151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10:50 hod.</a:t>
            </a:r>
          </a:p>
          <a:p>
            <a:r>
              <a:rPr lang="cs-CZ" sz="2400" dirty="0"/>
              <a:t>12:55 hod.</a:t>
            </a:r>
          </a:p>
          <a:p>
            <a:r>
              <a:rPr lang="cs-CZ" sz="2400" dirty="0"/>
              <a:t>2 h 5 min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0B8DE5D-B7DB-4530-81EC-6965BCB50AED}"/>
              </a:ext>
            </a:extLst>
          </p:cNvPr>
          <p:cNvSpPr txBox="1"/>
          <p:nvPr/>
        </p:nvSpPr>
        <p:spPr>
          <a:xfrm>
            <a:off x="6804248" y="4941166"/>
            <a:ext cx="1519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10:24 hod.</a:t>
            </a:r>
          </a:p>
          <a:p>
            <a:r>
              <a:rPr lang="cs-CZ" sz="2400" dirty="0"/>
              <a:t>12:10 hod.</a:t>
            </a:r>
          </a:p>
          <a:p>
            <a:r>
              <a:rPr lang="cs-CZ" sz="2400" dirty="0"/>
              <a:t>1 h 46 min</a:t>
            </a:r>
          </a:p>
        </p:txBody>
      </p:sp>
    </p:spTree>
    <p:extLst>
      <p:ext uri="{BB962C8B-B14F-4D97-AF65-F5344CB8AC3E}">
        <p14:creationId xmlns:p14="http://schemas.microsoft.com/office/powerpoint/2010/main" val="2294175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862</Words>
  <Application>Microsoft Office PowerPoint</Application>
  <PresentationFormat>Předvádění na obrazovce (4:3)</PresentationFormat>
  <Paragraphs>181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Monotype Corsiva</vt:lpstr>
      <vt:lpstr>Motiv systému Office</vt:lpstr>
      <vt:lpstr> Čas F6 - DisV</vt:lpstr>
      <vt:lpstr>  Čas</vt:lpstr>
      <vt:lpstr>Jednotky času</vt:lpstr>
      <vt:lpstr>Převody jednotek času</vt:lpstr>
      <vt:lpstr>Části hodiny</vt:lpstr>
      <vt:lpstr>Př 1: Převeď jednotky času </vt:lpstr>
      <vt:lpstr>Prezentace aplikace PowerPoint</vt:lpstr>
      <vt:lpstr>Čím měříme čas?</vt:lpstr>
      <vt:lpstr>Prezentace aplikace PowerPoint</vt:lpstr>
      <vt:lpstr>Prezentace aplikace PowerPoint</vt:lpstr>
      <vt:lpstr>Prezentace aplikace PowerPoint</vt:lpstr>
      <vt:lpstr>Otázky k procvičení učiva</vt:lpstr>
      <vt:lpstr>Př 1: Převeď jednotky času - kontrola 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Tělesa a látky</dc:title>
  <dc:creator>Homolkova</dc:creator>
  <cp:lastModifiedBy>homolkova.marie@zshtyn.cz</cp:lastModifiedBy>
  <cp:revision>199</cp:revision>
  <dcterms:created xsi:type="dcterms:W3CDTF">2011-10-16T15:11:45Z</dcterms:created>
  <dcterms:modified xsi:type="dcterms:W3CDTF">2021-01-25T12:37:28Z</dcterms:modified>
</cp:coreProperties>
</file>