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403" r:id="rId3"/>
    <p:sldId id="402" r:id="rId4"/>
    <p:sldId id="457" r:id="rId5"/>
    <p:sldId id="460" r:id="rId6"/>
    <p:sldId id="459" r:id="rId7"/>
    <p:sldId id="461" r:id="rId8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0000"/>
    <a:srgbClr val="CC0000"/>
    <a:srgbClr val="6699FF"/>
    <a:srgbClr val="EA2516"/>
    <a:srgbClr val="FF9595"/>
    <a:srgbClr val="FF272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notesViewPr>
    <p:cSldViewPr snapToGrid="0">
      <p:cViewPr varScale="1">
        <p:scale>
          <a:sx n="28" d="100"/>
          <a:sy n="28" d="100"/>
        </p:scale>
        <p:origin x="-126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5F59480-0AEA-4870-B19D-1DC0D7C973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sk-SK" altLang="cs-CZ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26FC56A-3475-4567-8714-5F686ADF4C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sk-SK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829E05C-C219-486D-A3EB-E62DC782B8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D48E565-2FEB-4CF8-BB30-C0C50E2996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D0A6080-3E5C-4557-B8A7-EA8CCFED5C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sk-SK" alt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E5BA405-EE6E-4CA0-AF3B-CFFE52673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013F4501-8E5E-43DF-889F-2934CE11BA9E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3A028-3C9A-4A7F-8688-BA2E2EB3C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7D9561-56F2-46D4-8201-7223863C1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4889C-13FA-4012-912F-6DD7CAB8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E0562F-7D87-417A-AD25-BCB00BD1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714F1E-707C-421E-886E-B9F3E7C2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0661B-7256-4738-A4B9-3249A95022D4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5273069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C7249-9521-43BB-99CC-BE1D091E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005222-C3C0-4379-AD73-7BAB16125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CB87CF-8E03-467B-BD21-86F9C8C7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98534-995B-4619-9A19-B009B9A5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82F16D-EC10-4093-8405-29A701B2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06AB1-2BE3-473C-BD39-FDCA348814D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1266812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0E5C47-6665-4767-9703-83DC0076C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F165C7-D3A5-4942-85B2-CD0FA6020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3EC5D2-DEDB-42B1-A2CB-896296C7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D28AFF-4371-4FC6-96BF-560B46FC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533D0D-AEC0-4C22-B715-D66C2EA6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BD5C0-C395-49AE-89FF-0219A6FF730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5496374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44467-7C42-4B23-AA19-C1E35F4F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CB3EF3-F9CE-49FD-B85C-3606E6CE4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F2859F-D841-4753-BA11-13B446C4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A9C49-27FC-46D8-88FC-CF293308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414DA-D845-4585-9E60-825DC168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37F10-F67B-4E2D-BD8F-FFCFB0380B6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1774167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83C83-83CD-4391-BC84-5E6B1743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EBD73D-CA7F-4527-9027-D11339698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EF078-3E07-4378-9E52-1543C1BA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59784-ABF0-4361-8A4F-ABB82296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A66B9-1C0E-48D9-851D-C1B67ABD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EFD67-1BD3-4638-BADC-9034CDA96C1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7201601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3C781-7905-42B6-A069-11045C01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D94FD-B3D9-494E-924D-8EAD1455A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023C31-3596-4BAF-80D4-CCE30414D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B89676-BA71-462D-9D62-92E5ECFA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39B030-B84B-4ED0-921F-DEF6FC27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6DAA2C-FBE3-41D2-A907-CC1292C3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BAA3-71F7-4D3D-87E3-4C07D60E2EF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7904367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1F001-74EF-4D91-A56D-81EC34B1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48C239-6FEA-41E0-A304-5BAE5130D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3197AA-DDBF-4235-B8C7-BA637DA3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66F65B-989E-4623-92BA-01A86A6F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D39489-ADC8-47C4-BDEF-E98A50F1B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86AB24-4C7F-4F90-90A6-79C0C252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AA3CD6-55D4-4C2F-A851-B64275E8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1F184F-85B7-4CA8-9E04-AE8A4BF9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F5EC7-4D20-476C-94F1-6C1117268B2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4812740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EF33E-BCA2-4EE7-A1F1-BC2E76C9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208DBD-2404-4021-AD7C-4F01C0B2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87B307-7B78-415C-9C5A-8275CBC5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4E2C64-C00E-42AA-9C9E-4373B912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B845F-A8EC-4B24-84F7-B4A5A62C2B2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70828061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109DAA-2F9D-4690-A4ED-FDB62524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6A5211-0A09-4F7D-8E18-D31D8526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4E6F74-8303-4183-AF25-D4EB081B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EF83-8A6A-4BEA-A72F-00CF8AA2DB43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3610507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9F102-70D0-438A-99EB-FC34D057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24F1C-C1F0-42FF-AC08-CF79B64BB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4E8245-757B-40F0-9186-806DF6F47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FDF46C-15DA-4329-9089-3E4049C5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FD8645-A64D-47FF-951E-906D2E26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0B6762-99F7-477D-9E7F-0E552FD2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83C3A-EC0E-4C99-B764-D8B82525A81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14249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63187-72FD-42BA-8EB2-B74C6776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E5EC86-08E2-4C6F-B2FF-A7459D527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090AE9-E9AF-4EFF-B4F6-9A6F51DE3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BFCDBE-C9E3-49DE-B79D-2658A94E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DE039F-B9B6-4477-8BF8-FA1BC2F9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0456F3-4FDF-43B9-9AD0-0D116366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98A6-3A64-4192-82DF-987CFE6C7F6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6949626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C11D47-13C6-4C7F-8923-9C2A4D72E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titulu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1A316B-A60E-4B16-8144-A45BADA41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19318A-6417-4D99-8E36-B70611F7A3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32AF18-691C-4970-B113-7B4040B224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9251EF-3BA3-4DB8-8C2F-64C827C467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ED42D950-E334-46CC-BE05-54D6B584FA16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>
            <a:extLst>
              <a:ext uri="{FF2B5EF4-FFF2-40B4-BE49-F238E27FC236}">
                <a16:creationId xmlns:a16="http://schemas.microsoft.com/office/drawing/2014/main" id="{E77C277B-D4E5-47CD-975E-E98A5E9889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aphicFrame>
          <p:nvGraphicFramePr>
            <p:cNvPr id="4098" name="Object 2">
              <a:extLst>
                <a:ext uri="{FF2B5EF4-FFF2-40B4-BE49-F238E27FC236}">
                  <a16:creationId xmlns:a16="http://schemas.microsoft.com/office/drawing/2014/main" id="{6C59B5AD-C0A1-4401-8A2B-FEF5FECFEB3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759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Snímek" r:id="rId2" imgW="7708559" imgH="5782045" progId="PowerPoint.Slide.8">
                    <p:embed/>
                  </p:oleObj>
                </mc:Choice>
                <mc:Fallback>
                  <p:oleObj name="Snímek" r:id="rId2" imgW="7708559" imgH="5782045" progId="PowerPoint.Slide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9" cy="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9" name="Text Box 3">
              <a:extLst>
                <a:ext uri="{FF2B5EF4-FFF2-40B4-BE49-F238E27FC236}">
                  <a16:creationId xmlns:a16="http://schemas.microsoft.com/office/drawing/2014/main" id="{33693EA0-7F04-4464-93FD-18DEB23CC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873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cs-CZ" altLang="cs-CZ" sz="2400"/>
            </a:p>
          </p:txBody>
        </p:sp>
      </p:grp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>
            <a:extLst>
              <a:ext uri="{FF2B5EF4-FFF2-40B4-BE49-F238E27FC236}">
                <a16:creationId xmlns:a16="http://schemas.microsoft.com/office/drawing/2014/main" id="{B66E68C2-42C1-4BDC-9AE9-639A85EE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60338"/>
            <a:ext cx="8301037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sz="3200"/>
              <a:t>Rezistor:</a:t>
            </a:r>
          </a:p>
          <a:p>
            <a:r>
              <a:rPr lang="sk-SK" altLang="cs-CZ" sz="3100"/>
              <a:t>- kovová součástka, která má stálý elektrický odpor</a:t>
            </a:r>
          </a:p>
          <a:p>
            <a:r>
              <a:rPr lang="sk-SK" altLang="cs-CZ" sz="3100"/>
              <a:t>  vyznačený na součástce.</a:t>
            </a:r>
            <a:endParaRPr lang="cs-CZ" altLang="cs-CZ" sz="3100"/>
          </a:p>
        </p:txBody>
      </p:sp>
      <p:grpSp>
        <p:nvGrpSpPr>
          <p:cNvPr id="241830" name="Group 166">
            <a:extLst>
              <a:ext uri="{FF2B5EF4-FFF2-40B4-BE49-F238E27FC236}">
                <a16:creationId xmlns:a16="http://schemas.microsoft.com/office/drawing/2014/main" id="{EA645608-26A9-41D6-AB19-23AC70F1A053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1881188"/>
            <a:ext cx="2309812" cy="388937"/>
            <a:chOff x="2430" y="1092"/>
            <a:chExt cx="1618" cy="283"/>
          </a:xfrm>
        </p:grpSpPr>
        <p:sp>
          <p:nvSpPr>
            <p:cNvPr id="241829" name="Line 165">
              <a:extLst>
                <a:ext uri="{FF2B5EF4-FFF2-40B4-BE49-F238E27FC236}">
                  <a16:creationId xmlns:a16="http://schemas.microsoft.com/office/drawing/2014/main" id="{7902AA9B-4B24-47C7-87E8-66E0BE6A8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0" y="1235"/>
              <a:ext cx="16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241828" name="Rectangle 164">
              <a:extLst>
                <a:ext uri="{FF2B5EF4-FFF2-40B4-BE49-F238E27FC236}">
                  <a16:creationId xmlns:a16="http://schemas.microsoft.com/office/drawing/2014/main" id="{F454DA6E-4C5D-40D9-9A27-E7803F10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1092"/>
              <a:ext cx="996" cy="283"/>
            </a:xfrm>
            <a:prstGeom prst="rect">
              <a:avLst/>
            </a:prstGeom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41835" name="Group 171">
            <a:extLst>
              <a:ext uri="{FF2B5EF4-FFF2-40B4-BE49-F238E27FC236}">
                <a16:creationId xmlns:a16="http://schemas.microsoft.com/office/drawing/2014/main" id="{8EC9858E-442D-4503-99CE-C289CA74E7DC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4938713"/>
            <a:ext cx="2309813" cy="889000"/>
            <a:chOff x="2429" y="1620"/>
            <a:chExt cx="1618" cy="648"/>
          </a:xfrm>
        </p:grpSpPr>
        <p:grpSp>
          <p:nvGrpSpPr>
            <p:cNvPr id="241831" name="Group 167">
              <a:extLst>
                <a:ext uri="{FF2B5EF4-FFF2-40B4-BE49-F238E27FC236}">
                  <a16:creationId xmlns:a16="http://schemas.microsoft.com/office/drawing/2014/main" id="{3FA53240-9A70-4081-82DE-00D9F6D93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9" y="1781"/>
              <a:ext cx="1618" cy="283"/>
              <a:chOff x="2430" y="1092"/>
              <a:chExt cx="1618" cy="283"/>
            </a:xfrm>
          </p:grpSpPr>
          <p:sp>
            <p:nvSpPr>
              <p:cNvPr id="241832" name="Line 168">
                <a:extLst>
                  <a:ext uri="{FF2B5EF4-FFF2-40B4-BE49-F238E27FC236}">
                    <a16:creationId xmlns:a16="http://schemas.microsoft.com/office/drawing/2014/main" id="{AA3C8827-F9F7-48EF-9F86-434F137C8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1235"/>
                <a:ext cx="16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241833" name="Rectangle 169">
                <a:extLst>
                  <a:ext uri="{FF2B5EF4-FFF2-40B4-BE49-F238E27FC236}">
                    <a16:creationId xmlns:a16="http://schemas.microsoft.com/office/drawing/2014/main" id="{E6ADDD34-28B3-42AE-9E45-385E990F5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092"/>
                <a:ext cx="996" cy="283"/>
              </a:xfrm>
              <a:prstGeom prst="rect">
                <a:avLst/>
              </a:prstGeom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1834" name="Line 170">
              <a:extLst>
                <a:ext uri="{FF2B5EF4-FFF2-40B4-BE49-F238E27FC236}">
                  <a16:creationId xmlns:a16="http://schemas.microsoft.com/office/drawing/2014/main" id="{90BE41A5-D838-4EA0-A860-F0546C843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620"/>
              <a:ext cx="750" cy="6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1836" name="Text Box 172">
            <a:extLst>
              <a:ext uri="{FF2B5EF4-FFF2-40B4-BE49-F238E27FC236}">
                <a16:creationId xmlns:a16="http://schemas.microsoft.com/office/drawing/2014/main" id="{CE179EEE-847E-42C3-B40B-AFC7EE52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293938"/>
            <a:ext cx="247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i="1"/>
              <a:t>značka rezistoru</a:t>
            </a:r>
          </a:p>
          <a:p>
            <a:pPr algn="ctr"/>
            <a:r>
              <a:rPr lang="sk-SK" altLang="cs-CZ" i="1"/>
              <a:t>se stálým odporem</a:t>
            </a:r>
            <a:endParaRPr lang="cs-CZ" altLang="cs-CZ" i="1"/>
          </a:p>
        </p:txBody>
      </p:sp>
      <p:sp>
        <p:nvSpPr>
          <p:cNvPr id="241837" name="Text Box 173">
            <a:extLst>
              <a:ext uri="{FF2B5EF4-FFF2-40B4-BE49-F238E27FC236}">
                <a16:creationId xmlns:a16="http://schemas.microsoft.com/office/drawing/2014/main" id="{B2C86947-623E-41FB-9606-5FDB5ADE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73425"/>
            <a:ext cx="8729662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sz="3200"/>
              <a:t>Reostat, potenciometr:</a:t>
            </a:r>
          </a:p>
          <a:p>
            <a:r>
              <a:rPr lang="sk-SK" altLang="cs-CZ" sz="3100"/>
              <a:t>- rezistor s posuvným kontaktem, používá se na nasta-</a:t>
            </a:r>
          </a:p>
          <a:p>
            <a:r>
              <a:rPr lang="sk-SK" altLang="cs-CZ" sz="3100"/>
              <a:t>  vení vhodného napětí nebo proudu v obvodu.</a:t>
            </a:r>
            <a:endParaRPr lang="cs-CZ" altLang="cs-CZ" sz="3100"/>
          </a:p>
        </p:txBody>
      </p:sp>
      <p:pic>
        <p:nvPicPr>
          <p:cNvPr id="241842" name="Picture 178">
            <a:extLst>
              <a:ext uri="{FF2B5EF4-FFF2-40B4-BE49-F238E27FC236}">
                <a16:creationId xmlns:a16="http://schemas.microsoft.com/office/drawing/2014/main" id="{F4406C8B-ECE4-40C8-9472-ED278785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693863"/>
            <a:ext cx="2763838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1845" name="Object 181">
            <a:extLst>
              <a:ext uri="{FF2B5EF4-FFF2-40B4-BE49-F238E27FC236}">
                <a16:creationId xmlns:a16="http://schemas.microsoft.com/office/drawing/2014/main" id="{FB583AE1-7057-48A5-8C09-C30C54931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8525" y="4933950"/>
          <a:ext cx="36798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4" imgW="8990476" imgH="5879365" progId="CorelPhotoPaint.Image.8">
                  <p:embed/>
                </p:oleObj>
              </mc:Choice>
              <mc:Fallback>
                <p:oleObj name="CorelPhotoPaint.Image.8" r:id="rId4" imgW="8990476" imgH="5879365" progId="CorelPhotoPaint.Image.8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6" t="44878" r="2588" b="5251"/>
                      <a:stretch>
                        <a:fillRect/>
                      </a:stretch>
                    </p:blipFill>
                    <p:spPr bwMode="auto">
                      <a:xfrm>
                        <a:off x="4708525" y="4933950"/>
                        <a:ext cx="367982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846" name="Text Box 182">
            <a:extLst>
              <a:ext uri="{FF2B5EF4-FFF2-40B4-BE49-F238E27FC236}">
                <a16:creationId xmlns:a16="http://schemas.microsoft.com/office/drawing/2014/main" id="{BEAC5A2C-9FD9-44E9-A1B9-D532260D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5813425"/>
            <a:ext cx="2943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i="1"/>
              <a:t>značka rezistoru</a:t>
            </a:r>
          </a:p>
          <a:p>
            <a:pPr algn="ctr"/>
            <a:r>
              <a:rPr lang="sk-SK" altLang="cs-CZ" i="1"/>
              <a:t>s měnitelným odporem</a:t>
            </a:r>
            <a:endParaRPr lang="cs-CZ" altLang="cs-CZ" i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4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4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uiExpand="1" build="p" autoUpdateAnimBg="0"/>
      <p:bldP spid="241836" grpId="0" uiExpand="1" build="p" autoUpdateAnimBg="0"/>
      <p:bldP spid="241837" grpId="0" uiExpand="1" build="p" autoUpdateAnimBg="0"/>
      <p:bldP spid="24184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2D438171-AFB9-4687-89B2-68D2C26C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87325"/>
            <a:ext cx="2252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sz="3300"/>
              <a:t>Experiment:</a:t>
            </a:r>
            <a:endParaRPr lang="cs-CZ" altLang="cs-CZ" sz="3300"/>
          </a:p>
        </p:txBody>
      </p:sp>
      <p:sp>
        <p:nvSpPr>
          <p:cNvPr id="240846" name="Text Box 206">
            <a:extLst>
              <a:ext uri="{FF2B5EF4-FFF2-40B4-BE49-F238E27FC236}">
                <a16:creationId xmlns:a16="http://schemas.microsoft.com/office/drawing/2014/main" id="{8E7C9360-3DE2-49A5-AEB0-645A98BC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726113"/>
            <a:ext cx="89328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bIns="108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100"/>
              <a:t>Elektrický proud  </a:t>
            </a:r>
            <a:r>
              <a:rPr lang="sk-SK" altLang="cs-CZ" sz="3100" i="1"/>
              <a:t>I</a:t>
            </a:r>
            <a:r>
              <a:rPr lang="sk-SK" altLang="cs-CZ" sz="3100"/>
              <a:t>  v kovovém vodiči je přímo úměrný</a:t>
            </a:r>
          </a:p>
          <a:p>
            <a:r>
              <a:rPr lang="sk-SK" altLang="cs-CZ" sz="3100"/>
              <a:t>elektrickému napětí  </a:t>
            </a:r>
            <a:r>
              <a:rPr lang="sk-SK" altLang="cs-CZ" sz="3100" i="1"/>
              <a:t>U </a:t>
            </a:r>
            <a:r>
              <a:rPr lang="sk-SK" altLang="cs-CZ" sz="3100"/>
              <a:t> mezi konci vodičů.</a:t>
            </a:r>
            <a:endParaRPr lang="cs-CZ" altLang="cs-CZ" sz="3100"/>
          </a:p>
        </p:txBody>
      </p:sp>
      <p:sp>
        <p:nvSpPr>
          <p:cNvPr id="240858" name="Text Box 218">
            <a:extLst>
              <a:ext uri="{FF2B5EF4-FFF2-40B4-BE49-F238E27FC236}">
                <a16:creationId xmlns:a16="http://schemas.microsoft.com/office/drawing/2014/main" id="{C19A45E7-B5F6-4E9F-AC0C-F1E9DC88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706563"/>
            <a:ext cx="106362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sz="3300" i="1"/>
              <a:t>I </a:t>
            </a:r>
            <a:r>
              <a:rPr lang="en-US" altLang="cs-CZ" sz="3300">
                <a:cs typeface="Times New Roman" panose="02020603050405020304" pitchFamily="18" charset="0"/>
              </a:rPr>
              <a:t>~</a:t>
            </a:r>
            <a:r>
              <a:rPr lang="sk-SK" altLang="cs-CZ" sz="3300">
                <a:cs typeface="Times New Roman" panose="02020603050405020304" pitchFamily="18" charset="0"/>
              </a:rPr>
              <a:t> </a:t>
            </a:r>
            <a:r>
              <a:rPr lang="sk-SK" altLang="cs-CZ" sz="3300" i="1">
                <a:cs typeface="Times New Roman" panose="02020603050405020304" pitchFamily="18" charset="0"/>
              </a:rPr>
              <a:t>U</a:t>
            </a:r>
            <a:endParaRPr lang="en-US" altLang="cs-CZ" sz="3300" i="1">
              <a:cs typeface="Times New Roman" panose="02020603050405020304" pitchFamily="18" charset="0"/>
            </a:endParaRPr>
          </a:p>
        </p:txBody>
      </p:sp>
      <p:grpSp>
        <p:nvGrpSpPr>
          <p:cNvPr id="240869" name="Group 229">
            <a:extLst>
              <a:ext uri="{FF2B5EF4-FFF2-40B4-BE49-F238E27FC236}">
                <a16:creationId xmlns:a16="http://schemas.microsoft.com/office/drawing/2014/main" id="{2CD4A681-8815-4174-906F-0072FF9FB879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1139825"/>
            <a:ext cx="4521200" cy="3871913"/>
            <a:chOff x="645" y="760"/>
            <a:chExt cx="2848" cy="2439"/>
          </a:xfrm>
        </p:grpSpPr>
        <p:sp>
          <p:nvSpPr>
            <p:cNvPr id="240850" name="Line 210">
              <a:extLst>
                <a:ext uri="{FF2B5EF4-FFF2-40B4-BE49-F238E27FC236}">
                  <a16:creationId xmlns:a16="http://schemas.microsoft.com/office/drawing/2014/main" id="{EE98430D-6769-4918-B7B0-3C12B7B97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9" y="1212"/>
              <a:ext cx="22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51" name="Freeform 211">
              <a:extLst>
                <a:ext uri="{FF2B5EF4-FFF2-40B4-BE49-F238E27FC236}">
                  <a16:creationId xmlns:a16="http://schemas.microsoft.com/office/drawing/2014/main" id="{CB90A5C3-99FF-4128-BA52-B652B3EAA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211"/>
              <a:ext cx="2508" cy="1045"/>
            </a:xfrm>
            <a:custGeom>
              <a:avLst/>
              <a:gdLst>
                <a:gd name="T0" fmla="*/ 829 w 2508"/>
                <a:gd name="T1" fmla="*/ 0 h 1045"/>
                <a:gd name="T2" fmla="*/ 2508 w 2508"/>
                <a:gd name="T3" fmla="*/ 1 h 1045"/>
                <a:gd name="T4" fmla="*/ 2508 w 2508"/>
                <a:gd name="T5" fmla="*/ 1045 h 1045"/>
                <a:gd name="T6" fmla="*/ 6 w 2508"/>
                <a:gd name="T7" fmla="*/ 1045 h 1045"/>
                <a:gd name="T8" fmla="*/ 0 w 2508"/>
                <a:gd name="T9" fmla="*/ 1 h 1045"/>
                <a:gd name="T10" fmla="*/ 774 w 2508"/>
                <a:gd name="T11" fmla="*/ 1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8" h="1045">
                  <a:moveTo>
                    <a:pt x="829" y="0"/>
                  </a:moveTo>
                  <a:lnTo>
                    <a:pt x="2508" y="1"/>
                  </a:lnTo>
                  <a:lnTo>
                    <a:pt x="2508" y="1045"/>
                  </a:lnTo>
                  <a:lnTo>
                    <a:pt x="6" y="1045"/>
                  </a:lnTo>
                  <a:lnTo>
                    <a:pt x="0" y="1"/>
                  </a:lnTo>
                  <a:lnTo>
                    <a:pt x="774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52" name="Text Box 212">
              <a:extLst>
                <a:ext uri="{FF2B5EF4-FFF2-40B4-BE49-F238E27FC236}">
                  <a16:creationId xmlns:a16="http://schemas.microsoft.com/office/drawing/2014/main" id="{F61126F2-0D62-40D9-83B2-F34BCDE90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" y="856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sz="2800" b="1"/>
                <a:t>+</a:t>
              </a:r>
            </a:p>
          </p:txBody>
        </p:sp>
        <p:sp>
          <p:nvSpPr>
            <p:cNvPr id="240853" name="Text Box 213">
              <a:extLst>
                <a:ext uri="{FF2B5EF4-FFF2-40B4-BE49-F238E27FC236}">
                  <a16:creationId xmlns:a16="http://schemas.microsoft.com/office/drawing/2014/main" id="{3168BF97-16BF-4E77-B531-E8F2920FD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760"/>
              <a:ext cx="2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sz="4000" b="1"/>
                <a:t>-</a:t>
              </a:r>
            </a:p>
          </p:txBody>
        </p:sp>
        <p:sp useBgFill="1">
          <p:nvSpPr>
            <p:cNvPr id="240854" name="Oval 214">
              <a:extLst>
                <a:ext uri="{FF2B5EF4-FFF2-40B4-BE49-F238E27FC236}">
                  <a16:creationId xmlns:a16="http://schemas.microsoft.com/office/drawing/2014/main" id="{CB2529B0-BE02-407F-9857-7A2E14F9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2020"/>
              <a:ext cx="476" cy="466"/>
            </a:xfrm>
            <a:prstGeom prst="ellipse">
              <a:avLst/>
            </a:prstGeom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sk-SK" altLang="cs-CZ" sz="3200"/>
                <a:t>A</a:t>
              </a:r>
            </a:p>
          </p:txBody>
        </p:sp>
        <p:sp useBgFill="1">
          <p:nvSpPr>
            <p:cNvPr id="240855" name="Rectangle 215">
              <a:extLst>
                <a:ext uri="{FF2B5EF4-FFF2-40B4-BE49-F238E27FC236}">
                  <a16:creationId xmlns:a16="http://schemas.microsoft.com/office/drawing/2014/main" id="{40FDF0F9-5AE0-487B-8B8C-82363ECE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2154"/>
              <a:ext cx="732" cy="204"/>
            </a:xfrm>
            <a:prstGeom prst="rect">
              <a:avLst/>
            </a:prstGeom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57" name="Freeform 217">
              <a:extLst>
                <a:ext uri="{FF2B5EF4-FFF2-40B4-BE49-F238E27FC236}">
                  <a16:creationId xmlns:a16="http://schemas.microsoft.com/office/drawing/2014/main" id="{927CFE2B-776D-4F1E-98E6-E9198B516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256"/>
              <a:ext cx="1212" cy="720"/>
            </a:xfrm>
            <a:custGeom>
              <a:avLst/>
              <a:gdLst>
                <a:gd name="T0" fmla="*/ 0 w 1212"/>
                <a:gd name="T1" fmla="*/ 6 h 720"/>
                <a:gd name="T2" fmla="*/ 0 w 1212"/>
                <a:gd name="T3" fmla="*/ 720 h 720"/>
                <a:gd name="T4" fmla="*/ 1212 w 1212"/>
                <a:gd name="T5" fmla="*/ 720 h 720"/>
                <a:gd name="T6" fmla="*/ 1212 w 1212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2" h="720">
                  <a:moveTo>
                    <a:pt x="0" y="6"/>
                  </a:moveTo>
                  <a:lnTo>
                    <a:pt x="0" y="720"/>
                  </a:lnTo>
                  <a:lnTo>
                    <a:pt x="1212" y="720"/>
                  </a:lnTo>
                  <a:lnTo>
                    <a:pt x="121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240856" name="Oval 216">
              <a:extLst>
                <a:ext uri="{FF2B5EF4-FFF2-40B4-BE49-F238E27FC236}">
                  <a16:creationId xmlns:a16="http://schemas.microsoft.com/office/drawing/2014/main" id="{5E59038B-55C5-4301-A3E0-A64B18178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2733"/>
              <a:ext cx="476" cy="466"/>
            </a:xfrm>
            <a:prstGeom prst="ellipse">
              <a:avLst/>
            </a:prstGeom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sk-SK" altLang="cs-CZ" sz="3200"/>
                <a:t>V</a:t>
              </a:r>
            </a:p>
          </p:txBody>
        </p:sp>
        <p:sp useBgFill="1">
          <p:nvSpPr>
            <p:cNvPr id="240864" name="Rectangle 224">
              <a:extLst>
                <a:ext uri="{FF2B5EF4-FFF2-40B4-BE49-F238E27FC236}">
                  <a16:creationId xmlns:a16="http://schemas.microsoft.com/office/drawing/2014/main" id="{83226D9E-8BF8-4F2E-B9CE-B1CD9E79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159"/>
              <a:ext cx="287" cy="12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48" name="Line 208">
              <a:extLst>
                <a:ext uri="{FF2B5EF4-FFF2-40B4-BE49-F238E27FC236}">
                  <a16:creationId xmlns:a16="http://schemas.microsoft.com/office/drawing/2014/main" id="{8D687639-5376-4681-86B2-D934CCB48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8" y="1041"/>
              <a:ext cx="2" cy="3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49" name="Line 209">
              <a:extLst>
                <a:ext uri="{FF2B5EF4-FFF2-40B4-BE49-F238E27FC236}">
                  <a16:creationId xmlns:a16="http://schemas.microsoft.com/office/drawing/2014/main" id="{C1A00850-A33B-4125-927E-C3859E2AE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114"/>
              <a:ext cx="2" cy="1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59" name="Line 219">
              <a:extLst>
                <a:ext uri="{FF2B5EF4-FFF2-40B4-BE49-F238E27FC236}">
                  <a16:creationId xmlns:a16="http://schemas.microsoft.com/office/drawing/2014/main" id="{79D2EF99-CA11-4115-9972-6B0173F80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5" y="1042"/>
              <a:ext cx="2" cy="3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60" name="Line 220">
              <a:extLst>
                <a:ext uri="{FF2B5EF4-FFF2-40B4-BE49-F238E27FC236}">
                  <a16:creationId xmlns:a16="http://schemas.microsoft.com/office/drawing/2014/main" id="{E63D73E0-F49C-45B8-9190-7EB07687E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115"/>
              <a:ext cx="2" cy="1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61" name="Line 221">
              <a:extLst>
                <a:ext uri="{FF2B5EF4-FFF2-40B4-BE49-F238E27FC236}">
                  <a16:creationId xmlns:a16="http://schemas.microsoft.com/office/drawing/2014/main" id="{777B95C2-B451-483B-97B9-9EA35A923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043"/>
              <a:ext cx="2" cy="3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62" name="Line 222">
              <a:extLst>
                <a:ext uri="{FF2B5EF4-FFF2-40B4-BE49-F238E27FC236}">
                  <a16:creationId xmlns:a16="http://schemas.microsoft.com/office/drawing/2014/main" id="{562B94A1-7687-4B37-9CD5-C803FE359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16"/>
              <a:ext cx="2" cy="1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0865" name="Text Box 225">
              <a:extLst>
                <a:ext uri="{FF2B5EF4-FFF2-40B4-BE49-F238E27FC236}">
                  <a16:creationId xmlns:a16="http://schemas.microsoft.com/office/drawing/2014/main" id="{3CBBCFCE-4D26-411F-9FDA-793BC3AE5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" y="191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k-SK" altLang="cs-CZ" sz="2800" b="1"/>
                <a:t>A</a:t>
              </a:r>
              <a:endParaRPr lang="en-US" altLang="cs-CZ" sz="2800" b="1">
                <a:cs typeface="Times New Roman" panose="02020603050405020304" pitchFamily="18" charset="0"/>
              </a:endParaRPr>
            </a:p>
          </p:txBody>
        </p:sp>
        <p:sp>
          <p:nvSpPr>
            <p:cNvPr id="240866" name="Text Box 226">
              <a:extLst>
                <a:ext uri="{FF2B5EF4-FFF2-40B4-BE49-F238E27FC236}">
                  <a16:creationId xmlns:a16="http://schemas.microsoft.com/office/drawing/2014/main" id="{89E40038-C849-40C9-B411-C208D5CD4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" y="193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k-SK" altLang="cs-CZ" sz="2800" b="1"/>
                <a:t>B</a:t>
              </a:r>
              <a:endParaRPr lang="en-US" altLang="cs-CZ" sz="2800" b="1">
                <a:cs typeface="Times New Roman" panose="02020603050405020304" pitchFamily="18" charset="0"/>
              </a:endParaRPr>
            </a:p>
          </p:txBody>
        </p:sp>
        <p:sp>
          <p:nvSpPr>
            <p:cNvPr id="240867" name="Line 227">
              <a:extLst>
                <a:ext uri="{FF2B5EF4-FFF2-40B4-BE49-F238E27FC236}">
                  <a16:creationId xmlns:a16="http://schemas.microsoft.com/office/drawing/2014/main" id="{C9A30D7E-9DAF-4FF4-BE1A-4BD948990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8" y="1475"/>
              <a:ext cx="7" cy="5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0868" name="Text Box 228">
              <a:extLst>
                <a:ext uri="{FF2B5EF4-FFF2-40B4-BE49-F238E27FC236}">
                  <a16:creationId xmlns:a16="http://schemas.microsoft.com/office/drawing/2014/main" id="{79B6CE7D-768E-4806-B581-66CC68B51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" y="1578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k-SK" altLang="cs-CZ" sz="2800" i="1"/>
                <a:t>I</a:t>
              </a:r>
              <a:endParaRPr lang="en-US" altLang="cs-CZ" sz="2800" i="1">
                <a:cs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utoUpdateAnimBg="0"/>
      <p:bldP spid="240846" grpId="0" uiExpand="1" build="p" autoUpdateAnimBg="0"/>
      <p:bldP spid="2408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Text Box 5">
            <a:extLst>
              <a:ext uri="{FF2B5EF4-FFF2-40B4-BE49-F238E27FC236}">
                <a16:creationId xmlns:a16="http://schemas.microsoft.com/office/drawing/2014/main" id="{2A453713-CCA1-4915-A95B-A5B195858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726113"/>
            <a:ext cx="89328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bIns="108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100"/>
              <a:t>Elektrický proud  </a:t>
            </a:r>
            <a:r>
              <a:rPr lang="sk-SK" altLang="cs-CZ" sz="3100" i="1"/>
              <a:t>I</a:t>
            </a:r>
            <a:r>
              <a:rPr lang="sk-SK" altLang="cs-CZ" sz="3100"/>
              <a:t>  v kovovém vodiči je přímo úměrný</a:t>
            </a:r>
          </a:p>
          <a:p>
            <a:r>
              <a:rPr lang="sk-SK" altLang="cs-CZ" sz="3100"/>
              <a:t>elektrickému napětí  </a:t>
            </a:r>
            <a:r>
              <a:rPr lang="sk-SK" altLang="cs-CZ" sz="3100" i="1"/>
              <a:t>U </a:t>
            </a:r>
            <a:r>
              <a:rPr lang="sk-SK" altLang="cs-CZ" sz="3100"/>
              <a:t> mezi konci vodičů.</a:t>
            </a:r>
            <a:endParaRPr lang="cs-CZ" altLang="cs-CZ" sz="3100"/>
          </a:p>
        </p:txBody>
      </p:sp>
      <p:sp>
        <p:nvSpPr>
          <p:cNvPr id="311323" name="Text Box 27">
            <a:extLst>
              <a:ext uri="{FF2B5EF4-FFF2-40B4-BE49-F238E27FC236}">
                <a16:creationId xmlns:a16="http://schemas.microsoft.com/office/drawing/2014/main" id="{1B0B387D-F049-4E92-A8DD-4E339F0AD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750093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sz="3300"/>
              <a:t>Ohmův zákon pro část elektrického obvodu</a:t>
            </a:r>
            <a:endParaRPr lang="cs-CZ" altLang="cs-CZ" sz="3300"/>
          </a:p>
        </p:txBody>
      </p:sp>
      <p:grpSp>
        <p:nvGrpSpPr>
          <p:cNvPr id="311324" name="Group 28">
            <a:extLst>
              <a:ext uri="{FF2B5EF4-FFF2-40B4-BE49-F238E27FC236}">
                <a16:creationId xmlns:a16="http://schemas.microsoft.com/office/drawing/2014/main" id="{76754F21-195F-4AEC-A43F-2F7ACEA96A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0000" y="1085850"/>
            <a:ext cx="2708275" cy="3689350"/>
            <a:chOff x="3108" y="629"/>
            <a:chExt cx="2274" cy="2944"/>
          </a:xfrm>
        </p:grpSpPr>
        <p:sp>
          <p:nvSpPr>
            <p:cNvPr id="311325" name="Rectangle 29">
              <a:extLst>
                <a:ext uri="{FF2B5EF4-FFF2-40B4-BE49-F238E27FC236}">
                  <a16:creationId xmlns:a16="http://schemas.microsoft.com/office/drawing/2014/main" id="{5E1390A2-34C2-4EBD-9529-29AE069BAB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08" y="634"/>
              <a:ext cx="2274" cy="293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11326" name="Object 30">
              <a:extLst>
                <a:ext uri="{FF2B5EF4-FFF2-40B4-BE49-F238E27FC236}">
                  <a16:creationId xmlns:a16="http://schemas.microsoft.com/office/drawing/2014/main" id="{56800E05-6D4A-4E76-93CC-055CB3A606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10" y="629"/>
            <a:ext cx="2253" cy="2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ia programu Photo Editor" r:id="rId2" imgW="5676190" imgH="7725853" progId="MSPhotoEd.3">
                    <p:embed/>
                  </p:oleObj>
                </mc:Choice>
                <mc:Fallback>
                  <p:oleObj name="Fotografia programu Photo Editor" r:id="rId2" imgW="5676190" imgH="7725853" progId="MSPhotoEd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lum contrast="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795" r="-2029"/>
                        <a:stretch>
                          <a:fillRect/>
                        </a:stretch>
                      </p:blipFill>
                      <p:spPr bwMode="auto">
                        <a:xfrm>
                          <a:off x="3110" y="629"/>
                          <a:ext cx="2253" cy="2922"/>
                        </a:xfrm>
                        <a:prstGeom prst="rect">
                          <a:avLst/>
                        </a:prstGeom>
                        <a:noFill/>
                        <a:ln w="57150" cmpd="thickThin">
                          <a:solidFill>
                            <a:srgbClr val="4D4D4D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1327" name="Rectangle 31">
            <a:extLst>
              <a:ext uri="{FF2B5EF4-FFF2-40B4-BE49-F238E27FC236}">
                <a16:creationId xmlns:a16="http://schemas.microsoft.com/office/drawing/2014/main" id="{9275EF34-2D2A-4259-83E9-AF62DA1F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824413"/>
            <a:ext cx="38385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C3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cs-CZ" altLang="cs-CZ" sz="2600" i="1"/>
              <a:t>Georg Simon Ohm </a:t>
            </a:r>
          </a:p>
          <a:p>
            <a:pPr algn="ctr"/>
            <a:r>
              <a:rPr lang="cs-CZ" altLang="cs-CZ" sz="2600"/>
              <a:t>(</a:t>
            </a:r>
            <a:r>
              <a:rPr lang="cs-CZ" altLang="cs-CZ" sz="2600" i="1"/>
              <a:t>1787-1854</a:t>
            </a:r>
            <a:r>
              <a:rPr lang="cs-CZ" altLang="cs-CZ" sz="2600"/>
              <a:t>)</a:t>
            </a:r>
            <a:r>
              <a:rPr lang="cs-CZ" altLang="cs-CZ" sz="2600" i="1"/>
              <a:t>, německý fyzik             </a:t>
            </a:r>
            <a:endParaRPr lang="sk-SK" altLang="cs-CZ" sz="2600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C097700-F5B0-446A-A07E-EDAB16707C93}"/>
              </a:ext>
            </a:extLst>
          </p:cNvPr>
          <p:cNvSpPr txBox="1"/>
          <p:nvPr/>
        </p:nvSpPr>
        <p:spPr>
          <a:xfrm>
            <a:off x="870012" y="861134"/>
            <a:ext cx="221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0A1DA12-6AC1-4167-8CFE-FA3F066CE934}"/>
                  </a:ext>
                </a:extLst>
              </p:cNvPr>
              <p:cNvSpPr txBox="1"/>
              <p:nvPr/>
            </p:nvSpPr>
            <p:spPr>
              <a:xfrm>
                <a:off x="763480" y="1740023"/>
                <a:ext cx="7493829" cy="3989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Ohmův zákon:</a:t>
                </a:r>
              </a:p>
              <a:p>
                <a:r>
                  <a:rPr lang="cs-CZ" sz="2800" dirty="0"/>
                  <a:t>Elektrický proud ve vodiči je přímo úměrný napětí mezi konci vodiče.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  <a:p>
                <a:endParaRPr lang="cs-CZ" sz="2800" dirty="0"/>
              </a:p>
              <a:p>
                <a:r>
                  <a:rPr lang="cs-CZ" sz="2800" dirty="0"/>
                  <a:t>I – elektrický proud ve vodiči</a:t>
                </a:r>
              </a:p>
              <a:p>
                <a:r>
                  <a:rPr lang="cs-CZ" sz="2800" dirty="0"/>
                  <a:t>U – elektrické napětí mezi konci vodiče</a:t>
                </a:r>
              </a:p>
              <a:p>
                <a:r>
                  <a:rPr lang="cs-CZ" sz="2800" dirty="0"/>
                  <a:t>R – elektrický odpor vodiče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0A1DA12-6AC1-4167-8CFE-FA3F066CE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80" y="1740023"/>
                <a:ext cx="7493829" cy="3989297"/>
              </a:xfrm>
              <a:prstGeom prst="rect">
                <a:avLst/>
              </a:prstGeom>
              <a:blipFill>
                <a:blip r:embed="rId2"/>
                <a:stretch>
                  <a:fillRect l="-2195" t="-2137" r="-1545" b="-32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8970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7" name="Rectangle 13">
            <a:extLst>
              <a:ext uri="{FF2B5EF4-FFF2-40B4-BE49-F238E27FC236}">
                <a16:creationId xmlns:a16="http://schemas.microsoft.com/office/drawing/2014/main" id="{AE585D8E-3F89-428F-B49C-488FBBE3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2922586"/>
            <a:ext cx="1524000" cy="1196975"/>
          </a:xfrm>
          <a:prstGeom prst="rect">
            <a:avLst/>
          </a:prstGeom>
          <a:solidFill>
            <a:srgbClr val="EAEAEA"/>
          </a:soli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13346" name="Text Box 2">
            <a:extLst>
              <a:ext uri="{FF2B5EF4-FFF2-40B4-BE49-F238E27FC236}">
                <a16:creationId xmlns:a16="http://schemas.microsoft.com/office/drawing/2014/main" id="{8DE643B9-087E-4212-87A1-46CC2D73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98" y="431690"/>
            <a:ext cx="347503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sz="3300" dirty="0"/>
              <a:t>Elektrický odpor  </a:t>
            </a:r>
            <a:r>
              <a:rPr lang="sk-SK" altLang="cs-CZ" sz="3300" i="1" dirty="0"/>
              <a:t>R</a:t>
            </a:r>
            <a:endParaRPr lang="cs-CZ" altLang="cs-CZ" sz="3300" dirty="0"/>
          </a:p>
        </p:txBody>
      </p:sp>
      <p:graphicFrame>
        <p:nvGraphicFramePr>
          <p:cNvPr id="313348" name="Object 4">
            <a:extLst>
              <a:ext uri="{FF2B5EF4-FFF2-40B4-BE49-F238E27FC236}">
                <a16:creationId xmlns:a16="http://schemas.microsoft.com/office/drawing/2014/main" id="{E24D8418-24E7-4AB9-A334-32EC2370E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0963" y="1152525"/>
          <a:ext cx="13112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44240" imgH="393480" progId="Equation.3">
                  <p:embed/>
                </p:oleObj>
              </mc:Choice>
              <mc:Fallback>
                <p:oleObj name="Rovnice" r:id="rId2" imgW="444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1152525"/>
                        <a:ext cx="13112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5" name="Object 11">
            <a:extLst>
              <a:ext uri="{FF2B5EF4-FFF2-40B4-BE49-F238E27FC236}">
                <a16:creationId xmlns:a16="http://schemas.microsoft.com/office/drawing/2014/main" id="{ABD1755C-DF16-4688-A733-22BD43DF5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7957"/>
              </p:ext>
            </p:extLst>
          </p:nvPr>
        </p:nvGraphicFramePr>
        <p:xfrm>
          <a:off x="3995737" y="2992437"/>
          <a:ext cx="13112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444240" imgH="393480" progId="Equation.3">
                  <p:embed/>
                </p:oleObj>
              </mc:Choice>
              <mc:Fallback>
                <p:oleObj name="Rovnica" r:id="rId4" imgW="4442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2992437"/>
                        <a:ext cx="13112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8" name="Text Box 14">
            <a:extLst>
              <a:ext uri="{FF2B5EF4-FFF2-40B4-BE49-F238E27FC236}">
                <a16:creationId xmlns:a16="http://schemas.microsoft.com/office/drawing/2014/main" id="{17AF747E-AB61-4BF9-9E06-311AA080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726113"/>
            <a:ext cx="7457639" cy="91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bIns="108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2800" dirty="0"/>
              <a:t>Elektrický odpor je </a:t>
            </a:r>
            <a:r>
              <a:rPr lang="sk-SK" altLang="cs-CZ" sz="2800" dirty="0" err="1"/>
              <a:t>roven</a:t>
            </a:r>
            <a:r>
              <a:rPr lang="sk-SK" altLang="cs-CZ" sz="2800" dirty="0"/>
              <a:t> </a:t>
            </a:r>
            <a:r>
              <a:rPr lang="sk-SK" altLang="cs-CZ" sz="2800" dirty="0" err="1"/>
              <a:t>poměru</a:t>
            </a:r>
            <a:r>
              <a:rPr lang="sk-SK" altLang="cs-CZ" sz="2800" dirty="0"/>
              <a:t> </a:t>
            </a:r>
            <a:r>
              <a:rPr lang="sk-SK" altLang="cs-CZ" sz="2800" dirty="0" err="1"/>
              <a:t>napětí</a:t>
            </a:r>
            <a:r>
              <a:rPr lang="sk-SK" altLang="cs-CZ" sz="2800" dirty="0"/>
              <a:t> a </a:t>
            </a:r>
            <a:r>
              <a:rPr lang="sk-SK" altLang="cs-CZ" sz="2800" dirty="0" err="1"/>
              <a:t>proudu</a:t>
            </a:r>
            <a:r>
              <a:rPr lang="sk-SK" altLang="cs-CZ" sz="2800" dirty="0"/>
              <a:t>.</a:t>
            </a:r>
          </a:p>
          <a:p>
            <a:r>
              <a:rPr lang="sk-SK" altLang="cs-CZ" sz="2800" dirty="0"/>
              <a:t>Tento </a:t>
            </a:r>
            <a:r>
              <a:rPr lang="sk-SK" altLang="cs-CZ" sz="2800" dirty="0" err="1"/>
              <a:t>poměr</a:t>
            </a:r>
            <a:r>
              <a:rPr lang="sk-SK" altLang="cs-CZ" sz="2800" dirty="0"/>
              <a:t> je pro daný vodič </a:t>
            </a:r>
            <a:r>
              <a:rPr lang="sk-SK" altLang="cs-CZ" sz="2800" dirty="0" err="1"/>
              <a:t>stálý</a:t>
            </a:r>
            <a:r>
              <a:rPr lang="sk-SK" altLang="cs-CZ" sz="2800" dirty="0"/>
              <a:t>.</a:t>
            </a:r>
            <a:endParaRPr lang="cs-CZ" altLang="cs-CZ" sz="2800" dirty="0"/>
          </a:p>
        </p:txBody>
      </p:sp>
      <p:sp>
        <p:nvSpPr>
          <p:cNvPr id="313359" name="Text Box 15">
            <a:extLst>
              <a:ext uri="{FF2B5EF4-FFF2-40B4-BE49-F238E27FC236}">
                <a16:creationId xmlns:a16="http://schemas.microsoft.com/office/drawing/2014/main" id="{2A9C8692-175B-4115-854F-5F7ED3EF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2303463"/>
            <a:ext cx="45576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dirty="0"/>
              <a:t>Poměr napětí a proudu je stálý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D68E35-4887-447F-B470-4AF9254B6E37}"/>
              </a:ext>
            </a:extLst>
          </p:cNvPr>
          <p:cNvSpPr txBox="1"/>
          <p:nvPr/>
        </p:nvSpPr>
        <p:spPr>
          <a:xfrm>
            <a:off x="727969" y="4189412"/>
            <a:ext cx="42514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U - elektrické napětí (volt)</a:t>
            </a:r>
          </a:p>
          <a:p>
            <a:r>
              <a:rPr lang="cs-CZ" sz="2800" dirty="0"/>
              <a:t>I – elektrický proud (ampér)</a:t>
            </a:r>
          </a:p>
          <a:p>
            <a:r>
              <a:rPr lang="cs-CZ" sz="2800" dirty="0"/>
              <a:t>R – elektrický odpor (ohm)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E24EEF-D603-4CA3-9240-D6F706ACAA13}"/>
              </a:ext>
            </a:extLst>
          </p:cNvPr>
          <p:cNvSpPr txBox="1"/>
          <p:nvPr/>
        </p:nvSpPr>
        <p:spPr>
          <a:xfrm>
            <a:off x="559293" y="122093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58" grpId="0" build="p" autoUpdateAnimBg="0"/>
      <p:bldP spid="3133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3E59104-D6A1-4577-A0BF-DB60C63C3618}"/>
              </a:ext>
            </a:extLst>
          </p:cNvPr>
          <p:cNvSpPr txBox="1"/>
          <p:nvPr/>
        </p:nvSpPr>
        <p:spPr>
          <a:xfrm>
            <a:off x="501588" y="878890"/>
            <a:ext cx="86424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 Ohmova zákona vyplývá:</a:t>
            </a:r>
          </a:p>
          <a:p>
            <a:pPr marL="514350" indent="-514350">
              <a:buAutoNum type="arabicPeriod"/>
            </a:pPr>
            <a:r>
              <a:rPr lang="cs-CZ" sz="2800" dirty="0"/>
              <a:t>Velikost proudu závisí na napětí a odporu</a:t>
            </a:r>
          </a:p>
          <a:p>
            <a:r>
              <a:rPr lang="cs-CZ" sz="2800" dirty="0"/>
              <a:t>	Čím větší je napětí, tím vetší je proud </a:t>
            </a:r>
            <a:r>
              <a:rPr lang="cs-CZ" sz="1600" dirty="0"/>
              <a:t>(přímá úměrnost).</a:t>
            </a:r>
          </a:p>
          <a:p>
            <a:r>
              <a:rPr lang="cs-CZ" sz="2800" dirty="0"/>
              <a:t>	Čím větší je odpor, tím menší je proud </a:t>
            </a:r>
            <a:r>
              <a:rPr lang="cs-CZ" sz="1600" dirty="0"/>
              <a:t>(nepřímá úměrnost).</a:t>
            </a:r>
          </a:p>
          <a:p>
            <a:endParaRPr lang="cs-CZ" sz="1600" dirty="0"/>
          </a:p>
          <a:p>
            <a:pPr marL="514350" indent="-514350">
              <a:buAutoNum type="arabicPeriod" startAt="2"/>
            </a:pPr>
            <a:r>
              <a:rPr lang="cs-CZ" sz="2800" dirty="0"/>
              <a:t>Velikost odporu závisí na délce vodiče, obsahu kolmého průřezu (tloušťce) vodiče, materiálu a teplotě.</a:t>
            </a:r>
          </a:p>
          <a:p>
            <a:endParaRPr lang="cs-CZ" sz="2800" dirty="0"/>
          </a:p>
          <a:p>
            <a:r>
              <a:rPr lang="cs-CZ" sz="2800" dirty="0"/>
              <a:t>3. Velikost odporu nezávisí napětí.</a:t>
            </a:r>
          </a:p>
          <a:p>
            <a:endParaRPr lang="cs-CZ" sz="2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D1BFF1-E928-436F-84C6-90F48F201C9B}"/>
              </a:ext>
            </a:extLst>
          </p:cNvPr>
          <p:cNvSpPr txBox="1"/>
          <p:nvPr/>
        </p:nvSpPr>
        <p:spPr>
          <a:xfrm>
            <a:off x="568170" y="219747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</a:t>
            </a:r>
          </a:p>
        </p:txBody>
      </p:sp>
    </p:spTree>
    <p:extLst>
      <p:ext uri="{BB962C8B-B14F-4D97-AF65-F5344CB8AC3E}">
        <p14:creationId xmlns:p14="http://schemas.microsoft.com/office/powerpoint/2010/main" val="15228782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C0C0C0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DCDCDC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C0C0C0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DCDCDC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Předvádění na obrazovce (4:3)</PresentationFormat>
  <Paragraphs>52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Cambria Math</vt:lpstr>
      <vt:lpstr>Times New Roman</vt:lpstr>
      <vt:lpstr>Default Design</vt:lpstr>
      <vt:lpstr>Snímek</vt:lpstr>
      <vt:lpstr>CorelPhotoPaint.Image.8</vt:lpstr>
      <vt:lpstr>Fotografia programu Photo Editor</vt:lpstr>
      <vt:lpstr>Rovnice</vt:lpstr>
      <vt:lpstr>Rovnica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Ohmův zákon I</dc:title>
  <dc:subject>fyzika</dc:subject>
  <dc:creator>upravil a přeložil Jaroslav Vrba</dc:creator>
  <cp:lastModifiedBy>Vrba Jaroslav</cp:lastModifiedBy>
  <cp:revision>1344</cp:revision>
  <cp:lastPrinted>1999-08-11T16:37:14Z</cp:lastPrinted>
  <dcterms:created xsi:type="dcterms:W3CDTF">1998-07-07T19:23:32Z</dcterms:created>
  <dcterms:modified xsi:type="dcterms:W3CDTF">2021-01-31T17:55:30Z</dcterms:modified>
</cp:coreProperties>
</file>