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DCA3-C879-4E83-9F70-562DF792AC6B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F538-57E7-4C14-AC7E-38B012DC37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719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DCA3-C879-4E83-9F70-562DF792AC6B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F538-57E7-4C14-AC7E-38B012DC37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206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DCA3-C879-4E83-9F70-562DF792AC6B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F538-57E7-4C14-AC7E-38B012DC37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93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DCA3-C879-4E83-9F70-562DF792AC6B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F538-57E7-4C14-AC7E-38B012DC37E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8832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DCA3-C879-4E83-9F70-562DF792AC6B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F538-57E7-4C14-AC7E-38B012DC37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14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DCA3-C879-4E83-9F70-562DF792AC6B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F538-57E7-4C14-AC7E-38B012DC37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5425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DCA3-C879-4E83-9F70-562DF792AC6B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F538-57E7-4C14-AC7E-38B012DC37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459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DCA3-C879-4E83-9F70-562DF792AC6B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F538-57E7-4C14-AC7E-38B012DC37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338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DCA3-C879-4E83-9F70-562DF792AC6B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F538-57E7-4C14-AC7E-38B012DC37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738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DCA3-C879-4E83-9F70-562DF792AC6B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F538-57E7-4C14-AC7E-38B012DC37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46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DCA3-C879-4E83-9F70-562DF792AC6B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F538-57E7-4C14-AC7E-38B012DC37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616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DCA3-C879-4E83-9F70-562DF792AC6B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F538-57E7-4C14-AC7E-38B012DC37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912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DCA3-C879-4E83-9F70-562DF792AC6B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F538-57E7-4C14-AC7E-38B012DC37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819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DCA3-C879-4E83-9F70-562DF792AC6B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F538-57E7-4C14-AC7E-38B012DC37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53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DCA3-C879-4E83-9F70-562DF792AC6B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F538-57E7-4C14-AC7E-38B012DC37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86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DCA3-C879-4E83-9F70-562DF792AC6B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F538-57E7-4C14-AC7E-38B012DC37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32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DCA3-C879-4E83-9F70-562DF792AC6B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F538-57E7-4C14-AC7E-38B012DC37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88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E50DCA3-C879-4E83-9F70-562DF792AC6B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5C1F538-57E7-4C14-AC7E-38B012DC37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2683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HjGpIi6b0w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9F44CB-1842-4C7E-9FD3-421590CB7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17" y="2335327"/>
            <a:ext cx="10515600" cy="1325563"/>
          </a:xfrm>
        </p:spPr>
        <p:txBody>
          <a:bodyPr/>
          <a:lstStyle/>
          <a:p>
            <a:r>
              <a:rPr lang="cs-CZ" dirty="0"/>
              <a:t>Onemocnění dýchací soustavy</a:t>
            </a:r>
          </a:p>
        </p:txBody>
      </p:sp>
    </p:spTree>
    <p:extLst>
      <p:ext uri="{BB962C8B-B14F-4D97-AF65-F5344CB8AC3E}">
        <p14:creationId xmlns:p14="http://schemas.microsoft.com/office/powerpoint/2010/main" val="209551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186E88-6C46-434A-A9ED-05F3DF9E3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Ohrožené skupiny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DAAE491-724C-4B9A-BA5D-56CFFB4F4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3678243" cy="543563"/>
          </a:xfrm>
        </p:spPr>
        <p:txBody>
          <a:bodyPr/>
          <a:lstStyle/>
          <a:p>
            <a:r>
              <a:rPr lang="cs-CZ" dirty="0"/>
              <a:t>Pasivní kuřáci</a:t>
            </a:r>
          </a:p>
        </p:txBody>
      </p:sp>
      <p:pic>
        <p:nvPicPr>
          <p:cNvPr id="8" name="Zástupný obsah 7" descr="Obsah obrázku osoba&#10;&#10;Popis byl vytvořen automaticky">
            <a:extLst>
              <a:ext uri="{FF2B5EF4-FFF2-40B4-BE49-F238E27FC236}">
                <a16:creationId xmlns:a16="http://schemas.microsoft.com/office/drawing/2014/main" id="{344B69D2-5FBB-41D7-B49A-362012E1FC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98" y="2299301"/>
            <a:ext cx="5234077" cy="3969524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91BEBB3-DECA-4471-BCF7-3314242CB3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543563"/>
          </a:xfrm>
        </p:spPr>
        <p:txBody>
          <a:bodyPr/>
          <a:lstStyle/>
          <a:p>
            <a:r>
              <a:rPr lang="cs-CZ" dirty="0"/>
              <a:t>Těhotné ženy</a:t>
            </a:r>
          </a:p>
        </p:txBody>
      </p:sp>
      <p:pic>
        <p:nvPicPr>
          <p:cNvPr id="10" name="Zástupný obsah 9" descr="Obsah obrázku slipy&#10;&#10;Popis byl vytvořen automaticky">
            <a:extLst>
              <a:ext uri="{FF2B5EF4-FFF2-40B4-BE49-F238E27FC236}">
                <a16:creationId xmlns:a16="http://schemas.microsoft.com/office/drawing/2014/main" id="{9DF8D531-15FB-4559-963B-22A72F26130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99301"/>
            <a:ext cx="5769089" cy="3839066"/>
          </a:xfrm>
        </p:spPr>
      </p:pic>
    </p:spTree>
    <p:extLst>
      <p:ext uri="{BB962C8B-B14F-4D97-AF65-F5344CB8AC3E}">
        <p14:creationId xmlns:p14="http://schemas.microsoft.com/office/powerpoint/2010/main" val="346625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D9270C-699B-4842-A86D-5B88E270F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4918"/>
          </a:xfrm>
        </p:spPr>
        <p:txBody>
          <a:bodyPr>
            <a:normAutofit fontScale="90000"/>
          </a:bodyPr>
          <a:lstStyle/>
          <a:p>
            <a:r>
              <a:rPr lang="cs-CZ" dirty="0"/>
              <a:t>1</a:t>
            </a:r>
            <a:r>
              <a:rPr lang="cs-CZ" sz="4400" dirty="0"/>
              <a:t>. Pomoc při zástavě dechu a krevního oběhu</a:t>
            </a:r>
          </a:p>
        </p:txBody>
      </p:sp>
      <p:pic>
        <p:nvPicPr>
          <p:cNvPr id="7" name="Zástupný obsah 6" descr="Obsah obrázku klipart&#10;&#10;Popis byl vytvořen automaticky">
            <a:extLst>
              <a:ext uri="{FF2B5EF4-FFF2-40B4-BE49-F238E27FC236}">
                <a16:creationId xmlns:a16="http://schemas.microsoft.com/office/drawing/2014/main" id="{8B036F1E-3529-41CA-9E6A-56B594882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96" y="1732904"/>
            <a:ext cx="5435600" cy="3594100"/>
          </a:xfr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AD4F9E9C-4040-4F0D-A146-9F5C4B645463}"/>
              </a:ext>
            </a:extLst>
          </p:cNvPr>
          <p:cNvSpPr txBox="1"/>
          <p:nvPr/>
        </p:nvSpPr>
        <p:spPr>
          <a:xfrm>
            <a:off x="7258639" y="3120272"/>
            <a:ext cx="4270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https://www.youtube.com/watch?v=JHjGpIi6b0w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742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C668DB-929A-4D8D-8335-F06898837E00}"/>
              </a:ext>
            </a:extLst>
          </p:cNvPr>
          <p:cNvSpPr txBox="1">
            <a:spLocks/>
          </p:cNvSpPr>
          <p:nvPr/>
        </p:nvSpPr>
        <p:spPr>
          <a:xfrm>
            <a:off x="684212" y="5350213"/>
            <a:ext cx="8534400" cy="64418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Onemocnění dýchacích cest</a:t>
            </a:r>
          </a:p>
        </p:txBody>
      </p:sp>
      <p:pic>
        <p:nvPicPr>
          <p:cNvPr id="3" name="Zástupný obsah 4" descr="Obsah obrázku muž, osoba, noční obloha&#10;&#10;Popis byl vytvořen automaticky">
            <a:extLst>
              <a:ext uri="{FF2B5EF4-FFF2-40B4-BE49-F238E27FC236}">
                <a16:creationId xmlns:a16="http://schemas.microsoft.com/office/drawing/2014/main" id="{F2EA8D0F-2FE3-4297-ADA9-0986E8C36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35" y="618675"/>
            <a:ext cx="6438607" cy="430801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53509DA-21DD-4D76-9C59-AFB5DC01A14F}"/>
              </a:ext>
            </a:extLst>
          </p:cNvPr>
          <p:cNvSpPr txBox="1"/>
          <p:nvPr/>
        </p:nvSpPr>
        <p:spPr>
          <a:xfrm>
            <a:off x="7743217" y="1692613"/>
            <a:ext cx="3552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Přenos kapénkovou infekcí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FBAAE8B-9E69-4658-92B8-00745EB51637}"/>
              </a:ext>
            </a:extLst>
          </p:cNvPr>
          <p:cNvSpPr txBox="1"/>
          <p:nvPr/>
        </p:nvSpPr>
        <p:spPr>
          <a:xfrm>
            <a:off x="7871381" y="2573518"/>
            <a:ext cx="3424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Drobné kapičky slin a hlenu, které se dostávají při mluvení, kýchání do vzduchu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13A32AC-D760-4247-9436-430F40E8FD2E}"/>
              </a:ext>
            </a:extLst>
          </p:cNvPr>
          <p:cNvSpPr txBox="1"/>
          <p:nvPr/>
        </p:nvSpPr>
        <p:spPr>
          <a:xfrm>
            <a:off x="7871381" y="3784862"/>
            <a:ext cx="3424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Obsahují choroboplodné zárodky, které způsobují onemocnění.</a:t>
            </a:r>
          </a:p>
        </p:txBody>
      </p:sp>
    </p:spTree>
    <p:extLst>
      <p:ext uri="{BB962C8B-B14F-4D97-AF65-F5344CB8AC3E}">
        <p14:creationId xmlns:p14="http://schemas.microsoft.com/office/powerpoint/2010/main" val="224697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2">
            <a:extLst>
              <a:ext uri="{FF2B5EF4-FFF2-40B4-BE49-F238E27FC236}">
                <a16:creationId xmlns:a16="http://schemas.microsoft.com/office/drawing/2014/main" id="{D2D05AB9-BE21-4369-B723-F268E3BF2DBB}"/>
              </a:ext>
            </a:extLst>
          </p:cNvPr>
          <p:cNvSpPr txBox="1">
            <a:spLocks/>
          </p:cNvSpPr>
          <p:nvPr/>
        </p:nvSpPr>
        <p:spPr>
          <a:xfrm>
            <a:off x="972080" y="685799"/>
            <a:ext cx="3562213" cy="5999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epidemie</a:t>
            </a:r>
          </a:p>
        </p:txBody>
      </p:sp>
      <p:pic>
        <p:nvPicPr>
          <p:cNvPr id="3" name="Zástupný obsah 7" descr="Obsah obrázku mapa&#10;&#10;Popis byl vytvořen automaticky">
            <a:extLst>
              <a:ext uri="{FF2B5EF4-FFF2-40B4-BE49-F238E27FC236}">
                <a16:creationId xmlns:a16="http://schemas.microsoft.com/office/drawing/2014/main" id="{5EAC11AD-9AA1-4A2F-A8B4-4796D227F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14" y="1446483"/>
            <a:ext cx="4806932" cy="2691882"/>
          </a:xfrm>
          <a:prstGeom prst="rect">
            <a:avLst/>
          </a:prstGeom>
        </p:spPr>
      </p:pic>
      <p:sp>
        <p:nvSpPr>
          <p:cNvPr id="4" name="Zástupný text 4">
            <a:extLst>
              <a:ext uri="{FF2B5EF4-FFF2-40B4-BE49-F238E27FC236}">
                <a16:creationId xmlns:a16="http://schemas.microsoft.com/office/drawing/2014/main" id="{5FC11009-68E1-4FBB-96CB-6F553117A8FF}"/>
              </a:ext>
            </a:extLst>
          </p:cNvPr>
          <p:cNvSpPr txBox="1">
            <a:spLocks/>
          </p:cNvSpPr>
          <p:nvPr/>
        </p:nvSpPr>
        <p:spPr>
          <a:xfrm>
            <a:off x="6079066" y="685800"/>
            <a:ext cx="4665134" cy="5762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pandemie</a:t>
            </a:r>
          </a:p>
        </p:txBody>
      </p:sp>
      <p:pic>
        <p:nvPicPr>
          <p:cNvPr id="5" name="Zástupný obsah 9" descr="Obsah obrázku klipart, dezert&#10;&#10;Popis byl vytvořen automaticky">
            <a:extLst>
              <a:ext uri="{FF2B5EF4-FFF2-40B4-BE49-F238E27FC236}">
                <a16:creationId xmlns:a16="http://schemas.microsoft.com/office/drawing/2014/main" id="{61236DF6-D3D9-4D04-A5CC-AA08224AE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446485"/>
            <a:ext cx="5233287" cy="269188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CC9ADA2-268A-43BC-966E-9F40277F75F0}"/>
              </a:ext>
            </a:extLst>
          </p:cNvPr>
          <p:cNvSpPr txBox="1"/>
          <p:nvPr/>
        </p:nvSpPr>
        <p:spPr>
          <a:xfrm>
            <a:off x="972080" y="4415366"/>
            <a:ext cx="3715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Ve stejné době, na stejném místě onemocní větší počet lidí – v rámci jedné země.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37A2BFE-7DF2-4B42-BD78-5443A19DADF9}"/>
              </a:ext>
            </a:extLst>
          </p:cNvPr>
          <p:cNvSpPr txBox="1"/>
          <p:nvPr/>
        </p:nvSpPr>
        <p:spPr>
          <a:xfrm>
            <a:off x="5994225" y="4576784"/>
            <a:ext cx="4992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effectLst/>
                <a:latin typeface="+mj-lt"/>
              </a:rPr>
              <a:t>Epidemie velkého rozsahu zasahující do více kont</a:t>
            </a:r>
            <a:r>
              <a:rPr lang="cs-CZ" sz="2000" b="0" i="0" dirty="0">
                <a:effectLst/>
                <a:latin typeface="Arial" panose="020B0604020202020204" pitchFamily="34" charset="0"/>
              </a:rPr>
              <a:t>inentů</a:t>
            </a:r>
            <a:r>
              <a:rPr lang="cs-CZ" b="0" i="0" dirty="0">
                <a:effectLst/>
                <a:latin typeface="Arial" panose="020B0604020202020204" pitchFamily="34" charset="0"/>
              </a:rPr>
              <a:t>.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E229A79-E25A-4334-B9F9-FA8126D18A0E}"/>
              </a:ext>
            </a:extLst>
          </p:cNvPr>
          <p:cNvSpPr txBox="1"/>
          <p:nvPr/>
        </p:nvSpPr>
        <p:spPr>
          <a:xfrm>
            <a:off x="862714" y="5883839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dirty="0"/>
              <a:t>Přenos infekce</a:t>
            </a:r>
          </a:p>
        </p:txBody>
      </p:sp>
    </p:spTree>
    <p:extLst>
      <p:ext uri="{BB962C8B-B14F-4D97-AF65-F5344CB8AC3E}">
        <p14:creationId xmlns:p14="http://schemas.microsoft.com/office/powerpoint/2010/main" val="53631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D404B7-A79F-4E15-A076-3ECF6ECA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000" y="486383"/>
            <a:ext cx="3932237" cy="1600200"/>
          </a:xfrm>
        </p:spPr>
        <p:txBody>
          <a:bodyPr>
            <a:normAutofit/>
          </a:bodyPr>
          <a:lstStyle/>
          <a:p>
            <a:r>
              <a:rPr lang="cs-CZ" sz="4400" dirty="0"/>
              <a:t>Chřipka</a:t>
            </a:r>
          </a:p>
        </p:txBody>
      </p:sp>
      <p:pic>
        <p:nvPicPr>
          <p:cNvPr id="6" name="Zástupný obsah 5" descr="Obsah obrázku interiér, nemocniční pokoj, místnost&#10;&#10;Popis byl vytvořen automaticky">
            <a:extLst>
              <a:ext uri="{FF2B5EF4-FFF2-40B4-BE49-F238E27FC236}">
                <a16:creationId xmlns:a16="http://schemas.microsoft.com/office/drawing/2014/main" id="{ABC6314C-F0C1-42F8-9251-3FD650BC06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768" y="1439694"/>
            <a:ext cx="5619444" cy="3658703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4FD9B5A-978D-4778-B356-B547672C6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0000" y="2587556"/>
            <a:ext cx="3652025" cy="328143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Nejběžnější onemocnění 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Příznaky:</a:t>
            </a:r>
          </a:p>
          <a:p>
            <a:r>
              <a:rPr lang="cs-CZ" sz="2000" dirty="0"/>
              <a:t>       Rýma, kašel,  teplota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Léčba: </a:t>
            </a:r>
          </a:p>
          <a:p>
            <a:r>
              <a:rPr lang="cs-CZ" sz="2000" dirty="0"/>
              <a:t>       Odpočinek, léky, dostatek   </a:t>
            </a:r>
          </a:p>
          <a:p>
            <a:r>
              <a:rPr lang="cs-CZ" sz="2000" dirty="0"/>
              <a:t>       tekutin a vitamíny</a:t>
            </a:r>
          </a:p>
        </p:txBody>
      </p:sp>
    </p:spTree>
    <p:extLst>
      <p:ext uri="{BB962C8B-B14F-4D97-AF65-F5344CB8AC3E}">
        <p14:creationId xmlns:p14="http://schemas.microsoft.com/office/powerpoint/2010/main" val="149951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040103-8F5F-4C7E-8546-1FFF6ADC1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Zápal plic (zánět plic)</a:t>
            </a:r>
          </a:p>
        </p:txBody>
      </p:sp>
      <p:pic>
        <p:nvPicPr>
          <p:cNvPr id="6" name="Zástupný obsah 5" descr="Obsah obrázku oblečení, spodní prádlo&#10;&#10;Popis byl vytvořen automaticky">
            <a:extLst>
              <a:ext uri="{FF2B5EF4-FFF2-40B4-BE49-F238E27FC236}">
                <a16:creationId xmlns:a16="http://schemas.microsoft.com/office/drawing/2014/main" id="{741BAF0F-9B98-470E-A78F-9329EE4B9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26" y="1106420"/>
            <a:ext cx="4764127" cy="2667911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43E319E-9D18-435D-9AF4-4A54E52E8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9893" y="2227634"/>
            <a:ext cx="3652025" cy="364135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Závažnější onemocnění DS způsobené nejčastěji bakteriemi (viry)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Příznaky</a:t>
            </a:r>
          </a:p>
          <a:p>
            <a:r>
              <a:rPr lang="cs-CZ" sz="2000" dirty="0"/>
              <a:t>       kašel, horečka, bolest na            </a:t>
            </a:r>
          </a:p>
          <a:p>
            <a:r>
              <a:rPr lang="cs-CZ" sz="2000" dirty="0"/>
              <a:t>       hrudi, obtížné dýchání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Léčba - antibiotika</a:t>
            </a:r>
          </a:p>
        </p:txBody>
      </p:sp>
    </p:spTree>
    <p:extLst>
      <p:ext uri="{BB962C8B-B14F-4D97-AF65-F5344CB8AC3E}">
        <p14:creationId xmlns:p14="http://schemas.microsoft.com/office/powerpoint/2010/main" val="58551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9887DC-A7C5-4ECB-AB81-D25F5C10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22808"/>
          </a:xfrm>
        </p:spPr>
        <p:txBody>
          <a:bodyPr/>
          <a:lstStyle/>
          <a:p>
            <a:r>
              <a:rPr lang="cs-CZ" dirty="0"/>
              <a:t>Tuberkulóza ( TBC)</a:t>
            </a:r>
          </a:p>
        </p:txBody>
      </p:sp>
      <p:pic>
        <p:nvPicPr>
          <p:cNvPr id="6" name="Zástupný obsah 5" descr="Obsah obrázku muž, osoba&#10;&#10;Popis byl vytvořen automaticky">
            <a:extLst>
              <a:ext uri="{FF2B5EF4-FFF2-40B4-BE49-F238E27FC236}">
                <a16:creationId xmlns:a16="http://schemas.microsoft.com/office/drawing/2014/main" id="{477DC3CC-28D8-48F9-80C6-3B1D751D1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65" y="1089498"/>
            <a:ext cx="5962714" cy="333912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826ED56-B04A-4B49-BDAC-0D2D1E4AE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Závažné onemocnění DS, které způsobují bakterie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Příznaky</a:t>
            </a:r>
          </a:p>
          <a:p>
            <a:r>
              <a:rPr lang="cs-CZ" sz="2000" dirty="0"/>
              <a:t>       </a:t>
            </a:r>
            <a:r>
              <a:rPr lang="cs-CZ" sz="2000" b="0" i="0" dirty="0">
                <a:solidFill>
                  <a:schemeClr val="tx2"/>
                </a:solidFill>
                <a:effectLst/>
                <a:latin typeface="Calibri Light ES"/>
              </a:rPr>
              <a:t> bolest na hrudi, noční pocení,  </a:t>
            </a:r>
          </a:p>
          <a:p>
            <a:r>
              <a:rPr lang="cs-CZ" sz="2000" dirty="0">
                <a:solidFill>
                  <a:schemeClr val="tx2"/>
                </a:solidFill>
                <a:latin typeface="Calibri Light ES"/>
              </a:rPr>
              <a:t>       </a:t>
            </a:r>
            <a:r>
              <a:rPr lang="cs-CZ" sz="2000" b="0" i="0" dirty="0">
                <a:solidFill>
                  <a:schemeClr val="tx2"/>
                </a:solidFill>
                <a:effectLst/>
                <a:latin typeface="Calibri Light ES"/>
              </a:rPr>
              <a:t>horečky, vykašlávání hlenů a </a:t>
            </a:r>
          </a:p>
          <a:p>
            <a:r>
              <a:rPr lang="cs-CZ" sz="2000" dirty="0">
                <a:solidFill>
                  <a:schemeClr val="tx2"/>
                </a:solidFill>
                <a:latin typeface="Calibri Light ES"/>
              </a:rPr>
              <a:t>       </a:t>
            </a:r>
            <a:r>
              <a:rPr lang="cs-CZ" sz="2000" b="0" i="0" dirty="0">
                <a:solidFill>
                  <a:schemeClr val="tx2"/>
                </a:solidFill>
                <a:effectLst/>
                <a:latin typeface="Calibri Light ES"/>
              </a:rPr>
              <a:t>později</a:t>
            </a:r>
            <a:r>
              <a:rPr lang="cs-CZ" sz="2000" dirty="0">
                <a:solidFill>
                  <a:schemeClr val="tx2"/>
                </a:solidFill>
                <a:latin typeface="Calibri Light ES"/>
              </a:rPr>
              <a:t>  </a:t>
            </a:r>
            <a:r>
              <a:rPr lang="cs-CZ" sz="2000" b="0" i="0" dirty="0">
                <a:solidFill>
                  <a:schemeClr val="tx2"/>
                </a:solidFill>
                <a:effectLst/>
                <a:latin typeface="Calibri Light ES"/>
              </a:rPr>
              <a:t>krve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2"/>
                </a:solidFill>
              </a:rPr>
              <a:t>Léčba – antibiotika ( 4 – 6  měsíců)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2"/>
                </a:solidFill>
              </a:rPr>
              <a:t>Prevence - očkování</a:t>
            </a:r>
          </a:p>
        </p:txBody>
      </p:sp>
    </p:spTree>
    <p:extLst>
      <p:ext uri="{BB962C8B-B14F-4D97-AF65-F5344CB8AC3E}">
        <p14:creationId xmlns:p14="http://schemas.microsoft.com/office/powerpoint/2010/main" val="424264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3213EC-A6AC-4F3E-B008-8800966E2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Astma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EE5FF4C-E751-45EB-A24D-915D106F4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Onemocnění vyvolané alergeny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Dochází  ke stažení svaloviny  ve stěnách průdušnice a  průdušek – člověk se dusí.</a:t>
            </a:r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FE3C86BB-E5DA-4076-916C-6484F0FCD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237" y="457200"/>
            <a:ext cx="6633792" cy="3850483"/>
          </a:xfr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7118D45-F876-413F-8919-F563FCD02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237" y="4459929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8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9ADDAF-3666-4231-98C1-4DDA21974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4" y="457200"/>
            <a:ext cx="3932237" cy="1600200"/>
          </a:xfrm>
        </p:spPr>
        <p:txBody>
          <a:bodyPr/>
          <a:lstStyle/>
          <a:p>
            <a:r>
              <a:rPr lang="cs-CZ" dirty="0"/>
              <a:t>Kouření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8F723AF-55CF-430E-8EC4-A81F900C5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02" y="1347282"/>
            <a:ext cx="6288235" cy="3521412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32A6EE-523B-4231-AAAC-C4E095F3C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9923" y="2057400"/>
            <a:ext cx="4839079" cy="381158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Příčina způsobující onemocnění 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Kouř obsahuje – nikotin (závislost, </a:t>
            </a:r>
          </a:p>
          <a:p>
            <a:r>
              <a:rPr lang="cs-CZ" sz="2000" dirty="0"/>
              <a:t>               zúžení cév, horší prokrvování orgánů)</a:t>
            </a:r>
          </a:p>
          <a:p>
            <a:r>
              <a:rPr lang="cs-CZ" sz="2000" dirty="0"/>
              <a:t>                  - oxid uhelnatý (jed  pro tělo)</a:t>
            </a:r>
          </a:p>
          <a:p>
            <a:r>
              <a:rPr lang="cs-CZ" sz="2000" dirty="0"/>
              <a:t>	- dehet</a:t>
            </a:r>
          </a:p>
          <a:p>
            <a:r>
              <a:rPr lang="cs-CZ" sz="2000" dirty="0"/>
              <a:t>	- rakovinotvorné látky</a:t>
            </a:r>
          </a:p>
        </p:txBody>
      </p:sp>
    </p:spTree>
    <p:extLst>
      <p:ext uri="{BB962C8B-B14F-4D97-AF65-F5344CB8AC3E}">
        <p14:creationId xmlns:p14="http://schemas.microsoft.com/office/powerpoint/2010/main" val="261301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6D4AB8-BA98-45FF-9F91-64CCB3534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477" y="466627"/>
            <a:ext cx="8703046" cy="1089498"/>
          </a:xfrm>
        </p:spPr>
        <p:txBody>
          <a:bodyPr>
            <a:normAutofit/>
          </a:bodyPr>
          <a:lstStyle/>
          <a:p>
            <a:pPr algn="ctr"/>
            <a:r>
              <a:rPr lang="cs-CZ" sz="4000" dirty="0"/>
              <a:t>Plíce nekuřáka x kuřáka</a:t>
            </a:r>
          </a:p>
        </p:txBody>
      </p:sp>
      <p:pic>
        <p:nvPicPr>
          <p:cNvPr id="6" name="Zástupný obsah 5" descr="Obsah obrázku svačina, jídlo&#10;&#10;Popis byl vytvořen automaticky">
            <a:extLst>
              <a:ext uri="{FF2B5EF4-FFF2-40B4-BE49-F238E27FC236}">
                <a16:creationId xmlns:a16="http://schemas.microsoft.com/office/drawing/2014/main" id="{FB87D4CA-7930-4536-92BF-952F583D49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95" y="1869655"/>
            <a:ext cx="8595403" cy="4125793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F988839-BB62-4D2A-897F-34EB5C8F2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85783" y="849535"/>
            <a:ext cx="527900" cy="863355"/>
          </a:xfrm>
        </p:spPr>
        <p:txBody>
          <a:bodyPr>
            <a:normAutofit/>
          </a:bodyPr>
          <a:lstStyle/>
          <a:p>
            <a:r>
              <a:rPr lang="cs-CZ" sz="4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02987680"/>
      </p:ext>
    </p:extLst>
  </p:cSld>
  <p:clrMapOvr>
    <a:masterClrMapping/>
  </p:clrMapOvr>
</p:sld>
</file>

<file path=ppt/theme/theme1.xml><?xml version="1.0" encoding="utf-8"?>
<a:theme xmlns:a="http://schemas.openxmlformats.org/drawingml/2006/main" name="Hloubka">
  <a:themeElements>
    <a:clrScheme name="Hloubka">
      <a:dk1>
        <a:sysClr val="windowText" lastClr="000000"/>
      </a:dk1>
      <a:lt1>
        <a:sysClr val="window" lastClr="FFFFFF"/>
      </a:lt1>
      <a:dk2>
        <a:srgbClr val="4E3B30"/>
      </a:dk2>
      <a:lt2>
        <a:srgbClr val="FFDB82"/>
      </a:lt2>
      <a:accent1>
        <a:srgbClr val="F0A22E"/>
      </a:accent1>
      <a:accent2>
        <a:srgbClr val="E4D9B2"/>
      </a:accent2>
      <a:accent3>
        <a:srgbClr val="AA986C"/>
      </a:accent3>
      <a:accent4>
        <a:srgbClr val="8FB977"/>
      </a:accent4>
      <a:accent5>
        <a:srgbClr val="778F9F"/>
      </a:accent5>
      <a:accent6>
        <a:srgbClr val="8A6087"/>
      </a:accent6>
      <a:hlink>
        <a:srgbClr val="AD1F1F"/>
      </a:hlink>
      <a:folHlink>
        <a:srgbClr val="FFC42F"/>
      </a:folHlink>
    </a:clrScheme>
    <a:fontScheme name="Hloubka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oubk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C473073F-34A4-486A-BBA1-2A70AE921E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Hloubka</Template>
  <TotalTime>0</TotalTime>
  <Words>244</Words>
  <Application>Microsoft Office PowerPoint</Application>
  <PresentationFormat>Širokoúhlá obrazovka</PresentationFormat>
  <Paragraphs>48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 Light ES</vt:lpstr>
      <vt:lpstr>Corbel</vt:lpstr>
      <vt:lpstr>Wingdings</vt:lpstr>
      <vt:lpstr>Hloubka</vt:lpstr>
      <vt:lpstr>Onemocnění dýchací soustavy</vt:lpstr>
      <vt:lpstr>Prezentace aplikace PowerPoint</vt:lpstr>
      <vt:lpstr>Prezentace aplikace PowerPoint</vt:lpstr>
      <vt:lpstr>Chřipka</vt:lpstr>
      <vt:lpstr>Zápal plic (zánět plic)</vt:lpstr>
      <vt:lpstr>Tuberkulóza ( TBC)</vt:lpstr>
      <vt:lpstr>Astma</vt:lpstr>
      <vt:lpstr>Kouření</vt:lpstr>
      <vt:lpstr>Plíce nekuřáka x kuřáka</vt:lpstr>
      <vt:lpstr>Ohrožené skupiny</vt:lpstr>
      <vt:lpstr>1. Pomoc při zástavě dechu a krevního oběhu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Onemocnění dýchací soustavy</dc:title>
  <dc:creator>Šnircová Monika</dc:creator>
  <cp:lastModifiedBy>Šnircová Monika</cp:lastModifiedBy>
  <cp:revision>12</cp:revision>
  <dcterms:created xsi:type="dcterms:W3CDTF">2021-01-08T07:33:27Z</dcterms:created>
  <dcterms:modified xsi:type="dcterms:W3CDTF">2021-01-25T08:47:43Z</dcterms:modified>
</cp:coreProperties>
</file>