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2" r:id="rId2"/>
    <p:sldId id="332" r:id="rId3"/>
    <p:sldId id="333" r:id="rId4"/>
    <p:sldId id="334" r:id="rId5"/>
    <p:sldId id="335" r:id="rId6"/>
    <p:sldId id="336" r:id="rId7"/>
    <p:sldId id="337" r:id="rId8"/>
  </p:sldIdLst>
  <p:sldSz cx="9144000" cy="6858000" type="screen4x3"/>
  <p:notesSz cx="6858000" cy="965835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FFFFCC"/>
    <a:srgbClr val="1C1C1C"/>
    <a:srgbClr val="292929"/>
    <a:srgbClr val="FFFF99"/>
    <a:srgbClr val="DDDDDD"/>
    <a:srgbClr val="EAEAEA"/>
    <a:srgbClr val="699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45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33761630-23C9-4E75-8F2F-D170C278508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557992CD-B9CE-4161-AE32-B7C0C255904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F38D77F8-4001-48DA-BE0E-57DB61BB099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03BC0031-0D58-4BE6-BAAA-FE81B287BB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243F7DE-6396-4CA8-877F-0DDA8180DBB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9D05FE8-0FFE-458D-9235-B3F8D98D6CD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k-SK" altLang="cs-CZ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628F7B-634F-4C40-AF22-2690FA307F4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sk-SK" altLang="cs-CZ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913AB302-FB9A-4A75-89E5-0B93D13510A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4413" y="723900"/>
            <a:ext cx="4830762" cy="3622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EE56A164-06AC-4127-8DD3-415D780BA97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FE7B15EB-86FE-4373-91BF-3DCB9ECAD8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sk-SK" altLang="cs-CZ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14B2ABED-6CE3-4D6C-B5E7-BBE46FE835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E8C5566-3B98-46B9-BB11-68CC30459577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551D89-893A-4AE5-9BB0-38B19E5B3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F4E7E9-2EFF-4B55-B048-769460A3D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A7D435-AB8E-4B9A-9C82-B8754E6F2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3D01CA-6C46-4010-9E39-A97817EB9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3210A2-991A-4570-9DE5-57E55B665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7E3F2F-CFFB-4CC1-8A22-DE47E1C235B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803221124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6974EA-713C-4DFB-A9FE-83A76A71A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7F1A98E-20EE-4C08-9D84-39C7FCA71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DC9F82C-323C-49BF-AB55-2F1EFF7E2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D30652-776B-4E19-89A1-9332B920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9F6960-6112-4885-85D3-E4E0007A2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8F4AD-484B-4DC3-9458-2038D7725D0B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211815074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5D8D2D-6E88-492F-99EC-388DDAE6E1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8D2D6CF-01C9-4A24-9116-9A30A56EC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628495-D5B8-49E0-A724-9413B6CF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656B15-4F81-4A60-BC0C-E779AACED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EB769C-6302-479D-A2C8-2638830C9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34D6C2-DB04-4E96-BACF-6F806A682E6B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13940475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7A30A-09CB-4691-8A6E-97FFE2FB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979271-5567-44AB-AAF8-B8C3A8E62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16FCC4-CE51-4D3F-BD50-F9A812AC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2B2D145-FC0B-416D-ABAE-075A4D05E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27A460-7550-404F-B052-F6C1D98A4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97ECE-F96E-42AC-B727-36DA6A1FF4A2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51434975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B2EEC-29F2-486C-AB2A-F4DB3D212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762F27-DEE4-489D-A76C-9DCC3EAF9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898DCD-8C4D-485F-8E81-372F5DC34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50A121-3C0C-48F7-BF7F-47C06E6B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4A97BC-6152-430A-BF98-F2D2ADA25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AC8099-31D6-4CE8-BB3C-8D697B2979A7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46450082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BFDD88-818E-47DC-9C8A-DA8A48E57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84A02-7DED-435B-9D97-6DEA7E4852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EA37CB-78C4-466B-93C4-E1F229FB0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517C0D-1B38-43CF-B9E1-F9E4CA5C8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2477AE4-D252-41C1-9323-59E090CB5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DDDDC2-35D2-47F1-9C3E-B2591C7FC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DA03E-83A2-4258-8D33-18414A8F9D9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7246107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CBA925-B3E8-412D-88D6-91B97E022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8F6969-88DD-4AFF-89C3-33F356C75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D30B1C8-D6A0-48A8-9338-C3DBBC1DCB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4155ECC-BDC5-4BF1-BCD3-E77894574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DB2311-3602-48BD-832E-880120654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757A9F3-CE9E-405B-A5B6-16E6E7265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D1A286D-5C37-44ED-8A59-035F6A065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5CEFE05-A674-48C2-BBF6-5D35233C7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71A2B-57DF-4C79-9F50-5C5EA8E04EAE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4409014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AEE0F7-AF95-4403-8686-E7D517515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5DD2E04-C23D-4E46-8086-B71708B07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F93244-DFAE-4872-B7BB-31E70801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742BFF-B140-4909-87DE-8E526647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6299A-5090-4AFB-8CA4-D015AE06921D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52617901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332117-920B-47C9-8CC2-9DF3257D1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3B7DFDE-1DA6-4F0F-9764-09EEE7181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EF0904-3F61-485D-A51F-7F088719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78201-F180-4FA9-9655-09B8F8AB8529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1739412988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E6CD9F-FDAC-4BF2-8212-4DEB7098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7DD0CF-3040-42A3-818C-C29A33C98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5072A78-705C-47E9-ACF7-E4CF5C468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51B4C9-F42E-49AD-AFCB-A8AC12185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C635E-E6FC-4F5E-8DAE-7D5EE6E8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E0E6B22-6FE4-4B31-93B0-D81F5DBFE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32104-F2A1-4260-9448-F3240B00BBAF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92865233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0E241-A238-43C8-808D-4BC060CFA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245D462-FD1B-41C0-BB10-C67F60D804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B9081A-0934-4F4F-988D-402EFBD04E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1B15EC-C601-4DBE-81E4-4AB5FBF38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E00198-80FB-4656-B428-AE8CA35C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k-SK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CB4AB3-45FE-433A-94BC-B49A0EBDC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DC43F-06BB-4A12-A320-765F19194546}" type="slidenum">
              <a:rPr lang="sk-SK" altLang="cs-CZ"/>
              <a:pPr/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41025946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B0A55B0-6783-4BB7-ADDB-7BA0D5BBF6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E8EF817-2594-457A-A528-D43ED8626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BC82850-FC18-4A54-8BAC-E579BCCE2C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k-SK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45EF282-AD09-4528-8AF7-806914B372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k-SK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8FE50D5-42DE-447A-B80A-1B937EB609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8C819B2-1F0F-456B-AAF3-7BC825228FC8}" type="slidenum">
              <a:rPr lang="sk-SK" altLang="cs-CZ"/>
              <a:pPr/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5" name="Group 1031">
            <a:extLst>
              <a:ext uri="{FF2B5EF4-FFF2-40B4-BE49-F238E27FC236}">
                <a16:creationId xmlns:a16="http://schemas.microsoft.com/office/drawing/2014/main" id="{16A856A3-77ED-4321-820E-6B1D3ED7E6F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graphicFrame>
          <p:nvGraphicFramePr>
            <p:cNvPr id="43010" name="Object 1026">
              <a:extLst>
                <a:ext uri="{FF2B5EF4-FFF2-40B4-BE49-F238E27FC236}">
                  <a16:creationId xmlns:a16="http://schemas.microsoft.com/office/drawing/2014/main" id="{D0463A36-05F4-4BC1-838A-83FF90BDFFF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73067957"/>
                </p:ext>
              </p:extLst>
            </p:nvPr>
          </p:nvGraphicFramePr>
          <p:xfrm>
            <a:off x="0" y="0"/>
            <a:ext cx="5759" cy="43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Slide" r:id="rId2" imgW="5517052" imgH="4136391" progId="PowerPoint.Slide.8">
                    <p:embed/>
                  </p:oleObj>
                </mc:Choice>
                <mc:Fallback>
                  <p:oleObj name="Slide" r:id="rId2" imgW="5517052" imgH="4136391" progId="PowerPoint.Slide.8">
                    <p:embed/>
                    <p:pic>
                      <p:nvPicPr>
                        <p:cNvPr id="0" name="Object 1026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014" name="Text Box 1030">
              <a:extLst>
                <a:ext uri="{FF2B5EF4-FFF2-40B4-BE49-F238E27FC236}">
                  <a16:creationId xmlns:a16="http://schemas.microsoft.com/office/drawing/2014/main" id="{95A29107-1367-4A38-9143-A566B13092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" y="3981"/>
              <a:ext cx="86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sk-SK" altLang="cs-CZ" sz="1000" b="0" i="1">
                  <a:solidFill>
                    <a:srgbClr val="003399"/>
                  </a:solidFill>
                </a:rPr>
                <a:t>PaedDr. Jozef Beňuška</a:t>
              </a:r>
            </a:p>
            <a:p>
              <a:r>
                <a:rPr lang="en-US" altLang="cs-CZ" sz="1000" b="0" i="1">
                  <a:solidFill>
                    <a:srgbClr val="003399"/>
                  </a:solidFill>
                </a:rPr>
                <a:t> j</a:t>
              </a:r>
              <a:r>
                <a:rPr lang="sk-SK" altLang="cs-CZ" sz="1000" b="0" i="1">
                  <a:solidFill>
                    <a:srgbClr val="003399"/>
                  </a:solidFill>
                </a:rPr>
                <a:t>benuska</a:t>
              </a:r>
              <a:r>
                <a:rPr lang="en-US" altLang="cs-CZ" sz="1000" b="0" i="1">
                  <a:solidFill>
                    <a:srgbClr val="003399"/>
                  </a:solidFill>
                </a:rPr>
                <a:t>@nextra.sk</a:t>
              </a:r>
              <a:endParaRPr lang="sk-SK" altLang="cs-CZ" sz="2400" b="0"/>
            </a:p>
          </p:txBody>
        </p:sp>
      </p:grp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7" name="Rectangle 9">
            <a:extLst>
              <a:ext uri="{FF2B5EF4-FFF2-40B4-BE49-F238E27FC236}">
                <a16:creationId xmlns:a16="http://schemas.microsoft.com/office/drawing/2014/main" id="{B56D6F11-C4E1-4DD7-8356-5D18EB292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7975" y="2357438"/>
            <a:ext cx="2919413" cy="749300"/>
          </a:xfrm>
          <a:prstGeom prst="rect">
            <a:avLst/>
          </a:prstGeom>
          <a:solidFill>
            <a:srgbClr val="EAEAEA"/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4450" name="Text Box 2">
            <a:extLst>
              <a:ext uri="{FF2B5EF4-FFF2-40B4-BE49-F238E27FC236}">
                <a16:creationId xmlns:a16="http://schemas.microsoft.com/office/drawing/2014/main" id="{FC666363-F7F5-4A23-8A86-D6CA134EF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626" y="194085"/>
            <a:ext cx="7911666" cy="2199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>
            <a:spAutoFit/>
          </a:bodyPr>
          <a:lstStyle/>
          <a:p>
            <a:pPr>
              <a:spcAft>
                <a:spcPct val="15000"/>
              </a:spcAft>
            </a:pPr>
            <a:r>
              <a:rPr lang="sk-SK" altLang="cs-CZ" sz="3300" b="0" i="1" dirty="0">
                <a:solidFill>
                  <a:srgbClr val="CC0000"/>
                </a:solidFill>
              </a:rPr>
              <a:t>Teplo </a:t>
            </a:r>
            <a:r>
              <a:rPr lang="sk-SK" altLang="cs-CZ" sz="3300" b="0" dirty="0"/>
              <a:t>je </a:t>
            </a:r>
            <a:r>
              <a:rPr lang="sk-SK" altLang="cs-CZ" sz="3300" b="0" dirty="0" err="1"/>
              <a:t>fyzikální</a:t>
            </a:r>
            <a:r>
              <a:rPr lang="sk-SK" altLang="cs-CZ" sz="3300" b="0" dirty="0"/>
              <a:t> veličina.</a:t>
            </a:r>
          </a:p>
          <a:p>
            <a:r>
              <a:rPr lang="sk-SK" altLang="cs-CZ" sz="3300" b="0" dirty="0"/>
              <a:t>Značka veličiny je </a:t>
            </a:r>
            <a:r>
              <a:rPr lang="sk-SK" altLang="cs-CZ" sz="3300" b="0" i="1" dirty="0"/>
              <a:t>Q.</a:t>
            </a:r>
            <a:endParaRPr lang="sk-SK" altLang="cs-CZ" sz="3300" b="0" dirty="0"/>
          </a:p>
          <a:p>
            <a:r>
              <a:rPr lang="sk-SK" altLang="cs-CZ" sz="3300" b="0" dirty="0"/>
              <a:t>Jednotka tepla</a:t>
            </a:r>
            <a:r>
              <a:rPr lang="cs-CZ" altLang="cs-CZ" sz="3300" b="0" dirty="0"/>
              <a:t> </a:t>
            </a:r>
            <a:r>
              <a:rPr lang="sk-SK" altLang="cs-CZ" sz="3300" b="0" dirty="0"/>
              <a:t>je J </a:t>
            </a:r>
            <a:r>
              <a:rPr lang="en-US" altLang="cs-CZ" sz="3300" b="0" dirty="0"/>
              <a:t>(</a:t>
            </a:r>
            <a:r>
              <a:rPr lang="sk-SK" altLang="cs-CZ" sz="3300" b="0" dirty="0"/>
              <a:t>joule</a:t>
            </a:r>
            <a:r>
              <a:rPr lang="en-US" altLang="cs-CZ" sz="3300" b="0" dirty="0"/>
              <a:t>)</a:t>
            </a:r>
            <a:r>
              <a:rPr lang="sk-SK" altLang="cs-CZ" sz="3300" b="0" dirty="0"/>
              <a:t>, </a:t>
            </a:r>
          </a:p>
          <a:p>
            <a:r>
              <a:rPr lang="sk-SK" altLang="cs-CZ" sz="3300" b="0" dirty="0" err="1"/>
              <a:t>častěji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se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užívá</a:t>
            </a:r>
            <a:r>
              <a:rPr lang="sk-SK" altLang="cs-CZ" sz="3300" b="0" dirty="0"/>
              <a:t> </a:t>
            </a:r>
            <a:r>
              <a:rPr lang="sk-SK" altLang="cs-CZ" sz="3300" b="0" dirty="0" err="1"/>
              <a:t>kJ</a:t>
            </a:r>
            <a:r>
              <a:rPr lang="sk-SK" altLang="cs-CZ" sz="3300" b="0" dirty="0"/>
              <a:t> (1 </a:t>
            </a:r>
            <a:r>
              <a:rPr lang="sk-SK" altLang="cs-CZ" sz="3300" b="0" dirty="0" err="1"/>
              <a:t>kJ</a:t>
            </a:r>
            <a:r>
              <a:rPr lang="sk-SK" altLang="cs-CZ" sz="3300" b="0" dirty="0"/>
              <a:t> = 1000 J) </a:t>
            </a:r>
          </a:p>
        </p:txBody>
      </p:sp>
      <p:sp>
        <p:nvSpPr>
          <p:cNvPr id="104453" name="Text Box 5">
            <a:extLst>
              <a:ext uri="{FF2B5EF4-FFF2-40B4-BE49-F238E27FC236}">
                <a16:creationId xmlns:a16="http://schemas.microsoft.com/office/drawing/2014/main" id="{4723B6C6-9CD6-48A6-A021-2BAC522E0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406" y="4734342"/>
            <a:ext cx="8740775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k-SK" altLang="cs-CZ" sz="3300" b="0" i="1" dirty="0">
                <a:solidFill>
                  <a:srgbClr val="CC0000"/>
                </a:solidFill>
              </a:rPr>
              <a:t>Teplo, </a:t>
            </a:r>
            <a:r>
              <a:rPr lang="sk-SK" altLang="cs-CZ" sz="3300" b="0" i="1" dirty="0" err="1">
                <a:solidFill>
                  <a:srgbClr val="CC0000"/>
                </a:solidFill>
              </a:rPr>
              <a:t>které</a:t>
            </a:r>
            <a:r>
              <a:rPr lang="sk-SK" altLang="cs-CZ" sz="3300" b="0" i="1" dirty="0">
                <a:solidFill>
                  <a:srgbClr val="CC0000"/>
                </a:solidFill>
              </a:rPr>
              <a:t>  </a:t>
            </a:r>
            <a:r>
              <a:rPr lang="sk-SK" altLang="cs-CZ" sz="3300" b="0" i="1" dirty="0" err="1">
                <a:solidFill>
                  <a:srgbClr val="CC0000"/>
                </a:solidFill>
              </a:rPr>
              <a:t>přijme</a:t>
            </a:r>
            <a:r>
              <a:rPr lang="sk-SK" altLang="cs-CZ" sz="3300" b="0" i="1" dirty="0">
                <a:solidFill>
                  <a:srgbClr val="CC0000"/>
                </a:solidFill>
              </a:rPr>
              <a:t> </a:t>
            </a:r>
            <a:r>
              <a:rPr lang="sk-SK" altLang="cs-CZ" sz="3300" b="0" i="1" dirty="0" err="1">
                <a:solidFill>
                  <a:srgbClr val="CC0000"/>
                </a:solidFill>
              </a:rPr>
              <a:t>těleso</a:t>
            </a:r>
            <a:r>
              <a:rPr lang="sk-SK" altLang="cs-CZ" sz="3300" b="0" i="1" dirty="0">
                <a:solidFill>
                  <a:srgbClr val="CC0000"/>
                </a:solidFill>
              </a:rPr>
              <a:t>, závisí na:</a:t>
            </a:r>
          </a:p>
          <a:p>
            <a:r>
              <a:rPr lang="sk-SK" altLang="cs-CZ" sz="3300" b="0" i="1" dirty="0">
                <a:solidFill>
                  <a:srgbClr val="CC0000"/>
                </a:solidFill>
              </a:rPr>
              <a:t>- hmotnosti  </a:t>
            </a:r>
            <a:r>
              <a:rPr lang="sk-SK" altLang="cs-CZ" sz="3300" b="0" i="1" dirty="0" err="1">
                <a:solidFill>
                  <a:srgbClr val="CC0000"/>
                </a:solidFill>
              </a:rPr>
              <a:t>tělesa</a:t>
            </a:r>
            <a:endParaRPr lang="sk-SK" altLang="cs-CZ" sz="3300" b="0" i="1" dirty="0">
              <a:solidFill>
                <a:srgbClr val="CC0000"/>
              </a:solidFill>
            </a:endParaRPr>
          </a:p>
          <a:p>
            <a:r>
              <a:rPr lang="sk-SK" altLang="cs-CZ" sz="3300" b="0" i="1" dirty="0">
                <a:solidFill>
                  <a:srgbClr val="CC0000"/>
                </a:solidFill>
              </a:rPr>
              <a:t>- </a:t>
            </a:r>
            <a:r>
              <a:rPr lang="sk-SK" altLang="cs-CZ" sz="3300" b="0" i="1" dirty="0" err="1">
                <a:solidFill>
                  <a:srgbClr val="CC0000"/>
                </a:solidFill>
              </a:rPr>
              <a:t>změně</a:t>
            </a:r>
            <a:r>
              <a:rPr lang="sk-SK" altLang="cs-CZ" sz="3300" b="0" i="1" dirty="0">
                <a:solidFill>
                  <a:srgbClr val="CC0000"/>
                </a:solidFill>
              </a:rPr>
              <a:t> jeho teploty</a:t>
            </a:r>
          </a:p>
          <a:p>
            <a:r>
              <a:rPr lang="sk-SK" altLang="cs-CZ" sz="3300" b="0" i="1" dirty="0">
                <a:solidFill>
                  <a:srgbClr val="CC0000"/>
                </a:solidFill>
              </a:rPr>
              <a:t>- druhu látky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455" name="Text Box 7">
                <a:extLst>
                  <a:ext uri="{FF2B5EF4-FFF2-40B4-BE49-F238E27FC236}">
                    <a16:creationId xmlns:a16="http://schemas.microsoft.com/office/drawing/2014/main" id="{DCAF5A41-FC53-42FC-9050-AC8D995C84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406" y="3106738"/>
                <a:ext cx="8323112" cy="18426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sk-SK" altLang="cs-CZ" sz="3200" b="0" i="1" dirty="0"/>
                  <a:t>m </a:t>
                </a:r>
                <a:r>
                  <a:rPr lang="sk-SK" altLang="cs-CZ" sz="3200" b="0" dirty="0"/>
                  <a:t>- </a:t>
                </a:r>
                <a:r>
                  <a:rPr lang="sk-SK" altLang="cs-CZ" sz="3200" b="0" dirty="0" err="1"/>
                  <a:t>hmotnost</a:t>
                </a:r>
                <a:r>
                  <a:rPr lang="sk-SK" altLang="cs-CZ" sz="3200" b="0" dirty="0"/>
                  <a:t> </a:t>
                </a:r>
                <a:r>
                  <a:rPr lang="sk-SK" altLang="cs-CZ" sz="3200" b="0" dirty="0" err="1"/>
                  <a:t>tělesa</a:t>
                </a:r>
                <a:r>
                  <a:rPr lang="sk-SK" altLang="cs-CZ" sz="3200" b="0" dirty="0"/>
                  <a:t> - kg</a:t>
                </a:r>
              </a:p>
              <a:p>
                <a:r>
                  <a:rPr lang="en-US" altLang="cs-CZ" sz="3200" b="0" dirty="0"/>
                  <a:t>(</a:t>
                </a:r>
                <a:r>
                  <a:rPr lang="sk-SK" altLang="cs-CZ" sz="3200" b="0" i="1" dirty="0"/>
                  <a:t>t</a:t>
                </a:r>
                <a:r>
                  <a:rPr lang="sk-SK" altLang="cs-CZ" sz="3200" b="0" i="1" baseline="-25000" dirty="0"/>
                  <a:t>2</a:t>
                </a:r>
                <a:r>
                  <a:rPr lang="sk-SK" altLang="cs-CZ" sz="3200" b="0" i="1" dirty="0"/>
                  <a:t>-t</a:t>
                </a:r>
                <a:r>
                  <a:rPr lang="sk-SK" altLang="cs-CZ" sz="3200" b="0" i="1" baseline="-25000" dirty="0"/>
                  <a:t>1</a:t>
                </a:r>
                <a:r>
                  <a:rPr lang="en-US" altLang="cs-CZ" sz="3200" b="0" dirty="0"/>
                  <a:t>)</a:t>
                </a:r>
                <a:r>
                  <a:rPr lang="cs-CZ" altLang="cs-CZ" sz="3200" b="0" dirty="0"/>
                  <a:t> = </a:t>
                </a:r>
                <a:r>
                  <a:rPr lang="cs-CZ" altLang="cs-CZ" sz="3200" b="0" dirty="0" err="1">
                    <a:latin typeface="Symbol" panose="05050102010706020507" pitchFamily="18" charset="2"/>
                  </a:rPr>
                  <a:t>D</a:t>
                </a:r>
                <a:r>
                  <a:rPr lang="cs-CZ" altLang="cs-CZ" sz="3200" b="0" i="1" dirty="0" err="1">
                    <a:latin typeface="+mn-lt"/>
                  </a:rPr>
                  <a:t>t</a:t>
                </a:r>
                <a:r>
                  <a:rPr lang="sk-SK" altLang="cs-CZ" sz="3200" b="0" dirty="0"/>
                  <a:t> - </a:t>
                </a:r>
                <a:r>
                  <a:rPr lang="sk-SK" altLang="cs-CZ" sz="3200" b="0" dirty="0" err="1"/>
                  <a:t>změna</a:t>
                </a:r>
                <a:r>
                  <a:rPr lang="sk-SK" altLang="cs-CZ" sz="3200" b="0" dirty="0"/>
                  <a:t> teploty - °C</a:t>
                </a:r>
              </a:p>
              <a:p>
                <a:r>
                  <a:rPr lang="sk-SK" altLang="cs-CZ" sz="3200" b="0" i="1" dirty="0"/>
                  <a:t>c</a:t>
                </a:r>
                <a:r>
                  <a:rPr lang="sk-SK" altLang="cs-CZ" sz="3200" b="0" dirty="0"/>
                  <a:t> - </a:t>
                </a:r>
                <a:r>
                  <a:rPr lang="sk-SK" altLang="cs-CZ" sz="3200" b="0" dirty="0" err="1"/>
                  <a:t>měrná</a:t>
                </a:r>
                <a:r>
                  <a:rPr lang="sk-SK" altLang="cs-CZ" sz="3200" b="0" dirty="0"/>
                  <a:t> tepelná kapacita látky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k-SK" altLang="cs-CZ" sz="32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𝑘𝑔</m:t>
                        </m:r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.°</m:t>
                        </m:r>
                        <m:r>
                          <a:rPr lang="cs-CZ" altLang="cs-CZ" sz="3200" b="0" i="1" dirty="0" smtClean="0">
                            <a:latin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sk-SK" altLang="cs-CZ" sz="3200" b="0" dirty="0"/>
                  <a:t> (Tab. F11)</a:t>
                </a:r>
              </a:p>
            </p:txBody>
          </p:sp>
        </mc:Choice>
        <mc:Fallback xmlns="">
          <p:sp>
            <p:nvSpPr>
              <p:cNvPr id="104455" name="Text Box 7">
                <a:extLst>
                  <a:ext uri="{FF2B5EF4-FFF2-40B4-BE49-F238E27FC236}">
                    <a16:creationId xmlns:a16="http://schemas.microsoft.com/office/drawing/2014/main" id="{DCAF5A41-FC53-42FC-9050-AC8D995C8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6406" y="3106738"/>
                <a:ext cx="8323112" cy="1842684"/>
              </a:xfrm>
              <a:prstGeom prst="rect">
                <a:avLst/>
              </a:prstGeom>
              <a:blipFill>
                <a:blip r:embed="rId2"/>
                <a:stretch>
                  <a:fillRect l="-1830" t="-4636" r="-952" b="-66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4456" name="Object 8">
            <a:extLst>
              <a:ext uri="{FF2B5EF4-FFF2-40B4-BE49-F238E27FC236}">
                <a16:creationId xmlns:a16="http://schemas.microsoft.com/office/drawing/2014/main" id="{75DAA7E1-1825-4E35-8DDC-BB251FBAFC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116605"/>
              </p:ext>
            </p:extLst>
          </p:nvPr>
        </p:nvGraphicFramePr>
        <p:xfrm>
          <a:off x="2944812" y="2414588"/>
          <a:ext cx="2725738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a" r:id="rId3" imgW="927000" imgH="215640" progId="Equation.3">
                  <p:embed/>
                </p:oleObj>
              </mc:Choice>
              <mc:Fallback>
                <p:oleObj name="Rovnica" r:id="rId3" imgW="927000" imgH="215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2" y="2414588"/>
                        <a:ext cx="2725738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4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04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04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04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04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4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04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044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044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 uiExpand="1" build="p"/>
      <p:bldP spid="104453" grpId="0" uiExpand="1" build="p"/>
      <p:bldP spid="10445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93AA9905-CA6A-4DEA-926A-C68C2BDBE8A4}"/>
                  </a:ext>
                </a:extLst>
              </p:cNvPr>
              <p:cNvSpPr txBox="1"/>
              <p:nvPr/>
            </p:nvSpPr>
            <p:spPr>
              <a:xfrm>
                <a:off x="648070" y="1016833"/>
                <a:ext cx="8433786" cy="4527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Urči teplo, které musíme dodat 3 kg vody, aby se ohřála z 20 °C na 60 °C. 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=20 </m:t>
                      </m:r>
                      <m:r>
                        <a:rPr lang="cs-CZ" sz="1800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</m:t>
                      </m:r>
                      <m:r>
                        <a:rPr lang="cs-CZ" sz="1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sz="18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=60 °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 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𝑘𝑔</m:t>
                    </m:r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				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=4,18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.°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(měrná tepelná kapacita vody viz. Tab. F 11)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?(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.(</m:t>
                      </m:r>
                      <m:sSub>
                        <m:sSub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=3. 4,18.(60−20)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=501,6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Na ohřátí vody je třeba dodat 501,6 </a:t>
                </a:r>
                <a:r>
                  <a:rPr lang="cs-CZ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tepla.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93AA9905-CA6A-4DEA-926A-C68C2BDBE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70" y="1016833"/>
                <a:ext cx="8433786" cy="4527971"/>
              </a:xfrm>
              <a:prstGeom prst="rect">
                <a:avLst/>
              </a:prstGeom>
              <a:blipFill>
                <a:blip r:embed="rId2"/>
                <a:stretch>
                  <a:fillRect l="-578" t="-808" b="-10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96621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D9219476-C652-408D-B9F2-E7EE5302EBD8}"/>
                  </a:ext>
                </a:extLst>
              </p:cNvPr>
              <p:cNvSpPr txBox="1"/>
              <p:nvPr/>
            </p:nvSpPr>
            <p:spPr>
              <a:xfrm>
                <a:off x="470517" y="307296"/>
                <a:ext cx="8389398" cy="6151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Radiátorem ústředního topení prošlo za hodinu 180 litrů vody, která se ochladila o 32 °C. Urči, jaké teplo voda odevzdala okolí.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=180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𝑙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=0,18</m:t>
                      </m:r>
                      <m:sSup>
                        <m:sSup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cs-CZ" sz="1800" b="1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49580"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=1000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</m:num>
                      <m:den>
                        <m:sSup>
                          <m:sSupPr>
                            <m:ctrlP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e>
                          <m:sup>
                            <m:r>
                              <a:rPr lang="cs-CZ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den>
                    </m:f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(hustota vody)</a:t>
                </a:r>
                <a:endParaRPr lang="cs-CZ" sz="18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49580"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=32 °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=4,18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.°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(měrná tepelná kapacita vody viz. Tab. F 11)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?(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𝜌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𝑉</m:t>
                    </m:r>
                  </m:oMath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49580"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1000. 0,18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49580" indent="449580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=180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.∆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=180. 4,18. 32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=24 076,8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Voda odevzdala do okolí teplo 24 076, </a:t>
                </a:r>
                <a:r>
                  <a:rPr lang="cs-CZ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D9219476-C652-408D-B9F2-E7EE5302E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17" y="307296"/>
                <a:ext cx="8389398" cy="6151749"/>
              </a:xfrm>
              <a:prstGeom prst="rect">
                <a:avLst/>
              </a:prstGeom>
              <a:blipFill>
                <a:blip r:embed="rId2"/>
                <a:stretch>
                  <a:fillRect l="-581" t="-495" b="-4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823562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70D65B0E-2E4A-422F-98DC-54EC08FEF614}"/>
                  </a:ext>
                </a:extLst>
              </p:cNvPr>
              <p:cNvSpPr txBox="1"/>
              <p:nvPr/>
            </p:nvSpPr>
            <p:spPr>
              <a:xfrm>
                <a:off x="781235" y="532660"/>
                <a:ext cx="7359588" cy="53763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Měděný odlitek o hmotnosti 15 kg odevzdal do okolí 1 380 </a:t>
                </a:r>
                <a:r>
                  <a:rPr lang="cs-CZ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tepla. O kolik stupňů se ochladil?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=15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=1 380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=0,383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.°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(měrná tepelná kapacita mědi viz. Tab. F 11)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?(°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.∆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𝑚</m:t>
                          </m:r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. </m:t>
                          </m:r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1 380</m:t>
                          </m:r>
                        </m:num>
                        <m:den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15. 0,383 </m:t>
                          </m:r>
                        </m:den>
                      </m:f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cs-CZ" sz="18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 </a:t>
                </a:r>
                <a:r>
                  <a:rPr lang="cs-CZ" sz="1800" dirty="0">
                    <a:solidFill>
                      <a:srgbClr val="202122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≐</a:t>
                </a:r>
                <a:r>
                  <a:rPr lang="cs-CZ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8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240</a:t>
                </a:r>
                <a:r>
                  <a:rPr lang="cs-CZ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8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°C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solidFill>
                      <a:srgbClr val="202122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Měděný odlitek se ochladil o 240 °C.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ovéPole 1">
                <a:extLst>
                  <a:ext uri="{FF2B5EF4-FFF2-40B4-BE49-F238E27FC236}">
                    <a16:creationId xmlns:a16="http://schemas.microsoft.com/office/drawing/2014/main" id="{70D65B0E-2E4A-422F-98DC-54EC08FEF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5" y="532660"/>
                <a:ext cx="7359588" cy="5376344"/>
              </a:xfrm>
              <a:prstGeom prst="rect">
                <a:avLst/>
              </a:prstGeom>
              <a:blipFill>
                <a:blip r:embed="rId2"/>
                <a:stretch>
                  <a:fillRect l="-663" t="-567" b="-9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190060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AB553E20-1DF4-4508-AC66-298D59AF128B}"/>
                  </a:ext>
                </a:extLst>
              </p:cNvPr>
              <p:cNvSpPr txBox="1"/>
              <p:nvPr/>
            </p:nvSpPr>
            <p:spPr>
              <a:xfrm>
                <a:off x="541538" y="506027"/>
                <a:ext cx="8256233" cy="5849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Urči hmotnost vody, která při ochlazení z 63 °C na 37 °C odevzdala 600 </a:t>
                </a:r>
                <a:r>
                  <a:rPr lang="cs-CZ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kJ</a:t>
                </a:r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tepla.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=37 °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e>
                      <m:sub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63 °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							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600 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=4,18 </m:t>
                    </m:r>
                    <m:f>
                      <m:fPr>
                        <m:ctrlP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𝑘𝐽</m:t>
                        </m:r>
                      </m:num>
                      <m:den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𝑘𝑔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.°</m:t>
                        </m:r>
                        <m:r>
                          <a:rPr lang="cs-CZ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den>
                    </m:f>
                  </m:oMath>
                </a14:m>
                <a:r>
                  <a:rPr lang="cs-CZ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(měrná tepelná kapacita vody viz. Tab. F 11)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?(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𝑘𝑔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.∆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𝑡</m:t>
                      </m:r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1800" i="1"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). </m:t>
                          </m:r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s-CZ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600</m:t>
                          </m:r>
                        </m:num>
                        <m:den>
                          <m:r>
                            <a:rPr lang="cs-CZ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(63−37). 4,18 </m:t>
                          </m:r>
                        </m:den>
                      </m:f>
                    </m:oMath>
                  </m:oMathPara>
                </a14:m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r>
                      <a:rPr lang="cs-CZ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cs-CZ" sz="18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 </a:t>
                </a:r>
                <a:r>
                  <a:rPr lang="cs-CZ" sz="1800" dirty="0">
                    <a:solidFill>
                      <a:srgbClr val="202122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≐</a:t>
                </a:r>
                <a:r>
                  <a:rPr lang="cs-CZ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cs-CZ" sz="1800" dirty="0"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5,5 kg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cs-CZ" sz="1800" dirty="0">
                    <a:solidFill>
                      <a:srgbClr val="202122"/>
                    </a:solidFill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Cambria Math" panose="02040503050406030204" pitchFamily="18" charset="0"/>
                  </a:rPr>
                  <a:t>Hmotnost vody je 5,5 kg.</a:t>
                </a:r>
                <a:endParaRPr lang="cs-CZ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AB553E20-1DF4-4508-AC66-298D59AF1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538" y="506027"/>
                <a:ext cx="8256233" cy="5849165"/>
              </a:xfrm>
              <a:prstGeom prst="rect">
                <a:avLst/>
              </a:prstGeom>
              <a:blipFill>
                <a:blip r:embed="rId2"/>
                <a:stretch>
                  <a:fillRect l="-665" t="-521" b="-52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3602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CE0E42C-9B20-47F6-A418-1D2BAC147F2C}"/>
              </a:ext>
            </a:extLst>
          </p:cNvPr>
          <p:cNvSpPr txBox="1"/>
          <p:nvPr/>
        </p:nvSpPr>
        <p:spPr>
          <a:xfrm>
            <a:off x="661386" y="2104008"/>
            <a:ext cx="7821227" cy="3349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07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Urči teplo, které musíme dodat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kg vody, aby se ohřála o 36 °C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kg ethanolu, aby se ohřál z 15 °C na 45 °C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kg železa, aby se ohřálo z 20 °C na 450 °C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O kolik stupňů se ohřeje 0,5 l vody dodáním 80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kJ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tepla?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Jakou hmotnost má ocelový váleček, který se dodáním 700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kJ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tepla ohřál z 25 °C na 500 °C?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C27B69D-39A4-4EC2-B8BD-72A51B69CAEC}"/>
              </a:ext>
            </a:extLst>
          </p:cNvPr>
          <p:cNvSpPr txBox="1"/>
          <p:nvPr/>
        </p:nvSpPr>
        <p:spPr>
          <a:xfrm>
            <a:off x="661386" y="727969"/>
            <a:ext cx="76392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Vypočtěte podle předchozích řešených příkladů:</a:t>
            </a:r>
          </a:p>
        </p:txBody>
      </p:sp>
    </p:spTree>
    <p:extLst>
      <p:ext uri="{BB962C8B-B14F-4D97-AF65-F5344CB8AC3E}">
        <p14:creationId xmlns:p14="http://schemas.microsoft.com/office/powerpoint/2010/main" val="2103973496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altLang="cs-CZ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Symbol</vt:lpstr>
      <vt:lpstr>Times New Roman</vt:lpstr>
      <vt:lpstr>Default Design</vt:lpstr>
      <vt:lpstr>Slide</vt:lpstr>
      <vt:lpstr>Rovnica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Tepelná výměna</dc:title>
  <dc:subject>Fyzika</dc:subject>
  <dc:creator>Jaroslav Vrba</dc:creator>
  <cp:lastModifiedBy>Vrba Jaroslav</cp:lastModifiedBy>
  <cp:revision>517</cp:revision>
  <dcterms:created xsi:type="dcterms:W3CDTF">1998-09-16T05:24:54Z</dcterms:created>
  <dcterms:modified xsi:type="dcterms:W3CDTF">2021-01-06T11:08:47Z</dcterms:modified>
</cp:coreProperties>
</file>