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2" r:id="rId2"/>
    <p:sldId id="258" r:id="rId3"/>
    <p:sldId id="321" r:id="rId4"/>
    <p:sldId id="340" r:id="rId5"/>
    <p:sldId id="346" r:id="rId6"/>
    <p:sldId id="347" r:id="rId7"/>
    <p:sldId id="344" r:id="rId8"/>
    <p:sldId id="348" r:id="rId9"/>
    <p:sldId id="350" r:id="rId10"/>
    <p:sldId id="351" r:id="rId11"/>
    <p:sldId id="349" r:id="rId12"/>
  </p:sldIdLst>
  <p:sldSz cx="9144000" cy="6858000" type="screen4x3"/>
  <p:notesSz cx="6858000" cy="9658350"/>
  <p:defaultTextStyle>
    <a:defPPr>
      <a:defRPr lang="sk-SK"/>
    </a:defPPr>
    <a:lvl1pPr algn="l" rtl="0" eaLnBrk="0" fontAlgn="base" hangingPunct="0">
      <a:spcBef>
        <a:spcPct val="0"/>
      </a:spcBef>
      <a:spcAft>
        <a:spcPct val="0"/>
      </a:spcAft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00"/>
    <a:srgbClr val="FFFFCC"/>
    <a:srgbClr val="3399FF"/>
    <a:srgbClr val="FF0000"/>
    <a:srgbClr val="FFFF99"/>
    <a:srgbClr val="C0C0C0"/>
    <a:srgbClr val="1F3F5F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5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EAEA384D-47EE-4946-BCBD-254495EDD0E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FC52FA21-82D9-46DF-B6E8-A72F6A6BA5F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8068" name="Rectangle 4">
            <a:extLst>
              <a:ext uri="{FF2B5EF4-FFF2-40B4-BE49-F238E27FC236}">
                <a16:creationId xmlns:a16="http://schemas.microsoft.com/office/drawing/2014/main" id="{040FC160-C827-42DD-BE45-74F2F31BEFF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75750"/>
            <a:ext cx="29718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8069" name="Rectangle 5">
            <a:extLst>
              <a:ext uri="{FF2B5EF4-FFF2-40B4-BE49-F238E27FC236}">
                <a16:creationId xmlns:a16="http://schemas.microsoft.com/office/drawing/2014/main" id="{5AFA3AA0-DDA7-4841-87B9-DF72867C1AF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175750"/>
            <a:ext cx="29718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E1E8AEA-7AA1-4478-8263-F773279C27C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1FD62834-7C59-484E-B9CC-D35D7A7F703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BE45920-3C45-409B-8507-31188ED4B55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1D3DF372-D50C-4DB8-8A60-4D2AD0D08531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14413" y="723900"/>
            <a:ext cx="4830762" cy="3622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AB4FB974-A897-4F8C-8067-75FD84B5DFE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587875"/>
            <a:ext cx="5029200" cy="434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noProof="0"/>
              <a:t>Klepnutím lze upravit styly předlohy textu</a:t>
            </a:r>
          </a:p>
          <a:p>
            <a:pPr lvl="1"/>
            <a:r>
              <a:rPr lang="sk-SK" noProof="0"/>
              <a:t>Druhá úroveň</a:t>
            </a:r>
          </a:p>
          <a:p>
            <a:pPr lvl="2"/>
            <a:r>
              <a:rPr lang="sk-SK" noProof="0"/>
              <a:t>Třetí úroveň</a:t>
            </a:r>
          </a:p>
          <a:p>
            <a:pPr lvl="3"/>
            <a:r>
              <a:rPr lang="sk-SK" noProof="0"/>
              <a:t>Čtvrtá úroveň</a:t>
            </a:r>
          </a:p>
          <a:p>
            <a:pPr lvl="4"/>
            <a:r>
              <a:rPr lang="sk-SK" noProof="0"/>
              <a:t>Pátá úroveň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D429F14C-CD6B-4F03-8E28-0852B6AE38D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75750"/>
            <a:ext cx="29718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FCCB7EED-A0E5-4283-BE08-4A246EA31B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175750"/>
            <a:ext cx="29718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/>
            </a:lvl1pPr>
          </a:lstStyle>
          <a:p>
            <a:pPr>
              <a:defRPr/>
            </a:pPr>
            <a:fld id="{034D5DE4-C4CB-445C-AEA6-5E140B7D5844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473724C-1EFC-46AC-8731-84B3799D76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C48EE8A-331E-44CC-838C-AA1B1DAAA8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2A996BA-2BF2-403E-8FDD-48E7F5BF27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827A366-4C9F-4107-A557-349EE595F3C6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868114852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C2375C2-B234-45FD-B419-4FA2D62527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9BDB237-535F-4F2C-921E-BC51BCDB51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BD1F4C-3B82-4312-9F1C-DE5FDF4EAF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458F2B3-A39A-47F2-BA9C-4F8E4ED2A5E2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923585157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00718E0-5045-4B8F-919E-7A9FD55211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CCB21BB-67E7-45F4-A2CD-1388D53340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CF5B143-9468-4AE1-B3DE-48EBA9B721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FD5C097-7B74-4E15-90C5-F6590985ADD4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800176986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E0E74D8-2B51-4CB0-9CA7-9B22B30765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87799A-78C2-4190-8A14-0425F1793C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4BF1433-14D9-4F48-8CDC-9923967FB1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9DBDD74-4272-4F8B-8783-446FD6EB370B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4182723283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7466D86-DAD3-4406-A6C8-D807751951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21E25DE-CA98-41E7-81EB-1CBB80910A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684F5DE-1CA5-43B3-877E-DA9C5C96B2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604B00F-9D50-4282-B60E-BBC991F3B4C8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763197564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049A463-E7EB-4BC5-A5FD-B1CA848E8E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DD6F32-0CCE-4676-A0DB-B43CBF0E8E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D6F9201-61FD-4459-9616-9557919235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3A10E1-8F55-40B9-A708-BAA91256EDAD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841275870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28040B7-4C74-440B-971A-3349406563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060CD83-09F9-40A5-BA40-4A51D16C6F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8C715EF-A5F4-45F3-94DA-335719082F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83A4B80-3A54-4C10-A76D-1B190F0870B2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86310786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AFF48B8-A175-4022-B6E9-9AE38658DA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8781014-C7E4-4C18-9B8E-E994A61FC6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28FB0E1-F0FE-42F1-9840-2C17086CB5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DE98D3-F4A1-4063-A9C5-9F158C34808F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513583284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1284820-3EBD-4C2E-984D-4CA3AAB788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4B05027-1A17-4821-8F02-410439BAA0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31D8196-0463-4017-95B8-CFB09A20FE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2313FBF-5E45-4CCF-BAA6-71612DB236C0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107783067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AEDBF10-D531-4D4C-9BF7-C53ACA146F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B6B3DA-B6A5-4D1B-A6F5-5B6AFB91E8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7B6E48A-564F-47AA-853F-232454B0A3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287C9DC-97F4-4102-9ABF-AAAD6C0A2672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765657168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C876D39-A4CC-4B19-A0CC-FB9F1C3F23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5ABB764-4A1F-403D-BAFD-05A98B9C34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BB7C117-E4B7-4B0A-8A87-E431F3C3C8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8BBD3A8-8F93-402B-A576-0B83401A572F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789219406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6D369EA-DEA1-438F-9DBA-FA0A8F264D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5D69FE7-4CDF-4B0A-A234-ECEFB5D5F6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cs-CZ"/>
              <a:t>Klepnutím lze upravit styly předlohy textu</a:t>
            </a:r>
          </a:p>
          <a:p>
            <a:pPr lvl="1"/>
            <a:r>
              <a:rPr lang="sk-SK" altLang="cs-CZ"/>
              <a:t>Druhá úroveň</a:t>
            </a:r>
          </a:p>
          <a:p>
            <a:pPr lvl="2"/>
            <a:r>
              <a:rPr lang="sk-SK" altLang="cs-CZ"/>
              <a:t>Třetí úroveň</a:t>
            </a:r>
          </a:p>
          <a:p>
            <a:pPr lvl="3"/>
            <a:r>
              <a:rPr lang="sk-SK" altLang="cs-CZ"/>
              <a:t>Čtvrtá úroveň</a:t>
            </a:r>
          </a:p>
          <a:p>
            <a:pPr lvl="4"/>
            <a:r>
              <a:rPr lang="sk-SK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B6DFE5E-0907-4571-9BC5-92D0C0F9760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57230B9-1603-45D6-A7BA-6F6D8D648F7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0ADDEDA-D138-463B-8877-5DFF291FCA1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/>
            </a:lvl1pPr>
          </a:lstStyle>
          <a:p>
            <a:pPr>
              <a:defRPr/>
            </a:pPr>
            <a:fld id="{8B9B9504-F5EA-4BB3-A9B1-7C3B9AF6B77A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ransition>
    <p:dissolv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9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image" Target="../media/image14.wmf"/><Relationship Id="rId18" Type="http://schemas.openxmlformats.org/officeDocument/2006/relationships/oleObject" Target="../embeddings/oleObject11.bin"/><Relationship Id="rId3" Type="http://schemas.openxmlformats.org/officeDocument/2006/relationships/image" Target="../media/image7.png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8.bin"/><Relationship Id="rId17" Type="http://schemas.openxmlformats.org/officeDocument/2006/relationships/image" Target="../media/image16.wmf"/><Relationship Id="rId2" Type="http://schemas.openxmlformats.org/officeDocument/2006/relationships/image" Target="../media/image5.png"/><Relationship Id="rId16" Type="http://schemas.openxmlformats.org/officeDocument/2006/relationships/oleObject" Target="../embeddings/oleObject10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13.wmf"/><Relationship Id="rId5" Type="http://schemas.openxmlformats.org/officeDocument/2006/relationships/image" Target="../media/image10.wmf"/><Relationship Id="rId15" Type="http://schemas.openxmlformats.org/officeDocument/2006/relationships/image" Target="../media/image15.wmf"/><Relationship Id="rId10" Type="http://schemas.openxmlformats.org/officeDocument/2006/relationships/oleObject" Target="../embeddings/oleObject7.bin"/><Relationship Id="rId19" Type="http://schemas.openxmlformats.org/officeDocument/2006/relationships/image" Target="../media/image17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12.wmf"/><Relationship Id="rId14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image" Target="../media/image7.png"/><Relationship Id="rId7" Type="http://schemas.openxmlformats.org/officeDocument/2006/relationships/image" Target="../media/image19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21.wmf"/><Relationship Id="rId5" Type="http://schemas.openxmlformats.org/officeDocument/2006/relationships/image" Target="../media/image18.wmf"/><Relationship Id="rId10" Type="http://schemas.openxmlformats.org/officeDocument/2006/relationships/oleObject" Target="../embeddings/oleObject15.bin"/><Relationship Id="rId4" Type="http://schemas.openxmlformats.org/officeDocument/2006/relationships/oleObject" Target="../embeddings/oleObject12.bin"/><Relationship Id="rId9" Type="http://schemas.openxmlformats.org/officeDocument/2006/relationships/image" Target="../media/image20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oleObject" Target="../embeddings/oleObject16.bin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png"/><Relationship Id="rId5" Type="http://schemas.openxmlformats.org/officeDocument/2006/relationships/image" Target="../media/image22.wmf"/><Relationship Id="rId4" Type="http://schemas.openxmlformats.org/officeDocument/2006/relationships/oleObject" Target="../embeddings/oleObject17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1032">
            <a:extLst>
              <a:ext uri="{FF2B5EF4-FFF2-40B4-BE49-F238E27FC236}">
                <a16:creationId xmlns:a16="http://schemas.microsoft.com/office/drawing/2014/main" id="{DEB747E3-7764-4AAB-A9E8-999AD6E95A64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77338" cy="6896100"/>
            <a:chOff x="0" y="0"/>
            <a:chExt cx="5759" cy="4320"/>
          </a:xfrm>
        </p:grpSpPr>
        <p:graphicFrame>
          <p:nvGraphicFramePr>
            <p:cNvPr id="15363" name="Object 1026">
              <a:extLst>
                <a:ext uri="{FF2B5EF4-FFF2-40B4-BE49-F238E27FC236}">
                  <a16:creationId xmlns:a16="http://schemas.microsoft.com/office/drawing/2014/main" id="{3F1C0751-B566-45A9-B584-8A315D6CEF85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0" y="0"/>
            <a:ext cx="5759" cy="43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Snímek" r:id="rId2" imgW="9186710" imgH="6890133" progId="PowerPoint.Slide.8">
                    <p:embed/>
                  </p:oleObj>
                </mc:Choice>
                <mc:Fallback>
                  <p:oleObj name="Snímek" r:id="rId2" imgW="9186710" imgH="6890133" progId="PowerPoint.Slide.8">
                    <p:embed/>
                    <p:pic>
                      <p:nvPicPr>
                        <p:cNvPr id="0" name="Object 1026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0"/>
                          <a:ext cx="5759" cy="43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364" name="Text Box 1030">
              <a:extLst>
                <a:ext uri="{FF2B5EF4-FFF2-40B4-BE49-F238E27FC236}">
                  <a16:creationId xmlns:a16="http://schemas.microsoft.com/office/drawing/2014/main" id="{9ACC71E3-5180-4C6A-A1DA-62A8B2CB1F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" y="3873"/>
              <a:ext cx="115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 b="0"/>
            </a:p>
          </p:txBody>
        </p:sp>
      </p:grp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>
            <a:extLst>
              <a:ext uri="{FF2B5EF4-FFF2-40B4-BE49-F238E27FC236}">
                <a16:creationId xmlns:a16="http://schemas.microsoft.com/office/drawing/2014/main" id="{31D5FEC9-D291-4467-ACC2-EDD19FDD9B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38" y="633413"/>
            <a:ext cx="8902700" cy="170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k-SK" altLang="cs-CZ" sz="2400" b="0"/>
              <a:t>Za jak dlouho se ohřeje 1,5 litru vody o teplotě 20°C na teplotu varu v rychlovarné konvici s příkonem 2000 W a účinností 90 %? Tepelné ztráty do okolí zanedbáváme.</a:t>
            </a:r>
          </a:p>
          <a:p>
            <a:pPr>
              <a:spcBef>
                <a:spcPct val="0"/>
              </a:spcBef>
              <a:buFontTx/>
              <a:buNone/>
            </a:pPr>
            <a:endParaRPr lang="sk-SK" altLang="cs-CZ" sz="3300" b="0"/>
          </a:p>
        </p:txBody>
      </p:sp>
      <p:sp useBgFill="1">
        <p:nvSpPr>
          <p:cNvPr id="24579" name="Text Box 4">
            <a:extLst>
              <a:ext uri="{FF2B5EF4-FFF2-40B4-BE49-F238E27FC236}">
                <a16:creationId xmlns:a16="http://schemas.microsoft.com/office/drawing/2014/main" id="{E833C0D1-14C2-4C65-A68B-80E52DB9E9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938"/>
            <a:ext cx="2419350" cy="625475"/>
          </a:xfrm>
          <a:prstGeom prst="rect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k-SK" altLang="cs-CZ" sz="3500" b="0">
                <a:solidFill>
                  <a:srgbClr val="FF0000"/>
                </a:solidFill>
              </a:rPr>
              <a:t>Řešte úlohu: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7D90788E-262F-493C-8F7E-9BD6BC2078AF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41931" y="1721894"/>
            <a:ext cx="8902069" cy="5338256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6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8458F827-8D04-4D53-8D2C-FAC6FB3E5808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90617" y="630795"/>
            <a:ext cx="8362765" cy="4754571"/>
          </a:xfrm>
          <a:prstGeom prst="rect">
            <a:avLst/>
          </a:prstGeom>
          <a:blipFill>
            <a:blip r:embed="rId2"/>
            <a:stretch>
              <a:fillRect l="-364" b="-769"/>
            </a:stretch>
          </a:blipFill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1" name="Text Box 45">
            <a:extLst>
              <a:ext uri="{FF2B5EF4-FFF2-40B4-BE49-F238E27FC236}">
                <a16:creationId xmlns:a16="http://schemas.microsoft.com/office/drawing/2014/main" id="{37D70480-5F09-4086-A2D2-3AF03F9C23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363" y="323850"/>
            <a:ext cx="6399212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sk-SK" altLang="cs-CZ" sz="3300" b="0"/>
              <a:t>Příklad tepelně izolované soustavy:   </a:t>
            </a:r>
          </a:p>
        </p:txBody>
      </p:sp>
      <p:sp>
        <p:nvSpPr>
          <p:cNvPr id="4159" name="Text Box 63">
            <a:extLst>
              <a:ext uri="{FF2B5EF4-FFF2-40B4-BE49-F238E27FC236}">
                <a16:creationId xmlns:a16="http://schemas.microsoft.com/office/drawing/2014/main" id="{2B3C5781-9A24-4F40-8BB4-8B177EAF0E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9813" y="6105525"/>
            <a:ext cx="1817687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sk-SK" altLang="cs-CZ" sz="3000" b="0" i="1"/>
              <a:t>chladnička</a:t>
            </a:r>
          </a:p>
        </p:txBody>
      </p:sp>
      <p:grpSp>
        <p:nvGrpSpPr>
          <p:cNvPr id="2" name="Group 68">
            <a:extLst>
              <a:ext uri="{FF2B5EF4-FFF2-40B4-BE49-F238E27FC236}">
                <a16:creationId xmlns:a16="http://schemas.microsoft.com/office/drawing/2014/main" id="{EBC88DBB-5F00-47FA-B0FF-3AF6D4EC8F7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187825" y="3508375"/>
            <a:ext cx="1763713" cy="2522538"/>
            <a:chOff x="2164" y="1609"/>
            <a:chExt cx="1506" cy="2154"/>
          </a:xfrm>
        </p:grpSpPr>
        <p:sp>
          <p:nvSpPr>
            <p:cNvPr id="16395" name="Freeform 67">
              <a:extLst>
                <a:ext uri="{FF2B5EF4-FFF2-40B4-BE49-F238E27FC236}">
                  <a16:creationId xmlns:a16="http://schemas.microsoft.com/office/drawing/2014/main" id="{BF7A8D7D-1161-4B7A-B981-AB7BB866C63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261" y="1680"/>
              <a:ext cx="1409" cy="2011"/>
            </a:xfrm>
            <a:custGeom>
              <a:avLst/>
              <a:gdLst>
                <a:gd name="T0" fmla="*/ 547 w 1409"/>
                <a:gd name="T1" fmla="*/ 0 h 2011"/>
                <a:gd name="T2" fmla="*/ 1294 w 1409"/>
                <a:gd name="T3" fmla="*/ 255 h 2011"/>
                <a:gd name="T4" fmla="*/ 1237 w 1409"/>
                <a:gd name="T5" fmla="*/ 720 h 2011"/>
                <a:gd name="T6" fmla="*/ 1243 w 1409"/>
                <a:gd name="T7" fmla="*/ 1071 h 2011"/>
                <a:gd name="T8" fmla="*/ 1273 w 1409"/>
                <a:gd name="T9" fmla="*/ 1104 h 2011"/>
                <a:gd name="T10" fmla="*/ 1246 w 1409"/>
                <a:gd name="T11" fmla="*/ 1230 h 2011"/>
                <a:gd name="T12" fmla="*/ 1219 w 1409"/>
                <a:gd name="T13" fmla="*/ 1398 h 2011"/>
                <a:gd name="T14" fmla="*/ 1188 w 1409"/>
                <a:gd name="T15" fmla="*/ 1695 h 2011"/>
                <a:gd name="T16" fmla="*/ 818 w 1409"/>
                <a:gd name="T17" fmla="*/ 1990 h 2011"/>
                <a:gd name="T18" fmla="*/ 409 w 1409"/>
                <a:gd name="T19" fmla="*/ 1824 h 2011"/>
                <a:gd name="T20" fmla="*/ 235 w 1409"/>
                <a:gd name="T21" fmla="*/ 1734 h 2011"/>
                <a:gd name="T22" fmla="*/ 121 w 1409"/>
                <a:gd name="T23" fmla="*/ 1641 h 2011"/>
                <a:gd name="T24" fmla="*/ 21 w 1409"/>
                <a:gd name="T25" fmla="*/ 1089 h 2011"/>
                <a:gd name="T26" fmla="*/ 28 w 1409"/>
                <a:gd name="T27" fmla="*/ 1008 h 2011"/>
                <a:gd name="T28" fmla="*/ 190 w 1409"/>
                <a:gd name="T29" fmla="*/ 843 h 2011"/>
                <a:gd name="T30" fmla="*/ 214 w 1409"/>
                <a:gd name="T31" fmla="*/ 795 h 2011"/>
                <a:gd name="T32" fmla="*/ 508 w 1409"/>
                <a:gd name="T33" fmla="*/ 661 h 2011"/>
                <a:gd name="T34" fmla="*/ 545 w 1409"/>
                <a:gd name="T35" fmla="*/ 299 h 2011"/>
                <a:gd name="T36" fmla="*/ 501 w 1409"/>
                <a:gd name="T37" fmla="*/ 292 h 2011"/>
                <a:gd name="T38" fmla="*/ 511 w 1409"/>
                <a:gd name="T39" fmla="*/ 30 h 2011"/>
                <a:gd name="T40" fmla="*/ 547 w 1409"/>
                <a:gd name="T41" fmla="*/ 0 h 201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409"/>
                <a:gd name="T64" fmla="*/ 0 h 2011"/>
                <a:gd name="T65" fmla="*/ 1409 w 1409"/>
                <a:gd name="T66" fmla="*/ 2011 h 201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409" h="2011">
                  <a:moveTo>
                    <a:pt x="547" y="0"/>
                  </a:moveTo>
                  <a:cubicBezTo>
                    <a:pt x="677" y="37"/>
                    <a:pt x="1179" y="135"/>
                    <a:pt x="1294" y="255"/>
                  </a:cubicBezTo>
                  <a:cubicBezTo>
                    <a:pt x="1409" y="375"/>
                    <a:pt x="1245" y="584"/>
                    <a:pt x="1237" y="720"/>
                  </a:cubicBezTo>
                  <a:cubicBezTo>
                    <a:pt x="1229" y="856"/>
                    <a:pt x="1237" y="1007"/>
                    <a:pt x="1243" y="1071"/>
                  </a:cubicBezTo>
                  <a:cubicBezTo>
                    <a:pt x="1249" y="1135"/>
                    <a:pt x="1273" y="1078"/>
                    <a:pt x="1273" y="1104"/>
                  </a:cubicBezTo>
                  <a:cubicBezTo>
                    <a:pt x="1273" y="1130"/>
                    <a:pt x="1255" y="1181"/>
                    <a:pt x="1246" y="1230"/>
                  </a:cubicBezTo>
                  <a:cubicBezTo>
                    <a:pt x="1237" y="1279"/>
                    <a:pt x="1229" y="1321"/>
                    <a:pt x="1219" y="1398"/>
                  </a:cubicBezTo>
                  <a:cubicBezTo>
                    <a:pt x="1209" y="1475"/>
                    <a:pt x="1255" y="1596"/>
                    <a:pt x="1188" y="1695"/>
                  </a:cubicBezTo>
                  <a:lnTo>
                    <a:pt x="818" y="1990"/>
                  </a:lnTo>
                  <a:cubicBezTo>
                    <a:pt x="688" y="2011"/>
                    <a:pt x="506" y="1867"/>
                    <a:pt x="409" y="1824"/>
                  </a:cubicBezTo>
                  <a:cubicBezTo>
                    <a:pt x="312" y="1781"/>
                    <a:pt x="283" y="1764"/>
                    <a:pt x="235" y="1734"/>
                  </a:cubicBezTo>
                  <a:cubicBezTo>
                    <a:pt x="187" y="1704"/>
                    <a:pt x="157" y="1748"/>
                    <a:pt x="121" y="1641"/>
                  </a:cubicBezTo>
                  <a:cubicBezTo>
                    <a:pt x="85" y="1534"/>
                    <a:pt x="37" y="1194"/>
                    <a:pt x="21" y="1089"/>
                  </a:cubicBezTo>
                  <a:cubicBezTo>
                    <a:pt x="5" y="984"/>
                    <a:pt x="0" y="1049"/>
                    <a:pt x="28" y="1008"/>
                  </a:cubicBezTo>
                  <a:cubicBezTo>
                    <a:pt x="56" y="967"/>
                    <a:pt x="159" y="878"/>
                    <a:pt x="190" y="843"/>
                  </a:cubicBezTo>
                  <a:cubicBezTo>
                    <a:pt x="221" y="808"/>
                    <a:pt x="161" y="825"/>
                    <a:pt x="214" y="795"/>
                  </a:cubicBezTo>
                  <a:cubicBezTo>
                    <a:pt x="267" y="765"/>
                    <a:pt x="453" y="744"/>
                    <a:pt x="508" y="661"/>
                  </a:cubicBezTo>
                  <a:cubicBezTo>
                    <a:pt x="563" y="578"/>
                    <a:pt x="546" y="360"/>
                    <a:pt x="545" y="299"/>
                  </a:cubicBezTo>
                  <a:cubicBezTo>
                    <a:pt x="544" y="238"/>
                    <a:pt x="507" y="337"/>
                    <a:pt x="501" y="292"/>
                  </a:cubicBezTo>
                  <a:cubicBezTo>
                    <a:pt x="495" y="247"/>
                    <a:pt x="503" y="79"/>
                    <a:pt x="511" y="30"/>
                  </a:cubicBezTo>
                  <a:lnTo>
                    <a:pt x="547" y="0"/>
                  </a:lnTo>
                  <a:close/>
                </a:path>
              </a:pathLst>
            </a:cu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pic>
          <p:nvPicPr>
            <p:cNvPr id="16396" name="Picture 64" descr="termotaska">
              <a:extLst>
                <a:ext uri="{FF2B5EF4-FFF2-40B4-BE49-F238E27FC236}">
                  <a16:creationId xmlns:a16="http://schemas.microsoft.com/office/drawing/2014/main" id="{E9F077E9-E483-457C-98D8-664D71BAE61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4" y="1609"/>
              <a:ext cx="1497" cy="2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4161" name="Picture 65" descr="Thermos">
            <a:extLst>
              <a:ext uri="{FF2B5EF4-FFF2-40B4-BE49-F238E27FC236}">
                <a16:creationId xmlns:a16="http://schemas.microsoft.com/office/drawing/2014/main" id="{232E49EC-03CA-4BB5-A71E-5F2B52CB95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2597150"/>
            <a:ext cx="1168400" cy="2319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62" name="Text Box 66">
            <a:extLst>
              <a:ext uri="{FF2B5EF4-FFF2-40B4-BE49-F238E27FC236}">
                <a16:creationId xmlns:a16="http://schemas.microsoft.com/office/drawing/2014/main" id="{E7C592DE-6D22-4840-8D55-7F712644E7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2425" y="6021388"/>
            <a:ext cx="18367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sk-SK" altLang="cs-CZ" sz="3000" b="0" i="1"/>
              <a:t>termotaška</a:t>
            </a:r>
          </a:p>
        </p:txBody>
      </p:sp>
      <p:grpSp>
        <p:nvGrpSpPr>
          <p:cNvPr id="3" name="Group 72">
            <a:extLst>
              <a:ext uri="{FF2B5EF4-FFF2-40B4-BE49-F238E27FC236}">
                <a16:creationId xmlns:a16="http://schemas.microsoft.com/office/drawing/2014/main" id="{978AF4F4-214E-4DFB-9E3D-BFA98E48F5B9}"/>
              </a:ext>
            </a:extLst>
          </p:cNvPr>
          <p:cNvGrpSpPr>
            <a:grpSpLocks/>
          </p:cNvGrpSpPr>
          <p:nvPr/>
        </p:nvGrpSpPr>
        <p:grpSpPr bwMode="auto">
          <a:xfrm>
            <a:off x="557213" y="2116138"/>
            <a:ext cx="2860675" cy="4111625"/>
            <a:chOff x="4018" y="1442"/>
            <a:chExt cx="1278" cy="2046"/>
          </a:xfrm>
        </p:grpSpPr>
        <p:sp>
          <p:nvSpPr>
            <p:cNvPr id="16393" name="Freeform 71">
              <a:extLst>
                <a:ext uri="{FF2B5EF4-FFF2-40B4-BE49-F238E27FC236}">
                  <a16:creationId xmlns:a16="http://schemas.microsoft.com/office/drawing/2014/main" id="{A7824990-26D2-45B4-889B-B7400513B97E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4" y="1538"/>
              <a:ext cx="1140" cy="1728"/>
            </a:xfrm>
            <a:custGeom>
              <a:avLst/>
              <a:gdLst>
                <a:gd name="T0" fmla="*/ 156 w 1140"/>
                <a:gd name="T1" fmla="*/ 17 h 1728"/>
                <a:gd name="T2" fmla="*/ 1140 w 1140"/>
                <a:gd name="T3" fmla="*/ 0 h 1728"/>
                <a:gd name="T4" fmla="*/ 1118 w 1140"/>
                <a:gd name="T5" fmla="*/ 1040 h 1728"/>
                <a:gd name="T6" fmla="*/ 749 w 1140"/>
                <a:gd name="T7" fmla="*/ 984 h 1728"/>
                <a:gd name="T8" fmla="*/ 821 w 1140"/>
                <a:gd name="T9" fmla="*/ 1090 h 1728"/>
                <a:gd name="T10" fmla="*/ 939 w 1140"/>
                <a:gd name="T11" fmla="*/ 1622 h 1728"/>
                <a:gd name="T12" fmla="*/ 206 w 1140"/>
                <a:gd name="T13" fmla="*/ 1728 h 1728"/>
                <a:gd name="T14" fmla="*/ 156 w 1140"/>
                <a:gd name="T15" fmla="*/ 17 h 172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140"/>
                <a:gd name="T25" fmla="*/ 0 h 1728"/>
                <a:gd name="T26" fmla="*/ 1140 w 1140"/>
                <a:gd name="T27" fmla="*/ 1728 h 172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140" h="1728">
                  <a:moveTo>
                    <a:pt x="156" y="17"/>
                  </a:moveTo>
                  <a:lnTo>
                    <a:pt x="1140" y="0"/>
                  </a:lnTo>
                  <a:lnTo>
                    <a:pt x="1118" y="1040"/>
                  </a:lnTo>
                  <a:cubicBezTo>
                    <a:pt x="1053" y="1204"/>
                    <a:pt x="798" y="976"/>
                    <a:pt x="749" y="984"/>
                  </a:cubicBezTo>
                  <a:cubicBezTo>
                    <a:pt x="700" y="992"/>
                    <a:pt x="789" y="984"/>
                    <a:pt x="821" y="1090"/>
                  </a:cubicBezTo>
                  <a:cubicBezTo>
                    <a:pt x="853" y="1196"/>
                    <a:pt x="1042" y="1516"/>
                    <a:pt x="939" y="1622"/>
                  </a:cubicBezTo>
                  <a:lnTo>
                    <a:pt x="206" y="1728"/>
                  </a:lnTo>
                  <a:cubicBezTo>
                    <a:pt x="76" y="1461"/>
                    <a:pt x="0" y="305"/>
                    <a:pt x="156" y="17"/>
                  </a:cubicBezTo>
                  <a:close/>
                </a:path>
              </a:pathLst>
            </a:cu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pic>
          <p:nvPicPr>
            <p:cNvPr id="16394" name="Picture 69" descr="chladnicka">
              <a:extLst>
                <a:ext uri="{FF2B5EF4-FFF2-40B4-BE49-F238E27FC236}">
                  <a16:creationId xmlns:a16="http://schemas.microsoft.com/office/drawing/2014/main" id="{98497B79-CA89-4092-BFFF-C0CFD91B745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18" y="1442"/>
              <a:ext cx="1278" cy="20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169" name="Text Box 73">
            <a:extLst>
              <a:ext uri="{FF2B5EF4-FFF2-40B4-BE49-F238E27FC236}">
                <a16:creationId xmlns:a16="http://schemas.microsoft.com/office/drawing/2014/main" id="{780A2276-FDCD-45C0-9E33-194DEE8317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7838" y="4948238"/>
            <a:ext cx="15398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sk-SK" altLang="cs-CZ" sz="3000" b="0" i="1"/>
              <a:t>termoska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4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4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1000"/>
                                        <p:tgtEl>
                                          <p:spTgt spid="4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4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41" grpId="0" build="p" autoUpdateAnimBg="0"/>
      <p:bldP spid="4159" grpId="0" build="p" autoUpdateAnimBg="0"/>
      <p:bldP spid="4162" grpId="0" build="p" autoUpdateAnimBg="0"/>
      <p:bldP spid="4169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ext Box 2">
            <a:extLst>
              <a:ext uri="{FF2B5EF4-FFF2-40B4-BE49-F238E27FC236}">
                <a16:creationId xmlns:a16="http://schemas.microsoft.com/office/drawing/2014/main" id="{943D3F3A-5C60-4C6E-8457-8D38F89CCE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79388"/>
            <a:ext cx="8510587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k-SK" altLang="cs-CZ" sz="3300" b="0"/>
              <a:t>Kalorimetr: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sk-SK" altLang="cs-CZ" b="0"/>
              <a:t> je tepelně izolovaná kovová nádoba s teploměrem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k-SK" altLang="cs-CZ" b="0"/>
              <a:t>  a míchačkou.</a:t>
            </a:r>
          </a:p>
        </p:txBody>
      </p:sp>
      <p:sp>
        <p:nvSpPr>
          <p:cNvPr id="90122" name="Text Box 10">
            <a:extLst>
              <a:ext uri="{FF2B5EF4-FFF2-40B4-BE49-F238E27FC236}">
                <a16:creationId xmlns:a16="http://schemas.microsoft.com/office/drawing/2014/main" id="{B6F1F3A1-B5EB-405A-B94E-60DEE43321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663" y="6173788"/>
            <a:ext cx="85280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k-SK" altLang="cs-CZ" b="0"/>
              <a:t>Tepelný izolátor je vzduch, sklo, polystyrén a pod. </a:t>
            </a:r>
          </a:p>
        </p:txBody>
      </p:sp>
      <p:sp>
        <p:nvSpPr>
          <p:cNvPr id="90162" name="Freeform 50" descr="Veľké konfety">
            <a:extLst>
              <a:ext uri="{FF2B5EF4-FFF2-40B4-BE49-F238E27FC236}">
                <a16:creationId xmlns:a16="http://schemas.microsoft.com/office/drawing/2014/main" id="{E5F50B3A-32AA-49A0-A53B-8C5CFFEBBE27}"/>
              </a:ext>
            </a:extLst>
          </p:cNvPr>
          <p:cNvSpPr>
            <a:spLocks/>
          </p:cNvSpPr>
          <p:nvPr/>
        </p:nvSpPr>
        <p:spPr bwMode="auto">
          <a:xfrm>
            <a:off x="863600" y="3043238"/>
            <a:ext cx="2498725" cy="2667000"/>
          </a:xfrm>
          <a:custGeom>
            <a:avLst/>
            <a:gdLst>
              <a:gd name="T0" fmla="*/ 0 w 1574"/>
              <a:gd name="T1" fmla="*/ 25201563 h 1680"/>
              <a:gd name="T2" fmla="*/ 5040313 w 1574"/>
              <a:gd name="T3" fmla="*/ 2147483646 h 1680"/>
              <a:gd name="T4" fmla="*/ 2147483646 w 1574"/>
              <a:gd name="T5" fmla="*/ 2147483646 h 1680"/>
              <a:gd name="T6" fmla="*/ 2147483646 w 1574"/>
              <a:gd name="T7" fmla="*/ 45362813 h 1680"/>
              <a:gd name="T8" fmla="*/ 2147483646 w 1574"/>
              <a:gd name="T9" fmla="*/ 0 h 1680"/>
              <a:gd name="T10" fmla="*/ 2147483646 w 1574"/>
              <a:gd name="T11" fmla="*/ 2147483646 h 1680"/>
              <a:gd name="T12" fmla="*/ 216733438 w 1574"/>
              <a:gd name="T13" fmla="*/ 2147483646 h 1680"/>
              <a:gd name="T14" fmla="*/ 206652813 w 1574"/>
              <a:gd name="T15" fmla="*/ 257055938 h 1680"/>
              <a:gd name="T16" fmla="*/ 2147483646 w 1574"/>
              <a:gd name="T17" fmla="*/ 252015625 h 1680"/>
              <a:gd name="T18" fmla="*/ 2147483646 w 1574"/>
              <a:gd name="T19" fmla="*/ 5040313 h 1680"/>
              <a:gd name="T20" fmla="*/ 0 w 1574"/>
              <a:gd name="T21" fmla="*/ 25201563 h 168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574"/>
              <a:gd name="T34" fmla="*/ 0 h 1680"/>
              <a:gd name="T35" fmla="*/ 1574 w 1574"/>
              <a:gd name="T36" fmla="*/ 1680 h 168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574" h="1680">
                <a:moveTo>
                  <a:pt x="0" y="10"/>
                </a:moveTo>
                <a:lnTo>
                  <a:pt x="2" y="1680"/>
                </a:lnTo>
                <a:lnTo>
                  <a:pt x="1574" y="1676"/>
                </a:lnTo>
                <a:lnTo>
                  <a:pt x="1568" y="18"/>
                </a:lnTo>
                <a:lnTo>
                  <a:pt x="1502" y="0"/>
                </a:lnTo>
                <a:lnTo>
                  <a:pt x="1486" y="1588"/>
                </a:lnTo>
                <a:lnTo>
                  <a:pt x="86" y="1584"/>
                </a:lnTo>
                <a:lnTo>
                  <a:pt x="82" y="102"/>
                </a:lnTo>
                <a:lnTo>
                  <a:pt x="1502" y="100"/>
                </a:lnTo>
                <a:lnTo>
                  <a:pt x="1504" y="2"/>
                </a:lnTo>
                <a:lnTo>
                  <a:pt x="0" y="10"/>
                </a:ln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3" name="Freeform 51">
            <a:extLst>
              <a:ext uri="{FF2B5EF4-FFF2-40B4-BE49-F238E27FC236}">
                <a16:creationId xmlns:a16="http://schemas.microsoft.com/office/drawing/2014/main" id="{934E7E77-7BC3-4AE9-A796-55DBB7CF6731}"/>
              </a:ext>
            </a:extLst>
          </p:cNvPr>
          <p:cNvSpPr>
            <a:spLocks/>
          </p:cNvSpPr>
          <p:nvPr/>
        </p:nvSpPr>
        <p:spPr bwMode="auto">
          <a:xfrm>
            <a:off x="868363" y="2989263"/>
            <a:ext cx="2501900" cy="2719387"/>
          </a:xfrm>
          <a:custGeom>
            <a:avLst/>
            <a:gdLst>
              <a:gd name="T0" fmla="*/ 0 w 1377"/>
              <a:gd name="T1" fmla="*/ 0 h 1644"/>
              <a:gd name="T2" fmla="*/ 0 w 1377"/>
              <a:gd name="T3" fmla="*/ 2147483646 h 1644"/>
              <a:gd name="T4" fmla="*/ 2147483646 w 1377"/>
              <a:gd name="T5" fmla="*/ 2147483646 h 1644"/>
              <a:gd name="T6" fmla="*/ 2147483646 w 1377"/>
              <a:gd name="T7" fmla="*/ 0 h 1644"/>
              <a:gd name="T8" fmla="*/ 0 60000 65536"/>
              <a:gd name="T9" fmla="*/ 0 60000 65536"/>
              <a:gd name="T10" fmla="*/ 0 60000 65536"/>
              <a:gd name="T11" fmla="*/ 0 60000 65536"/>
              <a:gd name="T12" fmla="*/ 0 w 1377"/>
              <a:gd name="T13" fmla="*/ 0 h 1644"/>
              <a:gd name="T14" fmla="*/ 1377 w 1377"/>
              <a:gd name="T15" fmla="*/ 1644 h 16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77" h="1644">
                <a:moveTo>
                  <a:pt x="0" y="0"/>
                </a:moveTo>
                <a:lnTo>
                  <a:pt x="0" y="1644"/>
                </a:lnTo>
                <a:lnTo>
                  <a:pt x="1377" y="1644"/>
                </a:lnTo>
                <a:lnTo>
                  <a:pt x="1377" y="0"/>
                </a:lnTo>
              </a:path>
            </a:pathLst>
          </a:custGeom>
          <a:noFill/>
          <a:ln w="50800">
            <a:solidFill>
              <a:srgbClr val="4D4D4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4" name="Freeform 52">
            <a:extLst>
              <a:ext uri="{FF2B5EF4-FFF2-40B4-BE49-F238E27FC236}">
                <a16:creationId xmlns:a16="http://schemas.microsoft.com/office/drawing/2014/main" id="{BF1B6D19-DD97-4BF3-B9DC-305720E71C77}"/>
              </a:ext>
            </a:extLst>
          </p:cNvPr>
          <p:cNvSpPr>
            <a:spLocks/>
          </p:cNvSpPr>
          <p:nvPr/>
        </p:nvSpPr>
        <p:spPr bwMode="auto">
          <a:xfrm>
            <a:off x="995363" y="3255963"/>
            <a:ext cx="2235200" cy="2303462"/>
          </a:xfrm>
          <a:custGeom>
            <a:avLst/>
            <a:gdLst>
              <a:gd name="T0" fmla="*/ 0 w 1408"/>
              <a:gd name="T1" fmla="*/ 0 h 1451"/>
              <a:gd name="T2" fmla="*/ 25201563 w 1408"/>
              <a:gd name="T3" fmla="*/ 2147483646 h 1451"/>
              <a:gd name="T4" fmla="*/ 2147483646 w 1408"/>
              <a:gd name="T5" fmla="*/ 2147483646 h 1451"/>
              <a:gd name="T6" fmla="*/ 2147483646 w 1408"/>
              <a:gd name="T7" fmla="*/ 10080623 h 1451"/>
              <a:gd name="T8" fmla="*/ 0 60000 65536"/>
              <a:gd name="T9" fmla="*/ 0 60000 65536"/>
              <a:gd name="T10" fmla="*/ 0 60000 65536"/>
              <a:gd name="T11" fmla="*/ 0 60000 65536"/>
              <a:gd name="T12" fmla="*/ 0 w 1408"/>
              <a:gd name="T13" fmla="*/ 0 h 1451"/>
              <a:gd name="T14" fmla="*/ 1408 w 1408"/>
              <a:gd name="T15" fmla="*/ 1451 h 145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08" h="1451">
                <a:moveTo>
                  <a:pt x="0" y="0"/>
                </a:moveTo>
                <a:lnTo>
                  <a:pt x="10" y="1451"/>
                </a:lnTo>
                <a:lnTo>
                  <a:pt x="1408" y="1451"/>
                </a:lnTo>
                <a:lnTo>
                  <a:pt x="1401" y="4"/>
                </a:lnTo>
              </a:path>
            </a:pathLst>
          </a:custGeom>
          <a:solidFill>
            <a:srgbClr val="EAEAEA"/>
          </a:solidFill>
          <a:ln w="50800">
            <a:solidFill>
              <a:srgbClr val="4D4D4D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7415" name="Freeform 53">
            <a:extLst>
              <a:ext uri="{FF2B5EF4-FFF2-40B4-BE49-F238E27FC236}">
                <a16:creationId xmlns:a16="http://schemas.microsoft.com/office/drawing/2014/main" id="{4040BEFC-46AA-4300-A9FB-4C53B4D12B19}"/>
              </a:ext>
            </a:extLst>
          </p:cNvPr>
          <p:cNvSpPr>
            <a:spLocks/>
          </p:cNvSpPr>
          <p:nvPr/>
        </p:nvSpPr>
        <p:spPr bwMode="auto">
          <a:xfrm>
            <a:off x="855663" y="2905125"/>
            <a:ext cx="2519362" cy="171450"/>
          </a:xfrm>
          <a:custGeom>
            <a:avLst/>
            <a:gdLst>
              <a:gd name="T0" fmla="*/ 2519362 w 1587"/>
              <a:gd name="T1" fmla="*/ 105846563 h 108"/>
              <a:gd name="T2" fmla="*/ 88204657 w 1587"/>
              <a:gd name="T3" fmla="*/ 105846563 h 108"/>
              <a:gd name="T4" fmla="*/ 88204657 w 1587"/>
              <a:gd name="T5" fmla="*/ 267136563 h 108"/>
              <a:gd name="T6" fmla="*/ 2147483646 w 1587"/>
              <a:gd name="T7" fmla="*/ 272176875 h 108"/>
              <a:gd name="T8" fmla="*/ 2147483646 w 1587"/>
              <a:gd name="T9" fmla="*/ 105846563 h 108"/>
              <a:gd name="T10" fmla="*/ 2147483646 w 1587"/>
              <a:gd name="T11" fmla="*/ 103327200 h 108"/>
              <a:gd name="T12" fmla="*/ 2147483646 w 1587"/>
              <a:gd name="T13" fmla="*/ 5040313 h 108"/>
              <a:gd name="T14" fmla="*/ 0 w 1587"/>
              <a:gd name="T15" fmla="*/ 0 h 108"/>
              <a:gd name="T16" fmla="*/ 2519362 w 1587"/>
              <a:gd name="T17" fmla="*/ 105846563 h 10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587"/>
              <a:gd name="T28" fmla="*/ 0 h 108"/>
              <a:gd name="T29" fmla="*/ 1587 w 1587"/>
              <a:gd name="T30" fmla="*/ 108 h 10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587" h="108">
                <a:moveTo>
                  <a:pt x="1" y="42"/>
                </a:moveTo>
                <a:lnTo>
                  <a:pt x="35" y="42"/>
                </a:lnTo>
                <a:lnTo>
                  <a:pt x="35" y="106"/>
                </a:lnTo>
                <a:lnTo>
                  <a:pt x="1555" y="108"/>
                </a:lnTo>
                <a:lnTo>
                  <a:pt x="1555" y="42"/>
                </a:lnTo>
                <a:lnTo>
                  <a:pt x="1587" y="41"/>
                </a:lnTo>
                <a:lnTo>
                  <a:pt x="1586" y="2"/>
                </a:lnTo>
                <a:lnTo>
                  <a:pt x="0" y="0"/>
                </a:lnTo>
                <a:lnTo>
                  <a:pt x="1" y="42"/>
                </a:lnTo>
                <a:close/>
              </a:path>
            </a:pathLst>
          </a:custGeom>
          <a:gradFill rotWithShape="1">
            <a:gsLst>
              <a:gs pos="0">
                <a:srgbClr val="595959"/>
              </a:gs>
              <a:gs pos="50000">
                <a:srgbClr val="C0C0C0"/>
              </a:gs>
              <a:gs pos="100000">
                <a:srgbClr val="595959"/>
              </a:gs>
            </a:gsLst>
            <a:lin ang="5400000" scaled="1"/>
          </a:gradFill>
          <a:ln w="25400">
            <a:solidFill>
              <a:srgbClr val="333333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90167" name="Freeform 55">
            <a:extLst>
              <a:ext uri="{FF2B5EF4-FFF2-40B4-BE49-F238E27FC236}">
                <a16:creationId xmlns:a16="http://schemas.microsoft.com/office/drawing/2014/main" id="{91D7138F-DFC9-449E-88D6-AB37C2DC22B9}"/>
              </a:ext>
            </a:extLst>
          </p:cNvPr>
          <p:cNvSpPr>
            <a:spLocks/>
          </p:cNvSpPr>
          <p:nvPr/>
        </p:nvSpPr>
        <p:spPr bwMode="auto">
          <a:xfrm>
            <a:off x="971550" y="3200400"/>
            <a:ext cx="2262188" cy="192088"/>
          </a:xfrm>
          <a:custGeom>
            <a:avLst/>
            <a:gdLst/>
            <a:ahLst/>
            <a:cxnLst>
              <a:cxn ang="0">
                <a:pos x="45" y="120"/>
              </a:cxn>
              <a:cxn ang="0">
                <a:pos x="45" y="27"/>
              </a:cxn>
              <a:cxn ang="0">
                <a:pos x="0" y="27"/>
              </a:cxn>
              <a:cxn ang="0">
                <a:pos x="0" y="0"/>
              </a:cxn>
              <a:cxn ang="0">
                <a:pos x="1425" y="0"/>
              </a:cxn>
              <a:cxn ang="0">
                <a:pos x="1425" y="30"/>
              </a:cxn>
              <a:cxn ang="0">
                <a:pos x="1388" y="30"/>
              </a:cxn>
              <a:cxn ang="0">
                <a:pos x="1388" y="121"/>
              </a:cxn>
              <a:cxn ang="0">
                <a:pos x="45" y="120"/>
              </a:cxn>
            </a:cxnLst>
            <a:rect l="0" t="0" r="r" b="b"/>
            <a:pathLst>
              <a:path w="1425" h="121">
                <a:moveTo>
                  <a:pt x="45" y="120"/>
                </a:moveTo>
                <a:lnTo>
                  <a:pt x="45" y="27"/>
                </a:lnTo>
                <a:lnTo>
                  <a:pt x="0" y="27"/>
                </a:lnTo>
                <a:lnTo>
                  <a:pt x="0" y="0"/>
                </a:lnTo>
                <a:lnTo>
                  <a:pt x="1425" y="0"/>
                </a:lnTo>
                <a:lnTo>
                  <a:pt x="1425" y="30"/>
                </a:lnTo>
                <a:lnTo>
                  <a:pt x="1388" y="30"/>
                </a:lnTo>
                <a:lnTo>
                  <a:pt x="1388" y="121"/>
                </a:lnTo>
                <a:lnTo>
                  <a:pt x="45" y="120"/>
                </a:lnTo>
                <a:close/>
              </a:path>
            </a:pathLst>
          </a:cu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tint val="49412"/>
                  <a:invGamma/>
                </a:schemeClr>
              </a:gs>
            </a:gsLst>
            <a:lin ang="5400000" scaled="1"/>
          </a:gradFill>
          <a:ln w="25400">
            <a:solidFill>
              <a:srgbClr val="333333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grpSp>
        <p:nvGrpSpPr>
          <p:cNvPr id="17417" name="Group 101">
            <a:extLst>
              <a:ext uri="{FF2B5EF4-FFF2-40B4-BE49-F238E27FC236}">
                <a16:creationId xmlns:a16="http://schemas.microsoft.com/office/drawing/2014/main" id="{8974FA30-9B0B-4C59-94C4-FE1A11199DA2}"/>
              </a:ext>
            </a:extLst>
          </p:cNvPr>
          <p:cNvGrpSpPr>
            <a:grpSpLocks/>
          </p:cNvGrpSpPr>
          <p:nvPr/>
        </p:nvGrpSpPr>
        <p:grpSpPr bwMode="auto">
          <a:xfrm>
            <a:off x="1406525" y="1725613"/>
            <a:ext cx="238125" cy="3360737"/>
            <a:chOff x="2986" y="644"/>
            <a:chExt cx="150" cy="2117"/>
          </a:xfrm>
        </p:grpSpPr>
        <p:sp>
          <p:nvSpPr>
            <p:cNvPr id="17419" name="Freeform 62">
              <a:extLst>
                <a:ext uri="{FF2B5EF4-FFF2-40B4-BE49-F238E27FC236}">
                  <a16:creationId xmlns:a16="http://schemas.microsoft.com/office/drawing/2014/main" id="{FC93564E-070D-4F0E-88EC-C91DC19D746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1" y="644"/>
              <a:ext cx="60" cy="1692"/>
            </a:xfrm>
            <a:custGeom>
              <a:avLst/>
              <a:gdLst>
                <a:gd name="T0" fmla="*/ 6 w 60"/>
                <a:gd name="T1" fmla="*/ 1692 h 1692"/>
                <a:gd name="T2" fmla="*/ 60 w 60"/>
                <a:gd name="T3" fmla="*/ 1692 h 1692"/>
                <a:gd name="T4" fmla="*/ 60 w 60"/>
                <a:gd name="T5" fmla="*/ 51 h 1692"/>
                <a:gd name="T6" fmla="*/ 54 w 60"/>
                <a:gd name="T7" fmla="*/ 18 h 1692"/>
                <a:gd name="T8" fmla="*/ 33 w 60"/>
                <a:gd name="T9" fmla="*/ 0 h 1692"/>
                <a:gd name="T10" fmla="*/ 15 w 60"/>
                <a:gd name="T11" fmla="*/ 21 h 1692"/>
                <a:gd name="T12" fmla="*/ 0 w 60"/>
                <a:gd name="T13" fmla="*/ 51 h 1692"/>
                <a:gd name="T14" fmla="*/ 6 w 60"/>
                <a:gd name="T15" fmla="*/ 1692 h 16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0"/>
                <a:gd name="T25" fmla="*/ 0 h 1692"/>
                <a:gd name="T26" fmla="*/ 60 w 60"/>
                <a:gd name="T27" fmla="*/ 1692 h 169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0" h="1692">
                  <a:moveTo>
                    <a:pt x="6" y="1692"/>
                  </a:moveTo>
                  <a:lnTo>
                    <a:pt x="60" y="1692"/>
                  </a:lnTo>
                  <a:lnTo>
                    <a:pt x="60" y="51"/>
                  </a:lnTo>
                  <a:lnTo>
                    <a:pt x="54" y="18"/>
                  </a:lnTo>
                  <a:lnTo>
                    <a:pt x="33" y="0"/>
                  </a:lnTo>
                  <a:lnTo>
                    <a:pt x="15" y="21"/>
                  </a:lnTo>
                  <a:lnTo>
                    <a:pt x="0" y="51"/>
                  </a:lnTo>
                  <a:lnTo>
                    <a:pt x="6" y="1692"/>
                  </a:lnTo>
                  <a:close/>
                </a:path>
              </a:pathLst>
            </a:cu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20" name="Freeform 63">
              <a:extLst>
                <a:ext uri="{FF2B5EF4-FFF2-40B4-BE49-F238E27FC236}">
                  <a16:creationId xmlns:a16="http://schemas.microsoft.com/office/drawing/2014/main" id="{9C68CB7D-B320-4DA3-AF50-AB0FE43149F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6" y="1548"/>
              <a:ext cx="150" cy="1211"/>
            </a:xfrm>
            <a:custGeom>
              <a:avLst/>
              <a:gdLst>
                <a:gd name="T0" fmla="*/ 50 w 150"/>
                <a:gd name="T1" fmla="*/ 0 h 1211"/>
                <a:gd name="T2" fmla="*/ 98 w 150"/>
                <a:gd name="T3" fmla="*/ 0 h 1211"/>
                <a:gd name="T4" fmla="*/ 107 w 150"/>
                <a:gd name="T5" fmla="*/ 1078 h 1211"/>
                <a:gd name="T6" fmla="*/ 144 w 150"/>
                <a:gd name="T7" fmla="*/ 1108 h 1211"/>
                <a:gd name="T8" fmla="*/ 146 w 150"/>
                <a:gd name="T9" fmla="*/ 1157 h 1211"/>
                <a:gd name="T10" fmla="*/ 134 w 150"/>
                <a:gd name="T11" fmla="*/ 1192 h 1211"/>
                <a:gd name="T12" fmla="*/ 107 w 150"/>
                <a:gd name="T13" fmla="*/ 1207 h 1211"/>
                <a:gd name="T14" fmla="*/ 59 w 150"/>
                <a:gd name="T15" fmla="*/ 1207 h 1211"/>
                <a:gd name="T16" fmla="*/ 18 w 150"/>
                <a:gd name="T17" fmla="*/ 1183 h 1211"/>
                <a:gd name="T18" fmla="*/ 0 w 150"/>
                <a:gd name="T19" fmla="*/ 1138 h 1211"/>
                <a:gd name="T20" fmla="*/ 20 w 150"/>
                <a:gd name="T21" fmla="*/ 1097 h 1211"/>
                <a:gd name="T22" fmla="*/ 50 w 150"/>
                <a:gd name="T23" fmla="*/ 1075 h 1211"/>
                <a:gd name="T24" fmla="*/ 50 w 150"/>
                <a:gd name="T25" fmla="*/ 0 h 121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50"/>
                <a:gd name="T40" fmla="*/ 0 h 1211"/>
                <a:gd name="T41" fmla="*/ 150 w 150"/>
                <a:gd name="T42" fmla="*/ 1211 h 121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50" h="1211">
                  <a:moveTo>
                    <a:pt x="50" y="0"/>
                  </a:moveTo>
                  <a:lnTo>
                    <a:pt x="98" y="0"/>
                  </a:lnTo>
                  <a:lnTo>
                    <a:pt x="107" y="1078"/>
                  </a:lnTo>
                  <a:lnTo>
                    <a:pt x="144" y="1108"/>
                  </a:lnTo>
                  <a:cubicBezTo>
                    <a:pt x="150" y="1121"/>
                    <a:pt x="148" y="1143"/>
                    <a:pt x="146" y="1157"/>
                  </a:cubicBezTo>
                  <a:cubicBezTo>
                    <a:pt x="144" y="1171"/>
                    <a:pt x="140" y="1184"/>
                    <a:pt x="134" y="1192"/>
                  </a:cubicBezTo>
                  <a:cubicBezTo>
                    <a:pt x="128" y="1200"/>
                    <a:pt x="119" y="1205"/>
                    <a:pt x="107" y="1207"/>
                  </a:cubicBezTo>
                  <a:cubicBezTo>
                    <a:pt x="95" y="1209"/>
                    <a:pt x="74" y="1211"/>
                    <a:pt x="59" y="1207"/>
                  </a:cubicBezTo>
                  <a:cubicBezTo>
                    <a:pt x="44" y="1203"/>
                    <a:pt x="28" y="1194"/>
                    <a:pt x="18" y="1183"/>
                  </a:cubicBezTo>
                  <a:cubicBezTo>
                    <a:pt x="8" y="1172"/>
                    <a:pt x="0" y="1152"/>
                    <a:pt x="0" y="1138"/>
                  </a:cubicBezTo>
                  <a:cubicBezTo>
                    <a:pt x="0" y="1124"/>
                    <a:pt x="12" y="1107"/>
                    <a:pt x="20" y="1097"/>
                  </a:cubicBezTo>
                  <a:lnTo>
                    <a:pt x="50" y="1075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21" name="Freeform 67">
              <a:extLst>
                <a:ext uri="{FF2B5EF4-FFF2-40B4-BE49-F238E27FC236}">
                  <a16:creationId xmlns:a16="http://schemas.microsoft.com/office/drawing/2014/main" id="{D0243BBC-B013-4956-953D-D0967C3856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7" y="646"/>
              <a:ext cx="149" cy="2115"/>
            </a:xfrm>
            <a:custGeom>
              <a:avLst/>
              <a:gdLst>
                <a:gd name="T0" fmla="*/ 47 w 149"/>
                <a:gd name="T1" fmla="*/ 1981 h 2115"/>
                <a:gd name="T2" fmla="*/ 47 w 149"/>
                <a:gd name="T3" fmla="*/ 47 h 2115"/>
                <a:gd name="T4" fmla="*/ 52 w 149"/>
                <a:gd name="T5" fmla="*/ 19 h 2115"/>
                <a:gd name="T6" fmla="*/ 65 w 149"/>
                <a:gd name="T7" fmla="*/ 3 h 2115"/>
                <a:gd name="T8" fmla="*/ 87 w 149"/>
                <a:gd name="T9" fmla="*/ 3 h 2115"/>
                <a:gd name="T10" fmla="*/ 98 w 149"/>
                <a:gd name="T11" fmla="*/ 19 h 2115"/>
                <a:gd name="T12" fmla="*/ 103 w 149"/>
                <a:gd name="T13" fmla="*/ 43 h 2115"/>
                <a:gd name="T14" fmla="*/ 102 w 149"/>
                <a:gd name="T15" fmla="*/ 1976 h 2115"/>
                <a:gd name="T16" fmla="*/ 130 w 149"/>
                <a:gd name="T17" fmla="*/ 1996 h 2115"/>
                <a:gd name="T18" fmla="*/ 145 w 149"/>
                <a:gd name="T19" fmla="*/ 2020 h 2115"/>
                <a:gd name="T20" fmla="*/ 149 w 149"/>
                <a:gd name="T21" fmla="*/ 2047 h 2115"/>
                <a:gd name="T22" fmla="*/ 145 w 149"/>
                <a:gd name="T23" fmla="*/ 2075 h 2115"/>
                <a:gd name="T24" fmla="*/ 133 w 149"/>
                <a:gd name="T25" fmla="*/ 2096 h 2115"/>
                <a:gd name="T26" fmla="*/ 110 w 149"/>
                <a:gd name="T27" fmla="*/ 2111 h 2115"/>
                <a:gd name="T28" fmla="*/ 77 w 149"/>
                <a:gd name="T29" fmla="*/ 2115 h 2115"/>
                <a:gd name="T30" fmla="*/ 43 w 149"/>
                <a:gd name="T31" fmla="*/ 2110 h 2115"/>
                <a:gd name="T32" fmla="*/ 14 w 149"/>
                <a:gd name="T33" fmla="*/ 2083 h 2115"/>
                <a:gd name="T34" fmla="*/ 1 w 149"/>
                <a:gd name="T35" fmla="*/ 2051 h 2115"/>
                <a:gd name="T36" fmla="*/ 8 w 149"/>
                <a:gd name="T37" fmla="*/ 2017 h 2115"/>
                <a:gd name="T38" fmla="*/ 22 w 149"/>
                <a:gd name="T39" fmla="*/ 1995 h 2115"/>
                <a:gd name="T40" fmla="*/ 47 w 149"/>
                <a:gd name="T41" fmla="*/ 1981 h 211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49"/>
                <a:gd name="T64" fmla="*/ 0 h 2115"/>
                <a:gd name="T65" fmla="*/ 149 w 149"/>
                <a:gd name="T66" fmla="*/ 2115 h 211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49" h="2115">
                  <a:moveTo>
                    <a:pt x="47" y="1981"/>
                  </a:moveTo>
                  <a:cubicBezTo>
                    <a:pt x="51" y="1656"/>
                    <a:pt x="46" y="374"/>
                    <a:pt x="47" y="47"/>
                  </a:cubicBezTo>
                  <a:lnTo>
                    <a:pt x="52" y="19"/>
                  </a:lnTo>
                  <a:cubicBezTo>
                    <a:pt x="55" y="12"/>
                    <a:pt x="59" y="6"/>
                    <a:pt x="65" y="3"/>
                  </a:cubicBezTo>
                  <a:cubicBezTo>
                    <a:pt x="71" y="0"/>
                    <a:pt x="82" y="0"/>
                    <a:pt x="87" y="3"/>
                  </a:cubicBezTo>
                  <a:cubicBezTo>
                    <a:pt x="92" y="6"/>
                    <a:pt x="95" y="12"/>
                    <a:pt x="98" y="19"/>
                  </a:cubicBezTo>
                  <a:lnTo>
                    <a:pt x="103" y="43"/>
                  </a:lnTo>
                  <a:lnTo>
                    <a:pt x="102" y="1976"/>
                  </a:lnTo>
                  <a:lnTo>
                    <a:pt x="130" y="1996"/>
                  </a:lnTo>
                  <a:cubicBezTo>
                    <a:pt x="137" y="2003"/>
                    <a:pt x="142" y="2012"/>
                    <a:pt x="145" y="2020"/>
                  </a:cubicBezTo>
                  <a:cubicBezTo>
                    <a:pt x="148" y="2028"/>
                    <a:pt x="149" y="2038"/>
                    <a:pt x="149" y="2047"/>
                  </a:cubicBezTo>
                  <a:cubicBezTo>
                    <a:pt x="149" y="2056"/>
                    <a:pt x="148" y="2067"/>
                    <a:pt x="145" y="2075"/>
                  </a:cubicBezTo>
                  <a:cubicBezTo>
                    <a:pt x="142" y="2083"/>
                    <a:pt x="139" y="2090"/>
                    <a:pt x="133" y="2096"/>
                  </a:cubicBezTo>
                  <a:cubicBezTo>
                    <a:pt x="127" y="2102"/>
                    <a:pt x="119" y="2108"/>
                    <a:pt x="110" y="2111"/>
                  </a:cubicBezTo>
                  <a:cubicBezTo>
                    <a:pt x="101" y="2114"/>
                    <a:pt x="88" y="2115"/>
                    <a:pt x="77" y="2115"/>
                  </a:cubicBezTo>
                  <a:cubicBezTo>
                    <a:pt x="66" y="2115"/>
                    <a:pt x="53" y="2115"/>
                    <a:pt x="43" y="2110"/>
                  </a:cubicBezTo>
                  <a:cubicBezTo>
                    <a:pt x="33" y="2105"/>
                    <a:pt x="21" y="2093"/>
                    <a:pt x="14" y="2083"/>
                  </a:cubicBezTo>
                  <a:cubicBezTo>
                    <a:pt x="7" y="2073"/>
                    <a:pt x="2" y="2062"/>
                    <a:pt x="1" y="2051"/>
                  </a:cubicBezTo>
                  <a:cubicBezTo>
                    <a:pt x="0" y="2040"/>
                    <a:pt x="5" y="2026"/>
                    <a:pt x="8" y="2017"/>
                  </a:cubicBezTo>
                  <a:cubicBezTo>
                    <a:pt x="11" y="2008"/>
                    <a:pt x="15" y="2001"/>
                    <a:pt x="22" y="1995"/>
                  </a:cubicBezTo>
                  <a:lnTo>
                    <a:pt x="47" y="1981"/>
                  </a:lnTo>
                  <a:close/>
                </a:path>
              </a:pathLst>
            </a:custGeom>
            <a:noFill/>
            <a:ln w="19050">
              <a:solidFill>
                <a:srgbClr val="33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pic>
        <p:nvPicPr>
          <p:cNvPr id="90214" name="Picture 102" descr="kalorimeter">
            <a:extLst>
              <a:ext uri="{FF2B5EF4-FFF2-40B4-BE49-F238E27FC236}">
                <a16:creationId xmlns:a16="http://schemas.microsoft.com/office/drawing/2014/main" id="{420F529F-C7EE-41D8-8894-41A8FED6AD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4675" y="2339975"/>
            <a:ext cx="3938588" cy="3465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0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90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90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1000" fill="hold"/>
                                        <p:tgtEl>
                                          <p:spTgt spid="90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90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0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 build="p" autoUpdateAnimBg="0"/>
      <p:bldP spid="9012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5" name="Rectangle 45">
            <a:extLst>
              <a:ext uri="{FF2B5EF4-FFF2-40B4-BE49-F238E27FC236}">
                <a16:creationId xmlns:a16="http://schemas.microsoft.com/office/drawing/2014/main" id="{C5441646-C5A7-4421-AC47-3E2A5A90B4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8600" y="1520825"/>
            <a:ext cx="1476375" cy="1243013"/>
          </a:xfrm>
          <a:prstGeom prst="rect">
            <a:avLst/>
          </a:prstGeom>
          <a:solidFill>
            <a:srgbClr val="EAEAEA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4200"/>
          </a:p>
        </p:txBody>
      </p:sp>
      <p:sp>
        <p:nvSpPr>
          <p:cNvPr id="18435" name="Freeform 34" descr="Veľké konfety">
            <a:extLst>
              <a:ext uri="{FF2B5EF4-FFF2-40B4-BE49-F238E27FC236}">
                <a16:creationId xmlns:a16="http://schemas.microsoft.com/office/drawing/2014/main" id="{4F132983-7122-43BD-A58D-3F34A6B82019}"/>
              </a:ext>
            </a:extLst>
          </p:cNvPr>
          <p:cNvSpPr>
            <a:spLocks/>
          </p:cNvSpPr>
          <p:nvPr/>
        </p:nvSpPr>
        <p:spPr bwMode="auto">
          <a:xfrm>
            <a:off x="863600" y="3043238"/>
            <a:ext cx="2498725" cy="2667000"/>
          </a:xfrm>
          <a:custGeom>
            <a:avLst/>
            <a:gdLst>
              <a:gd name="T0" fmla="*/ 0 w 1574"/>
              <a:gd name="T1" fmla="*/ 25201563 h 1680"/>
              <a:gd name="T2" fmla="*/ 5040313 w 1574"/>
              <a:gd name="T3" fmla="*/ 2147483646 h 1680"/>
              <a:gd name="T4" fmla="*/ 2147483646 w 1574"/>
              <a:gd name="T5" fmla="*/ 2147483646 h 1680"/>
              <a:gd name="T6" fmla="*/ 2147483646 w 1574"/>
              <a:gd name="T7" fmla="*/ 45362813 h 1680"/>
              <a:gd name="T8" fmla="*/ 2147483646 w 1574"/>
              <a:gd name="T9" fmla="*/ 0 h 1680"/>
              <a:gd name="T10" fmla="*/ 2147483646 w 1574"/>
              <a:gd name="T11" fmla="*/ 2147483646 h 1680"/>
              <a:gd name="T12" fmla="*/ 216733438 w 1574"/>
              <a:gd name="T13" fmla="*/ 2147483646 h 1680"/>
              <a:gd name="T14" fmla="*/ 206652813 w 1574"/>
              <a:gd name="T15" fmla="*/ 257055938 h 1680"/>
              <a:gd name="T16" fmla="*/ 2147483646 w 1574"/>
              <a:gd name="T17" fmla="*/ 252015625 h 1680"/>
              <a:gd name="T18" fmla="*/ 2147483646 w 1574"/>
              <a:gd name="T19" fmla="*/ 5040313 h 1680"/>
              <a:gd name="T20" fmla="*/ 0 w 1574"/>
              <a:gd name="T21" fmla="*/ 25201563 h 168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574"/>
              <a:gd name="T34" fmla="*/ 0 h 1680"/>
              <a:gd name="T35" fmla="*/ 1574 w 1574"/>
              <a:gd name="T36" fmla="*/ 1680 h 168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574" h="1680">
                <a:moveTo>
                  <a:pt x="0" y="10"/>
                </a:moveTo>
                <a:lnTo>
                  <a:pt x="2" y="1680"/>
                </a:lnTo>
                <a:lnTo>
                  <a:pt x="1574" y="1676"/>
                </a:lnTo>
                <a:lnTo>
                  <a:pt x="1568" y="18"/>
                </a:lnTo>
                <a:lnTo>
                  <a:pt x="1502" y="0"/>
                </a:lnTo>
                <a:lnTo>
                  <a:pt x="1486" y="1588"/>
                </a:lnTo>
                <a:lnTo>
                  <a:pt x="86" y="1584"/>
                </a:lnTo>
                <a:lnTo>
                  <a:pt x="82" y="102"/>
                </a:lnTo>
                <a:lnTo>
                  <a:pt x="1502" y="100"/>
                </a:lnTo>
                <a:lnTo>
                  <a:pt x="1504" y="2"/>
                </a:lnTo>
                <a:lnTo>
                  <a:pt x="0" y="10"/>
                </a:ln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36" name="Freeform 35">
            <a:extLst>
              <a:ext uri="{FF2B5EF4-FFF2-40B4-BE49-F238E27FC236}">
                <a16:creationId xmlns:a16="http://schemas.microsoft.com/office/drawing/2014/main" id="{0E7824D1-C54A-4A8E-8E23-AB344B1B2E68}"/>
              </a:ext>
            </a:extLst>
          </p:cNvPr>
          <p:cNvSpPr>
            <a:spLocks/>
          </p:cNvSpPr>
          <p:nvPr/>
        </p:nvSpPr>
        <p:spPr bwMode="auto">
          <a:xfrm>
            <a:off x="868363" y="2989263"/>
            <a:ext cx="2501900" cy="2719387"/>
          </a:xfrm>
          <a:custGeom>
            <a:avLst/>
            <a:gdLst>
              <a:gd name="T0" fmla="*/ 0 w 1377"/>
              <a:gd name="T1" fmla="*/ 0 h 1644"/>
              <a:gd name="T2" fmla="*/ 0 w 1377"/>
              <a:gd name="T3" fmla="*/ 2147483646 h 1644"/>
              <a:gd name="T4" fmla="*/ 2147483646 w 1377"/>
              <a:gd name="T5" fmla="*/ 2147483646 h 1644"/>
              <a:gd name="T6" fmla="*/ 2147483646 w 1377"/>
              <a:gd name="T7" fmla="*/ 0 h 1644"/>
              <a:gd name="T8" fmla="*/ 0 60000 65536"/>
              <a:gd name="T9" fmla="*/ 0 60000 65536"/>
              <a:gd name="T10" fmla="*/ 0 60000 65536"/>
              <a:gd name="T11" fmla="*/ 0 60000 65536"/>
              <a:gd name="T12" fmla="*/ 0 w 1377"/>
              <a:gd name="T13" fmla="*/ 0 h 1644"/>
              <a:gd name="T14" fmla="*/ 1377 w 1377"/>
              <a:gd name="T15" fmla="*/ 1644 h 16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77" h="1644">
                <a:moveTo>
                  <a:pt x="0" y="0"/>
                </a:moveTo>
                <a:lnTo>
                  <a:pt x="0" y="1644"/>
                </a:lnTo>
                <a:lnTo>
                  <a:pt x="1377" y="1644"/>
                </a:lnTo>
                <a:lnTo>
                  <a:pt x="1377" y="0"/>
                </a:lnTo>
              </a:path>
            </a:pathLst>
          </a:custGeom>
          <a:noFill/>
          <a:ln w="50800">
            <a:solidFill>
              <a:srgbClr val="4D4D4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37" name="Freeform 36">
            <a:extLst>
              <a:ext uri="{FF2B5EF4-FFF2-40B4-BE49-F238E27FC236}">
                <a16:creationId xmlns:a16="http://schemas.microsoft.com/office/drawing/2014/main" id="{F1DE7C5D-911C-47E6-9512-6086FD0AE641}"/>
              </a:ext>
            </a:extLst>
          </p:cNvPr>
          <p:cNvSpPr>
            <a:spLocks/>
          </p:cNvSpPr>
          <p:nvPr/>
        </p:nvSpPr>
        <p:spPr bwMode="auto">
          <a:xfrm>
            <a:off x="995363" y="3255963"/>
            <a:ext cx="2235200" cy="2303462"/>
          </a:xfrm>
          <a:custGeom>
            <a:avLst/>
            <a:gdLst>
              <a:gd name="T0" fmla="*/ 0 w 1408"/>
              <a:gd name="T1" fmla="*/ 0 h 1451"/>
              <a:gd name="T2" fmla="*/ 25201563 w 1408"/>
              <a:gd name="T3" fmla="*/ 2147483646 h 1451"/>
              <a:gd name="T4" fmla="*/ 2147483646 w 1408"/>
              <a:gd name="T5" fmla="*/ 2147483646 h 1451"/>
              <a:gd name="T6" fmla="*/ 2147483646 w 1408"/>
              <a:gd name="T7" fmla="*/ 10080623 h 1451"/>
              <a:gd name="T8" fmla="*/ 0 60000 65536"/>
              <a:gd name="T9" fmla="*/ 0 60000 65536"/>
              <a:gd name="T10" fmla="*/ 0 60000 65536"/>
              <a:gd name="T11" fmla="*/ 0 60000 65536"/>
              <a:gd name="T12" fmla="*/ 0 w 1408"/>
              <a:gd name="T13" fmla="*/ 0 h 1451"/>
              <a:gd name="T14" fmla="*/ 1408 w 1408"/>
              <a:gd name="T15" fmla="*/ 1451 h 145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08" h="1451">
                <a:moveTo>
                  <a:pt x="0" y="0"/>
                </a:moveTo>
                <a:lnTo>
                  <a:pt x="10" y="1451"/>
                </a:lnTo>
                <a:lnTo>
                  <a:pt x="1408" y="1451"/>
                </a:lnTo>
                <a:lnTo>
                  <a:pt x="1401" y="4"/>
                </a:lnTo>
              </a:path>
            </a:pathLst>
          </a:custGeom>
          <a:solidFill>
            <a:srgbClr val="EAEAEA"/>
          </a:solidFill>
          <a:ln w="50800">
            <a:solidFill>
              <a:srgbClr val="4D4D4D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8438" name="Freeform 37">
            <a:extLst>
              <a:ext uri="{FF2B5EF4-FFF2-40B4-BE49-F238E27FC236}">
                <a16:creationId xmlns:a16="http://schemas.microsoft.com/office/drawing/2014/main" id="{BBD43C96-B647-4110-9863-0EF9A9F8B13C}"/>
              </a:ext>
            </a:extLst>
          </p:cNvPr>
          <p:cNvSpPr>
            <a:spLocks/>
          </p:cNvSpPr>
          <p:nvPr/>
        </p:nvSpPr>
        <p:spPr bwMode="auto">
          <a:xfrm>
            <a:off x="855663" y="2905125"/>
            <a:ext cx="2519362" cy="171450"/>
          </a:xfrm>
          <a:custGeom>
            <a:avLst/>
            <a:gdLst>
              <a:gd name="T0" fmla="*/ 2519362 w 1587"/>
              <a:gd name="T1" fmla="*/ 105846563 h 108"/>
              <a:gd name="T2" fmla="*/ 88204657 w 1587"/>
              <a:gd name="T3" fmla="*/ 105846563 h 108"/>
              <a:gd name="T4" fmla="*/ 88204657 w 1587"/>
              <a:gd name="T5" fmla="*/ 267136563 h 108"/>
              <a:gd name="T6" fmla="*/ 2147483646 w 1587"/>
              <a:gd name="T7" fmla="*/ 272176875 h 108"/>
              <a:gd name="T8" fmla="*/ 2147483646 w 1587"/>
              <a:gd name="T9" fmla="*/ 105846563 h 108"/>
              <a:gd name="T10" fmla="*/ 2147483646 w 1587"/>
              <a:gd name="T11" fmla="*/ 103327200 h 108"/>
              <a:gd name="T12" fmla="*/ 2147483646 w 1587"/>
              <a:gd name="T13" fmla="*/ 5040313 h 108"/>
              <a:gd name="T14" fmla="*/ 0 w 1587"/>
              <a:gd name="T15" fmla="*/ 0 h 108"/>
              <a:gd name="T16" fmla="*/ 2519362 w 1587"/>
              <a:gd name="T17" fmla="*/ 105846563 h 10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587"/>
              <a:gd name="T28" fmla="*/ 0 h 108"/>
              <a:gd name="T29" fmla="*/ 1587 w 1587"/>
              <a:gd name="T30" fmla="*/ 108 h 10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587" h="108">
                <a:moveTo>
                  <a:pt x="1" y="42"/>
                </a:moveTo>
                <a:lnTo>
                  <a:pt x="35" y="42"/>
                </a:lnTo>
                <a:lnTo>
                  <a:pt x="35" y="106"/>
                </a:lnTo>
                <a:lnTo>
                  <a:pt x="1555" y="108"/>
                </a:lnTo>
                <a:lnTo>
                  <a:pt x="1555" y="42"/>
                </a:lnTo>
                <a:lnTo>
                  <a:pt x="1587" y="41"/>
                </a:lnTo>
                <a:lnTo>
                  <a:pt x="1586" y="2"/>
                </a:lnTo>
                <a:lnTo>
                  <a:pt x="0" y="0"/>
                </a:lnTo>
                <a:lnTo>
                  <a:pt x="1" y="42"/>
                </a:lnTo>
                <a:close/>
              </a:path>
            </a:pathLst>
          </a:custGeom>
          <a:gradFill rotWithShape="1">
            <a:gsLst>
              <a:gs pos="0">
                <a:srgbClr val="595959"/>
              </a:gs>
              <a:gs pos="50000">
                <a:srgbClr val="C0C0C0"/>
              </a:gs>
              <a:gs pos="100000">
                <a:srgbClr val="595959"/>
              </a:gs>
            </a:gsLst>
            <a:lin ang="5400000" scaled="1"/>
          </a:gradFill>
          <a:ln w="25400">
            <a:solidFill>
              <a:srgbClr val="333333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12678" name="Freeform 38">
            <a:extLst>
              <a:ext uri="{FF2B5EF4-FFF2-40B4-BE49-F238E27FC236}">
                <a16:creationId xmlns:a16="http://schemas.microsoft.com/office/drawing/2014/main" id="{9D15086A-5AEB-42AD-B2EE-E83CD85341EC}"/>
              </a:ext>
            </a:extLst>
          </p:cNvPr>
          <p:cNvSpPr>
            <a:spLocks/>
          </p:cNvSpPr>
          <p:nvPr/>
        </p:nvSpPr>
        <p:spPr bwMode="auto">
          <a:xfrm>
            <a:off x="971550" y="3200400"/>
            <a:ext cx="2262188" cy="192088"/>
          </a:xfrm>
          <a:custGeom>
            <a:avLst/>
            <a:gdLst/>
            <a:ahLst/>
            <a:cxnLst>
              <a:cxn ang="0">
                <a:pos x="45" y="120"/>
              </a:cxn>
              <a:cxn ang="0">
                <a:pos x="45" y="27"/>
              </a:cxn>
              <a:cxn ang="0">
                <a:pos x="0" y="27"/>
              </a:cxn>
              <a:cxn ang="0">
                <a:pos x="0" y="0"/>
              </a:cxn>
              <a:cxn ang="0">
                <a:pos x="1425" y="0"/>
              </a:cxn>
              <a:cxn ang="0">
                <a:pos x="1425" y="30"/>
              </a:cxn>
              <a:cxn ang="0">
                <a:pos x="1388" y="30"/>
              </a:cxn>
              <a:cxn ang="0">
                <a:pos x="1388" y="121"/>
              </a:cxn>
              <a:cxn ang="0">
                <a:pos x="45" y="120"/>
              </a:cxn>
            </a:cxnLst>
            <a:rect l="0" t="0" r="r" b="b"/>
            <a:pathLst>
              <a:path w="1425" h="121">
                <a:moveTo>
                  <a:pt x="45" y="120"/>
                </a:moveTo>
                <a:lnTo>
                  <a:pt x="45" y="27"/>
                </a:lnTo>
                <a:lnTo>
                  <a:pt x="0" y="27"/>
                </a:lnTo>
                <a:lnTo>
                  <a:pt x="0" y="0"/>
                </a:lnTo>
                <a:lnTo>
                  <a:pt x="1425" y="0"/>
                </a:lnTo>
                <a:lnTo>
                  <a:pt x="1425" y="30"/>
                </a:lnTo>
                <a:lnTo>
                  <a:pt x="1388" y="30"/>
                </a:lnTo>
                <a:lnTo>
                  <a:pt x="1388" y="121"/>
                </a:lnTo>
                <a:lnTo>
                  <a:pt x="45" y="120"/>
                </a:lnTo>
                <a:close/>
              </a:path>
            </a:pathLst>
          </a:cu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tint val="49412"/>
                  <a:invGamma/>
                </a:schemeClr>
              </a:gs>
            </a:gsLst>
            <a:lin ang="5400000" scaled="1"/>
          </a:gradFill>
          <a:ln w="25400">
            <a:solidFill>
              <a:srgbClr val="333333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12654" name="Text Box 14">
            <a:extLst>
              <a:ext uri="{FF2B5EF4-FFF2-40B4-BE49-F238E27FC236}">
                <a16:creationId xmlns:a16="http://schemas.microsoft.com/office/drawing/2014/main" id="{6B07D766-5568-42FC-8519-4DE9D5C616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3988" y="4344988"/>
            <a:ext cx="5059362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k-SK" altLang="cs-CZ" sz="2900" b="0" i="1"/>
              <a:t>m</a:t>
            </a:r>
            <a:r>
              <a:rPr lang="sk-SK" altLang="cs-CZ" sz="2900" b="0" baseline="-25000"/>
              <a:t>1</a:t>
            </a:r>
            <a:r>
              <a:rPr lang="sk-SK" altLang="cs-CZ" sz="2900" b="0" i="1"/>
              <a:t>- </a:t>
            </a:r>
            <a:r>
              <a:rPr lang="sk-SK" altLang="cs-CZ" sz="2900" b="0"/>
              <a:t>hmotnost telesa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k-SK" altLang="cs-CZ" sz="2900" b="0" i="1"/>
              <a:t> c</a:t>
            </a:r>
            <a:r>
              <a:rPr lang="sk-SK" altLang="cs-CZ" sz="2900" b="0" baseline="-25000"/>
              <a:t>t </a:t>
            </a:r>
            <a:r>
              <a:rPr lang="sk-SK" altLang="cs-CZ" sz="2900" b="0" i="1"/>
              <a:t>- </a:t>
            </a:r>
            <a:r>
              <a:rPr lang="sk-SK" altLang="cs-CZ" sz="2900" b="0"/>
              <a:t>měrná tepelná kapacita tělesa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k-SK" altLang="cs-CZ" sz="2900" b="0" i="1"/>
              <a:t> t</a:t>
            </a:r>
            <a:r>
              <a:rPr lang="sk-SK" altLang="cs-CZ" sz="2900" b="0" baseline="-25000"/>
              <a:t>1</a:t>
            </a:r>
            <a:r>
              <a:rPr lang="sk-SK" altLang="cs-CZ" sz="2900" b="0" i="1"/>
              <a:t> - </a:t>
            </a:r>
            <a:r>
              <a:rPr lang="sk-SK" altLang="cs-CZ" sz="2900" b="0"/>
              <a:t>teplota tělesa</a:t>
            </a:r>
          </a:p>
        </p:txBody>
      </p:sp>
      <p:sp>
        <p:nvSpPr>
          <p:cNvPr id="112655" name="Text Box 15">
            <a:extLst>
              <a:ext uri="{FF2B5EF4-FFF2-40B4-BE49-F238E27FC236}">
                <a16:creationId xmlns:a16="http://schemas.microsoft.com/office/drawing/2014/main" id="{6E45F19D-B63C-4A8D-9197-6A69E1C55A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5575" y="2886075"/>
            <a:ext cx="5013325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k-SK" altLang="cs-CZ" sz="2900" b="0" i="1"/>
              <a:t>m</a:t>
            </a:r>
            <a:r>
              <a:rPr lang="sk-SK" altLang="cs-CZ" sz="2900" b="0" baseline="-25000"/>
              <a:t>2</a:t>
            </a:r>
            <a:r>
              <a:rPr lang="sk-SK" altLang="cs-CZ" sz="2900" b="0" i="1"/>
              <a:t>- </a:t>
            </a:r>
            <a:r>
              <a:rPr lang="sk-SK" altLang="cs-CZ" sz="2900" b="0"/>
              <a:t>hmotnost vody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k-SK" altLang="cs-CZ" sz="2900" b="0" i="1"/>
              <a:t> c</a:t>
            </a:r>
            <a:r>
              <a:rPr lang="sk-SK" altLang="cs-CZ" sz="2900" b="0" baseline="-25000"/>
              <a:t>v </a:t>
            </a:r>
            <a:r>
              <a:rPr lang="sk-SK" altLang="cs-CZ" sz="2900" b="0" i="1"/>
              <a:t>- </a:t>
            </a:r>
            <a:r>
              <a:rPr lang="sk-SK" altLang="cs-CZ" sz="2900" b="0"/>
              <a:t>měrná tepelná kapacita vody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k-SK" altLang="cs-CZ" sz="2900" b="0" i="1"/>
              <a:t> t</a:t>
            </a:r>
            <a:r>
              <a:rPr lang="sk-SK" altLang="cs-CZ" sz="2900" b="0" baseline="-25000"/>
              <a:t>2</a:t>
            </a:r>
            <a:r>
              <a:rPr lang="sk-SK" altLang="cs-CZ" sz="2900" b="0" i="1"/>
              <a:t> - </a:t>
            </a:r>
            <a:r>
              <a:rPr lang="sk-SK" altLang="cs-CZ" sz="2900" b="0"/>
              <a:t>teplota vody</a:t>
            </a:r>
          </a:p>
        </p:txBody>
      </p:sp>
      <p:sp>
        <p:nvSpPr>
          <p:cNvPr id="112660" name="Text Box 20">
            <a:extLst>
              <a:ext uri="{FF2B5EF4-FFF2-40B4-BE49-F238E27FC236}">
                <a16:creationId xmlns:a16="http://schemas.microsoft.com/office/drawing/2014/main" id="{8CAD614F-DC40-44DC-A9FE-741F2EC2D1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663" y="5738813"/>
            <a:ext cx="74866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k-SK" altLang="cs-CZ" sz="3100" b="0"/>
              <a:t>Tepelná výměna bude probíhat, dokud nenas-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k-SK" altLang="cs-CZ" sz="3100" b="0"/>
              <a:t>tane </a:t>
            </a:r>
            <a:r>
              <a:rPr lang="sk-SK" altLang="cs-CZ" sz="3100" b="0">
                <a:solidFill>
                  <a:srgbClr val="CC0000"/>
                </a:solidFill>
              </a:rPr>
              <a:t>rovnovážny stav </a:t>
            </a:r>
            <a:r>
              <a:rPr lang="sk-SK" altLang="cs-CZ" sz="3100" b="0"/>
              <a:t>s výslednou teplotou </a:t>
            </a:r>
            <a:r>
              <a:rPr lang="sk-SK" altLang="cs-CZ" sz="3100" b="0" i="1">
                <a:solidFill>
                  <a:srgbClr val="CC0000"/>
                </a:solidFill>
              </a:rPr>
              <a:t>t</a:t>
            </a:r>
            <a:r>
              <a:rPr lang="sk-SK" altLang="cs-CZ" sz="3100" b="0" baseline="-25000">
                <a:solidFill>
                  <a:srgbClr val="CC0000"/>
                </a:solidFill>
              </a:rPr>
              <a:t>V</a:t>
            </a:r>
            <a:r>
              <a:rPr lang="sk-SK" altLang="cs-CZ" sz="3100" b="0"/>
              <a:t>. </a:t>
            </a:r>
          </a:p>
        </p:txBody>
      </p:sp>
      <p:sp>
        <p:nvSpPr>
          <p:cNvPr id="112662" name="Freeform 22" descr="Cik-cak">
            <a:extLst>
              <a:ext uri="{FF2B5EF4-FFF2-40B4-BE49-F238E27FC236}">
                <a16:creationId xmlns:a16="http://schemas.microsoft.com/office/drawing/2014/main" id="{68FDBF9C-42AA-455F-939A-629E3F970FB8}"/>
              </a:ext>
            </a:extLst>
          </p:cNvPr>
          <p:cNvSpPr>
            <a:spLocks/>
          </p:cNvSpPr>
          <p:nvPr/>
        </p:nvSpPr>
        <p:spPr bwMode="auto">
          <a:xfrm>
            <a:off x="1022350" y="4033838"/>
            <a:ext cx="2179638" cy="1492250"/>
          </a:xfrm>
          <a:custGeom>
            <a:avLst/>
            <a:gdLst>
              <a:gd name="T0" fmla="*/ 0 w 1492"/>
              <a:gd name="T1" fmla="*/ 0 h 1132"/>
              <a:gd name="T2" fmla="*/ 2147483646 w 1492"/>
              <a:gd name="T3" fmla="*/ 0 h 1132"/>
              <a:gd name="T4" fmla="*/ 2147483646 w 1492"/>
              <a:gd name="T5" fmla="*/ 1953244518 h 1132"/>
              <a:gd name="T6" fmla="*/ 34146688 w 1492"/>
              <a:gd name="T7" fmla="*/ 1967146698 h 1132"/>
              <a:gd name="T8" fmla="*/ 0 w 1492"/>
              <a:gd name="T9" fmla="*/ 0 h 11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92"/>
              <a:gd name="T16" fmla="*/ 0 h 1132"/>
              <a:gd name="T17" fmla="*/ 1492 w 1492"/>
              <a:gd name="T18" fmla="*/ 1132 h 11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92" h="1132">
                <a:moveTo>
                  <a:pt x="0" y="0"/>
                </a:moveTo>
                <a:lnTo>
                  <a:pt x="1476" y="0"/>
                </a:lnTo>
                <a:lnTo>
                  <a:pt x="1492" y="1124"/>
                </a:lnTo>
                <a:lnTo>
                  <a:pt x="16" y="1132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667" name="Rectangle 27">
            <a:extLst>
              <a:ext uri="{FF2B5EF4-FFF2-40B4-BE49-F238E27FC236}">
                <a16:creationId xmlns:a16="http://schemas.microsoft.com/office/drawing/2014/main" id="{55D196F1-6399-4CC8-97AD-3A919AD60E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9450" y="4633913"/>
            <a:ext cx="723900" cy="876300"/>
          </a:xfrm>
          <a:prstGeom prst="rect">
            <a:avLst/>
          </a:prstGeom>
          <a:gradFill rotWithShape="1">
            <a:gsLst>
              <a:gs pos="0">
                <a:srgbClr val="00568F"/>
              </a:gs>
              <a:gs pos="50000">
                <a:srgbClr val="0099FF"/>
              </a:gs>
              <a:gs pos="100000">
                <a:srgbClr val="00568F"/>
              </a:gs>
            </a:gsLst>
            <a:lin ang="0" scaled="1"/>
          </a:gradFill>
          <a:ln w="1905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4200"/>
          </a:p>
        </p:txBody>
      </p:sp>
      <p:sp>
        <p:nvSpPr>
          <p:cNvPr id="112673" name="Text Box 33">
            <a:extLst>
              <a:ext uri="{FF2B5EF4-FFF2-40B4-BE49-F238E27FC236}">
                <a16:creationId xmlns:a16="http://schemas.microsoft.com/office/drawing/2014/main" id="{8471F541-AFC3-433C-AF04-542AE13FC6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79388"/>
            <a:ext cx="8607425" cy="106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k-SK" altLang="cs-CZ" sz="3300" b="0"/>
              <a:t>Kalorimetr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k-SK" altLang="cs-CZ" sz="3100" b="0"/>
              <a:t>Do kalorimetru dáme kapalinu a do ní kovové teleso. </a:t>
            </a:r>
          </a:p>
        </p:txBody>
      </p:sp>
      <p:grpSp>
        <p:nvGrpSpPr>
          <p:cNvPr id="18446" name="Group 39">
            <a:extLst>
              <a:ext uri="{FF2B5EF4-FFF2-40B4-BE49-F238E27FC236}">
                <a16:creationId xmlns:a16="http://schemas.microsoft.com/office/drawing/2014/main" id="{027CEFA4-9924-4BCD-BE07-B0359030EF76}"/>
              </a:ext>
            </a:extLst>
          </p:cNvPr>
          <p:cNvGrpSpPr>
            <a:grpSpLocks/>
          </p:cNvGrpSpPr>
          <p:nvPr/>
        </p:nvGrpSpPr>
        <p:grpSpPr bwMode="auto">
          <a:xfrm>
            <a:off x="1406525" y="1725613"/>
            <a:ext cx="238125" cy="3360737"/>
            <a:chOff x="2986" y="644"/>
            <a:chExt cx="150" cy="2117"/>
          </a:xfrm>
        </p:grpSpPr>
        <p:sp>
          <p:nvSpPr>
            <p:cNvPr id="18449" name="Freeform 40">
              <a:extLst>
                <a:ext uri="{FF2B5EF4-FFF2-40B4-BE49-F238E27FC236}">
                  <a16:creationId xmlns:a16="http://schemas.microsoft.com/office/drawing/2014/main" id="{DC38D0E4-ACBB-433A-8B5A-8766DA51B40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1" y="644"/>
              <a:ext cx="60" cy="1692"/>
            </a:xfrm>
            <a:custGeom>
              <a:avLst/>
              <a:gdLst>
                <a:gd name="T0" fmla="*/ 6 w 60"/>
                <a:gd name="T1" fmla="*/ 1692 h 1692"/>
                <a:gd name="T2" fmla="*/ 60 w 60"/>
                <a:gd name="T3" fmla="*/ 1692 h 1692"/>
                <a:gd name="T4" fmla="*/ 60 w 60"/>
                <a:gd name="T5" fmla="*/ 51 h 1692"/>
                <a:gd name="T6" fmla="*/ 54 w 60"/>
                <a:gd name="T7" fmla="*/ 18 h 1692"/>
                <a:gd name="T8" fmla="*/ 33 w 60"/>
                <a:gd name="T9" fmla="*/ 0 h 1692"/>
                <a:gd name="T10" fmla="*/ 15 w 60"/>
                <a:gd name="T11" fmla="*/ 21 h 1692"/>
                <a:gd name="T12" fmla="*/ 0 w 60"/>
                <a:gd name="T13" fmla="*/ 51 h 1692"/>
                <a:gd name="T14" fmla="*/ 6 w 60"/>
                <a:gd name="T15" fmla="*/ 1692 h 16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0"/>
                <a:gd name="T25" fmla="*/ 0 h 1692"/>
                <a:gd name="T26" fmla="*/ 60 w 60"/>
                <a:gd name="T27" fmla="*/ 1692 h 169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0" h="1692">
                  <a:moveTo>
                    <a:pt x="6" y="1692"/>
                  </a:moveTo>
                  <a:lnTo>
                    <a:pt x="60" y="1692"/>
                  </a:lnTo>
                  <a:lnTo>
                    <a:pt x="60" y="51"/>
                  </a:lnTo>
                  <a:lnTo>
                    <a:pt x="54" y="18"/>
                  </a:lnTo>
                  <a:lnTo>
                    <a:pt x="33" y="0"/>
                  </a:lnTo>
                  <a:lnTo>
                    <a:pt x="15" y="21"/>
                  </a:lnTo>
                  <a:lnTo>
                    <a:pt x="0" y="51"/>
                  </a:lnTo>
                  <a:lnTo>
                    <a:pt x="6" y="1692"/>
                  </a:lnTo>
                  <a:close/>
                </a:path>
              </a:pathLst>
            </a:cu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450" name="Freeform 41">
              <a:extLst>
                <a:ext uri="{FF2B5EF4-FFF2-40B4-BE49-F238E27FC236}">
                  <a16:creationId xmlns:a16="http://schemas.microsoft.com/office/drawing/2014/main" id="{489402FA-ACBB-4A33-A663-F3C99CA98F3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6" y="1548"/>
              <a:ext cx="150" cy="1211"/>
            </a:xfrm>
            <a:custGeom>
              <a:avLst/>
              <a:gdLst>
                <a:gd name="T0" fmla="*/ 50 w 150"/>
                <a:gd name="T1" fmla="*/ 0 h 1211"/>
                <a:gd name="T2" fmla="*/ 98 w 150"/>
                <a:gd name="T3" fmla="*/ 0 h 1211"/>
                <a:gd name="T4" fmla="*/ 107 w 150"/>
                <a:gd name="T5" fmla="*/ 1078 h 1211"/>
                <a:gd name="T6" fmla="*/ 144 w 150"/>
                <a:gd name="T7" fmla="*/ 1108 h 1211"/>
                <a:gd name="T8" fmla="*/ 146 w 150"/>
                <a:gd name="T9" fmla="*/ 1157 h 1211"/>
                <a:gd name="T10" fmla="*/ 134 w 150"/>
                <a:gd name="T11" fmla="*/ 1192 h 1211"/>
                <a:gd name="T12" fmla="*/ 107 w 150"/>
                <a:gd name="T13" fmla="*/ 1207 h 1211"/>
                <a:gd name="T14" fmla="*/ 59 w 150"/>
                <a:gd name="T15" fmla="*/ 1207 h 1211"/>
                <a:gd name="T16" fmla="*/ 18 w 150"/>
                <a:gd name="T17" fmla="*/ 1183 h 1211"/>
                <a:gd name="T18" fmla="*/ 0 w 150"/>
                <a:gd name="T19" fmla="*/ 1138 h 1211"/>
                <a:gd name="T20" fmla="*/ 20 w 150"/>
                <a:gd name="T21" fmla="*/ 1097 h 1211"/>
                <a:gd name="T22" fmla="*/ 50 w 150"/>
                <a:gd name="T23" fmla="*/ 1075 h 1211"/>
                <a:gd name="T24" fmla="*/ 50 w 150"/>
                <a:gd name="T25" fmla="*/ 0 h 121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50"/>
                <a:gd name="T40" fmla="*/ 0 h 1211"/>
                <a:gd name="T41" fmla="*/ 150 w 150"/>
                <a:gd name="T42" fmla="*/ 1211 h 121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50" h="1211">
                  <a:moveTo>
                    <a:pt x="50" y="0"/>
                  </a:moveTo>
                  <a:lnTo>
                    <a:pt x="98" y="0"/>
                  </a:lnTo>
                  <a:lnTo>
                    <a:pt x="107" y="1078"/>
                  </a:lnTo>
                  <a:lnTo>
                    <a:pt x="144" y="1108"/>
                  </a:lnTo>
                  <a:cubicBezTo>
                    <a:pt x="150" y="1121"/>
                    <a:pt x="148" y="1143"/>
                    <a:pt x="146" y="1157"/>
                  </a:cubicBezTo>
                  <a:cubicBezTo>
                    <a:pt x="144" y="1171"/>
                    <a:pt x="140" y="1184"/>
                    <a:pt x="134" y="1192"/>
                  </a:cubicBezTo>
                  <a:cubicBezTo>
                    <a:pt x="128" y="1200"/>
                    <a:pt x="119" y="1205"/>
                    <a:pt x="107" y="1207"/>
                  </a:cubicBezTo>
                  <a:cubicBezTo>
                    <a:pt x="95" y="1209"/>
                    <a:pt x="74" y="1211"/>
                    <a:pt x="59" y="1207"/>
                  </a:cubicBezTo>
                  <a:cubicBezTo>
                    <a:pt x="44" y="1203"/>
                    <a:pt x="28" y="1194"/>
                    <a:pt x="18" y="1183"/>
                  </a:cubicBezTo>
                  <a:cubicBezTo>
                    <a:pt x="8" y="1172"/>
                    <a:pt x="0" y="1152"/>
                    <a:pt x="0" y="1138"/>
                  </a:cubicBezTo>
                  <a:cubicBezTo>
                    <a:pt x="0" y="1124"/>
                    <a:pt x="12" y="1107"/>
                    <a:pt x="20" y="1097"/>
                  </a:cubicBezTo>
                  <a:lnTo>
                    <a:pt x="50" y="1075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451" name="Freeform 42">
              <a:extLst>
                <a:ext uri="{FF2B5EF4-FFF2-40B4-BE49-F238E27FC236}">
                  <a16:creationId xmlns:a16="http://schemas.microsoft.com/office/drawing/2014/main" id="{54993211-6731-4AD8-9169-ABC7031EDF6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7" y="646"/>
              <a:ext cx="149" cy="2115"/>
            </a:xfrm>
            <a:custGeom>
              <a:avLst/>
              <a:gdLst>
                <a:gd name="T0" fmla="*/ 47 w 149"/>
                <a:gd name="T1" fmla="*/ 1981 h 2115"/>
                <a:gd name="T2" fmla="*/ 47 w 149"/>
                <a:gd name="T3" fmla="*/ 47 h 2115"/>
                <a:gd name="T4" fmla="*/ 52 w 149"/>
                <a:gd name="T5" fmla="*/ 19 h 2115"/>
                <a:gd name="T6" fmla="*/ 65 w 149"/>
                <a:gd name="T7" fmla="*/ 3 h 2115"/>
                <a:gd name="T8" fmla="*/ 87 w 149"/>
                <a:gd name="T9" fmla="*/ 3 h 2115"/>
                <a:gd name="T10" fmla="*/ 98 w 149"/>
                <a:gd name="T11" fmla="*/ 19 h 2115"/>
                <a:gd name="T12" fmla="*/ 103 w 149"/>
                <a:gd name="T13" fmla="*/ 43 h 2115"/>
                <a:gd name="T14" fmla="*/ 102 w 149"/>
                <a:gd name="T15" fmla="*/ 1976 h 2115"/>
                <a:gd name="T16" fmla="*/ 130 w 149"/>
                <a:gd name="T17" fmla="*/ 1996 h 2115"/>
                <a:gd name="T18" fmla="*/ 145 w 149"/>
                <a:gd name="T19" fmla="*/ 2020 h 2115"/>
                <a:gd name="T20" fmla="*/ 149 w 149"/>
                <a:gd name="T21" fmla="*/ 2047 h 2115"/>
                <a:gd name="T22" fmla="*/ 145 w 149"/>
                <a:gd name="T23" fmla="*/ 2075 h 2115"/>
                <a:gd name="T24" fmla="*/ 133 w 149"/>
                <a:gd name="T25" fmla="*/ 2096 h 2115"/>
                <a:gd name="T26" fmla="*/ 110 w 149"/>
                <a:gd name="T27" fmla="*/ 2111 h 2115"/>
                <a:gd name="T28" fmla="*/ 77 w 149"/>
                <a:gd name="T29" fmla="*/ 2115 h 2115"/>
                <a:gd name="T30" fmla="*/ 43 w 149"/>
                <a:gd name="T31" fmla="*/ 2110 h 2115"/>
                <a:gd name="T32" fmla="*/ 14 w 149"/>
                <a:gd name="T33" fmla="*/ 2083 h 2115"/>
                <a:gd name="T34" fmla="*/ 1 w 149"/>
                <a:gd name="T35" fmla="*/ 2051 h 2115"/>
                <a:gd name="T36" fmla="*/ 8 w 149"/>
                <a:gd name="T37" fmla="*/ 2017 h 2115"/>
                <a:gd name="T38" fmla="*/ 22 w 149"/>
                <a:gd name="T39" fmla="*/ 1995 h 2115"/>
                <a:gd name="T40" fmla="*/ 47 w 149"/>
                <a:gd name="T41" fmla="*/ 1981 h 211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49"/>
                <a:gd name="T64" fmla="*/ 0 h 2115"/>
                <a:gd name="T65" fmla="*/ 149 w 149"/>
                <a:gd name="T66" fmla="*/ 2115 h 211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49" h="2115">
                  <a:moveTo>
                    <a:pt x="47" y="1981"/>
                  </a:moveTo>
                  <a:cubicBezTo>
                    <a:pt x="51" y="1656"/>
                    <a:pt x="46" y="374"/>
                    <a:pt x="47" y="47"/>
                  </a:cubicBezTo>
                  <a:lnTo>
                    <a:pt x="52" y="19"/>
                  </a:lnTo>
                  <a:cubicBezTo>
                    <a:pt x="55" y="12"/>
                    <a:pt x="59" y="6"/>
                    <a:pt x="65" y="3"/>
                  </a:cubicBezTo>
                  <a:cubicBezTo>
                    <a:pt x="71" y="0"/>
                    <a:pt x="82" y="0"/>
                    <a:pt x="87" y="3"/>
                  </a:cubicBezTo>
                  <a:cubicBezTo>
                    <a:pt x="92" y="6"/>
                    <a:pt x="95" y="12"/>
                    <a:pt x="98" y="19"/>
                  </a:cubicBezTo>
                  <a:lnTo>
                    <a:pt x="103" y="43"/>
                  </a:lnTo>
                  <a:lnTo>
                    <a:pt x="102" y="1976"/>
                  </a:lnTo>
                  <a:lnTo>
                    <a:pt x="130" y="1996"/>
                  </a:lnTo>
                  <a:cubicBezTo>
                    <a:pt x="137" y="2003"/>
                    <a:pt x="142" y="2012"/>
                    <a:pt x="145" y="2020"/>
                  </a:cubicBezTo>
                  <a:cubicBezTo>
                    <a:pt x="148" y="2028"/>
                    <a:pt x="149" y="2038"/>
                    <a:pt x="149" y="2047"/>
                  </a:cubicBezTo>
                  <a:cubicBezTo>
                    <a:pt x="149" y="2056"/>
                    <a:pt x="148" y="2067"/>
                    <a:pt x="145" y="2075"/>
                  </a:cubicBezTo>
                  <a:cubicBezTo>
                    <a:pt x="142" y="2083"/>
                    <a:pt x="139" y="2090"/>
                    <a:pt x="133" y="2096"/>
                  </a:cubicBezTo>
                  <a:cubicBezTo>
                    <a:pt x="127" y="2102"/>
                    <a:pt x="119" y="2108"/>
                    <a:pt x="110" y="2111"/>
                  </a:cubicBezTo>
                  <a:cubicBezTo>
                    <a:pt x="101" y="2114"/>
                    <a:pt x="88" y="2115"/>
                    <a:pt x="77" y="2115"/>
                  </a:cubicBezTo>
                  <a:cubicBezTo>
                    <a:pt x="66" y="2115"/>
                    <a:pt x="53" y="2115"/>
                    <a:pt x="43" y="2110"/>
                  </a:cubicBezTo>
                  <a:cubicBezTo>
                    <a:pt x="33" y="2105"/>
                    <a:pt x="21" y="2093"/>
                    <a:pt x="14" y="2083"/>
                  </a:cubicBezTo>
                  <a:cubicBezTo>
                    <a:pt x="7" y="2073"/>
                    <a:pt x="2" y="2062"/>
                    <a:pt x="1" y="2051"/>
                  </a:cubicBezTo>
                  <a:cubicBezTo>
                    <a:pt x="0" y="2040"/>
                    <a:pt x="5" y="2026"/>
                    <a:pt x="8" y="2017"/>
                  </a:cubicBezTo>
                  <a:cubicBezTo>
                    <a:pt x="11" y="2008"/>
                    <a:pt x="15" y="2001"/>
                    <a:pt x="22" y="1995"/>
                  </a:cubicBezTo>
                  <a:lnTo>
                    <a:pt x="47" y="1981"/>
                  </a:lnTo>
                  <a:close/>
                </a:path>
              </a:pathLst>
            </a:custGeom>
            <a:noFill/>
            <a:ln w="19050">
              <a:solidFill>
                <a:srgbClr val="33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aphicFrame>
        <p:nvGraphicFramePr>
          <p:cNvPr id="112683" name="Object 43">
            <a:extLst>
              <a:ext uri="{FF2B5EF4-FFF2-40B4-BE49-F238E27FC236}">
                <a16:creationId xmlns:a16="http://schemas.microsoft.com/office/drawing/2014/main" id="{E77F0770-FE9E-46AA-97D6-7F4A700EA43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76900" y="1536700"/>
          <a:ext cx="7239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279279" imgH="215806" progId="Equation.3">
                  <p:embed/>
                </p:oleObj>
              </mc:Choice>
              <mc:Fallback>
                <p:oleObj name="Rovnice" r:id="rId4" imgW="279279" imgH="215806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6900" y="1536700"/>
                        <a:ext cx="7239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84" name="Object 44">
            <a:extLst>
              <a:ext uri="{FF2B5EF4-FFF2-40B4-BE49-F238E27FC236}">
                <a16:creationId xmlns:a16="http://schemas.microsoft.com/office/drawing/2014/main" id="{D73982FC-0A18-4467-A5CF-E95C72CB212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05450" y="2152650"/>
          <a:ext cx="1150938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6" imgW="444307" imgH="228501" progId="Equation.3">
                  <p:embed/>
                </p:oleObj>
              </mc:Choice>
              <mc:Fallback>
                <p:oleObj name="Rovnice" r:id="rId6" imgW="444307" imgH="228501" progId="Equation.3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5450" y="2152650"/>
                        <a:ext cx="1150938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26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3000"/>
                                        <p:tgtEl>
                                          <p:spTgt spid="112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26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12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2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126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1126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1126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12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112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112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112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112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1126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112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1000"/>
                                        <p:tgtEl>
                                          <p:spTgt spid="112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5" grpId="0" animBg="1"/>
      <p:bldP spid="112654" grpId="0" build="p" autoUpdateAnimBg="0"/>
      <p:bldP spid="112655" grpId="0" build="p" autoUpdateAnimBg="0"/>
      <p:bldP spid="112660" grpId="0" build="p" autoUpdateAnimBg="0"/>
      <p:bldP spid="112667" grpId="0" animBg="1"/>
      <p:bldP spid="11267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reeform 3" descr="Veľké konfety">
            <a:extLst>
              <a:ext uri="{FF2B5EF4-FFF2-40B4-BE49-F238E27FC236}">
                <a16:creationId xmlns:a16="http://schemas.microsoft.com/office/drawing/2014/main" id="{66DE43B6-35C8-4E15-AC99-16B31B8D9B63}"/>
              </a:ext>
            </a:extLst>
          </p:cNvPr>
          <p:cNvSpPr>
            <a:spLocks/>
          </p:cNvSpPr>
          <p:nvPr/>
        </p:nvSpPr>
        <p:spPr bwMode="auto">
          <a:xfrm>
            <a:off x="863600" y="3043238"/>
            <a:ext cx="2498725" cy="2667000"/>
          </a:xfrm>
          <a:custGeom>
            <a:avLst/>
            <a:gdLst>
              <a:gd name="T0" fmla="*/ 0 w 1574"/>
              <a:gd name="T1" fmla="*/ 25201563 h 1680"/>
              <a:gd name="T2" fmla="*/ 5040313 w 1574"/>
              <a:gd name="T3" fmla="*/ 2147483646 h 1680"/>
              <a:gd name="T4" fmla="*/ 2147483646 w 1574"/>
              <a:gd name="T5" fmla="*/ 2147483646 h 1680"/>
              <a:gd name="T6" fmla="*/ 2147483646 w 1574"/>
              <a:gd name="T7" fmla="*/ 45362813 h 1680"/>
              <a:gd name="T8" fmla="*/ 2147483646 w 1574"/>
              <a:gd name="T9" fmla="*/ 0 h 1680"/>
              <a:gd name="T10" fmla="*/ 2147483646 w 1574"/>
              <a:gd name="T11" fmla="*/ 2147483646 h 1680"/>
              <a:gd name="T12" fmla="*/ 216733438 w 1574"/>
              <a:gd name="T13" fmla="*/ 2147483646 h 1680"/>
              <a:gd name="T14" fmla="*/ 206652813 w 1574"/>
              <a:gd name="T15" fmla="*/ 257055938 h 1680"/>
              <a:gd name="T16" fmla="*/ 2147483646 w 1574"/>
              <a:gd name="T17" fmla="*/ 252015625 h 1680"/>
              <a:gd name="T18" fmla="*/ 2147483646 w 1574"/>
              <a:gd name="T19" fmla="*/ 5040313 h 1680"/>
              <a:gd name="T20" fmla="*/ 0 w 1574"/>
              <a:gd name="T21" fmla="*/ 25201563 h 168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574"/>
              <a:gd name="T34" fmla="*/ 0 h 1680"/>
              <a:gd name="T35" fmla="*/ 1574 w 1574"/>
              <a:gd name="T36" fmla="*/ 1680 h 168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574" h="1680">
                <a:moveTo>
                  <a:pt x="0" y="10"/>
                </a:moveTo>
                <a:lnTo>
                  <a:pt x="2" y="1680"/>
                </a:lnTo>
                <a:lnTo>
                  <a:pt x="1574" y="1676"/>
                </a:lnTo>
                <a:lnTo>
                  <a:pt x="1568" y="18"/>
                </a:lnTo>
                <a:lnTo>
                  <a:pt x="1502" y="0"/>
                </a:lnTo>
                <a:lnTo>
                  <a:pt x="1486" y="1588"/>
                </a:lnTo>
                <a:lnTo>
                  <a:pt x="86" y="1584"/>
                </a:lnTo>
                <a:lnTo>
                  <a:pt x="82" y="102"/>
                </a:lnTo>
                <a:lnTo>
                  <a:pt x="1502" y="100"/>
                </a:lnTo>
                <a:lnTo>
                  <a:pt x="1504" y="2"/>
                </a:lnTo>
                <a:lnTo>
                  <a:pt x="0" y="10"/>
                </a:ln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459" name="Freeform 4">
            <a:extLst>
              <a:ext uri="{FF2B5EF4-FFF2-40B4-BE49-F238E27FC236}">
                <a16:creationId xmlns:a16="http://schemas.microsoft.com/office/drawing/2014/main" id="{BAD334F4-4319-469F-83BD-18A53AE2FE4D}"/>
              </a:ext>
            </a:extLst>
          </p:cNvPr>
          <p:cNvSpPr>
            <a:spLocks/>
          </p:cNvSpPr>
          <p:nvPr/>
        </p:nvSpPr>
        <p:spPr bwMode="auto">
          <a:xfrm>
            <a:off x="868363" y="2989263"/>
            <a:ext cx="2501900" cy="2719387"/>
          </a:xfrm>
          <a:custGeom>
            <a:avLst/>
            <a:gdLst>
              <a:gd name="T0" fmla="*/ 0 w 1377"/>
              <a:gd name="T1" fmla="*/ 0 h 1644"/>
              <a:gd name="T2" fmla="*/ 0 w 1377"/>
              <a:gd name="T3" fmla="*/ 2147483646 h 1644"/>
              <a:gd name="T4" fmla="*/ 2147483646 w 1377"/>
              <a:gd name="T5" fmla="*/ 2147483646 h 1644"/>
              <a:gd name="T6" fmla="*/ 2147483646 w 1377"/>
              <a:gd name="T7" fmla="*/ 0 h 1644"/>
              <a:gd name="T8" fmla="*/ 0 60000 65536"/>
              <a:gd name="T9" fmla="*/ 0 60000 65536"/>
              <a:gd name="T10" fmla="*/ 0 60000 65536"/>
              <a:gd name="T11" fmla="*/ 0 60000 65536"/>
              <a:gd name="T12" fmla="*/ 0 w 1377"/>
              <a:gd name="T13" fmla="*/ 0 h 1644"/>
              <a:gd name="T14" fmla="*/ 1377 w 1377"/>
              <a:gd name="T15" fmla="*/ 1644 h 16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77" h="1644">
                <a:moveTo>
                  <a:pt x="0" y="0"/>
                </a:moveTo>
                <a:lnTo>
                  <a:pt x="0" y="1644"/>
                </a:lnTo>
                <a:lnTo>
                  <a:pt x="1377" y="1644"/>
                </a:lnTo>
                <a:lnTo>
                  <a:pt x="1377" y="0"/>
                </a:lnTo>
              </a:path>
            </a:pathLst>
          </a:custGeom>
          <a:noFill/>
          <a:ln w="50800">
            <a:solidFill>
              <a:srgbClr val="4D4D4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460" name="Freeform 5">
            <a:extLst>
              <a:ext uri="{FF2B5EF4-FFF2-40B4-BE49-F238E27FC236}">
                <a16:creationId xmlns:a16="http://schemas.microsoft.com/office/drawing/2014/main" id="{0F618095-855D-42AC-8322-2CE19F519A3C}"/>
              </a:ext>
            </a:extLst>
          </p:cNvPr>
          <p:cNvSpPr>
            <a:spLocks/>
          </p:cNvSpPr>
          <p:nvPr/>
        </p:nvSpPr>
        <p:spPr bwMode="auto">
          <a:xfrm>
            <a:off x="995363" y="3255963"/>
            <a:ext cx="2235200" cy="2303462"/>
          </a:xfrm>
          <a:custGeom>
            <a:avLst/>
            <a:gdLst>
              <a:gd name="T0" fmla="*/ 0 w 1408"/>
              <a:gd name="T1" fmla="*/ 0 h 1451"/>
              <a:gd name="T2" fmla="*/ 25201563 w 1408"/>
              <a:gd name="T3" fmla="*/ 2147483646 h 1451"/>
              <a:gd name="T4" fmla="*/ 2147483646 w 1408"/>
              <a:gd name="T5" fmla="*/ 2147483646 h 1451"/>
              <a:gd name="T6" fmla="*/ 2147483646 w 1408"/>
              <a:gd name="T7" fmla="*/ 10080623 h 1451"/>
              <a:gd name="T8" fmla="*/ 0 60000 65536"/>
              <a:gd name="T9" fmla="*/ 0 60000 65536"/>
              <a:gd name="T10" fmla="*/ 0 60000 65536"/>
              <a:gd name="T11" fmla="*/ 0 60000 65536"/>
              <a:gd name="T12" fmla="*/ 0 w 1408"/>
              <a:gd name="T13" fmla="*/ 0 h 1451"/>
              <a:gd name="T14" fmla="*/ 1408 w 1408"/>
              <a:gd name="T15" fmla="*/ 1451 h 145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08" h="1451">
                <a:moveTo>
                  <a:pt x="0" y="0"/>
                </a:moveTo>
                <a:lnTo>
                  <a:pt x="10" y="1451"/>
                </a:lnTo>
                <a:lnTo>
                  <a:pt x="1408" y="1451"/>
                </a:lnTo>
                <a:lnTo>
                  <a:pt x="1401" y="4"/>
                </a:lnTo>
              </a:path>
            </a:pathLst>
          </a:custGeom>
          <a:solidFill>
            <a:srgbClr val="EAEAEA"/>
          </a:solidFill>
          <a:ln w="50800">
            <a:solidFill>
              <a:srgbClr val="4D4D4D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9461" name="Freeform 6">
            <a:extLst>
              <a:ext uri="{FF2B5EF4-FFF2-40B4-BE49-F238E27FC236}">
                <a16:creationId xmlns:a16="http://schemas.microsoft.com/office/drawing/2014/main" id="{D17510E0-FE1A-4639-99BF-51703FB3D9B8}"/>
              </a:ext>
            </a:extLst>
          </p:cNvPr>
          <p:cNvSpPr>
            <a:spLocks/>
          </p:cNvSpPr>
          <p:nvPr/>
        </p:nvSpPr>
        <p:spPr bwMode="auto">
          <a:xfrm>
            <a:off x="855663" y="2905125"/>
            <a:ext cx="2519362" cy="171450"/>
          </a:xfrm>
          <a:custGeom>
            <a:avLst/>
            <a:gdLst>
              <a:gd name="T0" fmla="*/ 2519362 w 1587"/>
              <a:gd name="T1" fmla="*/ 105846563 h 108"/>
              <a:gd name="T2" fmla="*/ 88204657 w 1587"/>
              <a:gd name="T3" fmla="*/ 105846563 h 108"/>
              <a:gd name="T4" fmla="*/ 88204657 w 1587"/>
              <a:gd name="T5" fmla="*/ 267136563 h 108"/>
              <a:gd name="T6" fmla="*/ 2147483646 w 1587"/>
              <a:gd name="T7" fmla="*/ 272176875 h 108"/>
              <a:gd name="T8" fmla="*/ 2147483646 w 1587"/>
              <a:gd name="T9" fmla="*/ 105846563 h 108"/>
              <a:gd name="T10" fmla="*/ 2147483646 w 1587"/>
              <a:gd name="T11" fmla="*/ 103327200 h 108"/>
              <a:gd name="T12" fmla="*/ 2147483646 w 1587"/>
              <a:gd name="T13" fmla="*/ 5040313 h 108"/>
              <a:gd name="T14" fmla="*/ 0 w 1587"/>
              <a:gd name="T15" fmla="*/ 0 h 108"/>
              <a:gd name="T16" fmla="*/ 2519362 w 1587"/>
              <a:gd name="T17" fmla="*/ 105846563 h 10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587"/>
              <a:gd name="T28" fmla="*/ 0 h 108"/>
              <a:gd name="T29" fmla="*/ 1587 w 1587"/>
              <a:gd name="T30" fmla="*/ 108 h 10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587" h="108">
                <a:moveTo>
                  <a:pt x="1" y="42"/>
                </a:moveTo>
                <a:lnTo>
                  <a:pt x="35" y="42"/>
                </a:lnTo>
                <a:lnTo>
                  <a:pt x="35" y="106"/>
                </a:lnTo>
                <a:lnTo>
                  <a:pt x="1555" y="108"/>
                </a:lnTo>
                <a:lnTo>
                  <a:pt x="1555" y="42"/>
                </a:lnTo>
                <a:lnTo>
                  <a:pt x="1587" y="41"/>
                </a:lnTo>
                <a:lnTo>
                  <a:pt x="1586" y="2"/>
                </a:lnTo>
                <a:lnTo>
                  <a:pt x="0" y="0"/>
                </a:lnTo>
                <a:lnTo>
                  <a:pt x="1" y="42"/>
                </a:lnTo>
                <a:close/>
              </a:path>
            </a:pathLst>
          </a:custGeom>
          <a:gradFill rotWithShape="1">
            <a:gsLst>
              <a:gs pos="0">
                <a:srgbClr val="595959"/>
              </a:gs>
              <a:gs pos="50000">
                <a:srgbClr val="C0C0C0"/>
              </a:gs>
              <a:gs pos="100000">
                <a:srgbClr val="595959"/>
              </a:gs>
            </a:gsLst>
            <a:lin ang="5400000" scaled="1"/>
          </a:gradFill>
          <a:ln w="25400">
            <a:solidFill>
              <a:srgbClr val="333333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19815" name="Freeform 7">
            <a:extLst>
              <a:ext uri="{FF2B5EF4-FFF2-40B4-BE49-F238E27FC236}">
                <a16:creationId xmlns:a16="http://schemas.microsoft.com/office/drawing/2014/main" id="{CF3F7E59-BE16-4522-AB0B-DAD1A43CD412}"/>
              </a:ext>
            </a:extLst>
          </p:cNvPr>
          <p:cNvSpPr>
            <a:spLocks/>
          </p:cNvSpPr>
          <p:nvPr/>
        </p:nvSpPr>
        <p:spPr bwMode="auto">
          <a:xfrm>
            <a:off x="971550" y="3200400"/>
            <a:ext cx="2262188" cy="192088"/>
          </a:xfrm>
          <a:custGeom>
            <a:avLst/>
            <a:gdLst/>
            <a:ahLst/>
            <a:cxnLst>
              <a:cxn ang="0">
                <a:pos x="45" y="120"/>
              </a:cxn>
              <a:cxn ang="0">
                <a:pos x="45" y="27"/>
              </a:cxn>
              <a:cxn ang="0">
                <a:pos x="0" y="27"/>
              </a:cxn>
              <a:cxn ang="0">
                <a:pos x="0" y="0"/>
              </a:cxn>
              <a:cxn ang="0">
                <a:pos x="1425" y="0"/>
              </a:cxn>
              <a:cxn ang="0">
                <a:pos x="1425" y="30"/>
              </a:cxn>
              <a:cxn ang="0">
                <a:pos x="1388" y="30"/>
              </a:cxn>
              <a:cxn ang="0">
                <a:pos x="1388" y="121"/>
              </a:cxn>
              <a:cxn ang="0">
                <a:pos x="45" y="120"/>
              </a:cxn>
            </a:cxnLst>
            <a:rect l="0" t="0" r="r" b="b"/>
            <a:pathLst>
              <a:path w="1425" h="121">
                <a:moveTo>
                  <a:pt x="45" y="120"/>
                </a:moveTo>
                <a:lnTo>
                  <a:pt x="45" y="27"/>
                </a:lnTo>
                <a:lnTo>
                  <a:pt x="0" y="27"/>
                </a:lnTo>
                <a:lnTo>
                  <a:pt x="0" y="0"/>
                </a:lnTo>
                <a:lnTo>
                  <a:pt x="1425" y="0"/>
                </a:lnTo>
                <a:lnTo>
                  <a:pt x="1425" y="30"/>
                </a:lnTo>
                <a:lnTo>
                  <a:pt x="1388" y="30"/>
                </a:lnTo>
                <a:lnTo>
                  <a:pt x="1388" y="121"/>
                </a:lnTo>
                <a:lnTo>
                  <a:pt x="45" y="120"/>
                </a:lnTo>
                <a:close/>
              </a:path>
            </a:pathLst>
          </a:cu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tint val="49412"/>
                  <a:invGamma/>
                </a:schemeClr>
              </a:gs>
            </a:gsLst>
            <a:lin ang="5400000" scaled="1"/>
          </a:gradFill>
          <a:ln w="25400">
            <a:solidFill>
              <a:srgbClr val="333333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19818" name="Text Box 10">
            <a:extLst>
              <a:ext uri="{FF2B5EF4-FFF2-40B4-BE49-F238E27FC236}">
                <a16:creationId xmlns:a16="http://schemas.microsoft.com/office/drawing/2014/main" id="{3EBD1E39-9AAA-4DAD-BABE-FED01F5C9B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663" y="5749925"/>
            <a:ext cx="444182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k-SK" altLang="cs-CZ" sz="3000" b="0" i="1"/>
              <a:t>Q</a:t>
            </a:r>
            <a:r>
              <a:rPr lang="sk-SK" altLang="cs-CZ" sz="3000" b="0" baseline="-25000"/>
              <a:t>1</a:t>
            </a:r>
            <a:r>
              <a:rPr lang="sk-SK" altLang="cs-CZ" sz="3000" b="0"/>
              <a:t> - teplo přijaté tělesem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k-SK" altLang="cs-CZ" sz="3000" b="0" i="1"/>
              <a:t>Q</a:t>
            </a:r>
            <a:r>
              <a:rPr lang="sk-SK" altLang="cs-CZ" sz="3000" b="0" baseline="-25000"/>
              <a:t>2</a:t>
            </a:r>
            <a:r>
              <a:rPr lang="sk-SK" altLang="cs-CZ" sz="3000" b="0"/>
              <a:t> - teplo odevzdané vodou</a:t>
            </a:r>
          </a:p>
        </p:txBody>
      </p:sp>
      <p:sp>
        <p:nvSpPr>
          <p:cNvPr id="19464" name="Freeform 11" descr="Cik-cak">
            <a:extLst>
              <a:ext uri="{FF2B5EF4-FFF2-40B4-BE49-F238E27FC236}">
                <a16:creationId xmlns:a16="http://schemas.microsoft.com/office/drawing/2014/main" id="{47480C23-CD1C-4446-9F9E-14FD943E6D6C}"/>
              </a:ext>
            </a:extLst>
          </p:cNvPr>
          <p:cNvSpPr>
            <a:spLocks/>
          </p:cNvSpPr>
          <p:nvPr/>
        </p:nvSpPr>
        <p:spPr bwMode="auto">
          <a:xfrm>
            <a:off x="1022350" y="4033838"/>
            <a:ext cx="2179638" cy="1492250"/>
          </a:xfrm>
          <a:custGeom>
            <a:avLst/>
            <a:gdLst>
              <a:gd name="T0" fmla="*/ 0 w 1492"/>
              <a:gd name="T1" fmla="*/ 0 h 1132"/>
              <a:gd name="T2" fmla="*/ 2147483646 w 1492"/>
              <a:gd name="T3" fmla="*/ 0 h 1132"/>
              <a:gd name="T4" fmla="*/ 2147483646 w 1492"/>
              <a:gd name="T5" fmla="*/ 1953244518 h 1132"/>
              <a:gd name="T6" fmla="*/ 34146688 w 1492"/>
              <a:gd name="T7" fmla="*/ 1967146698 h 1132"/>
              <a:gd name="T8" fmla="*/ 0 w 1492"/>
              <a:gd name="T9" fmla="*/ 0 h 11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92"/>
              <a:gd name="T16" fmla="*/ 0 h 1132"/>
              <a:gd name="T17" fmla="*/ 1492 w 1492"/>
              <a:gd name="T18" fmla="*/ 1132 h 11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92" h="1132">
                <a:moveTo>
                  <a:pt x="0" y="0"/>
                </a:moveTo>
                <a:lnTo>
                  <a:pt x="1476" y="0"/>
                </a:lnTo>
                <a:lnTo>
                  <a:pt x="1492" y="1124"/>
                </a:lnTo>
                <a:lnTo>
                  <a:pt x="16" y="1132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465" name="Rectangle 12">
            <a:extLst>
              <a:ext uri="{FF2B5EF4-FFF2-40B4-BE49-F238E27FC236}">
                <a16:creationId xmlns:a16="http://schemas.microsoft.com/office/drawing/2014/main" id="{37B78889-6877-49EA-BA96-417B6D6D12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9450" y="4633913"/>
            <a:ext cx="723900" cy="876300"/>
          </a:xfrm>
          <a:prstGeom prst="rect">
            <a:avLst/>
          </a:prstGeom>
          <a:gradFill rotWithShape="1">
            <a:gsLst>
              <a:gs pos="0">
                <a:srgbClr val="00568F"/>
              </a:gs>
              <a:gs pos="50000">
                <a:srgbClr val="0099FF"/>
              </a:gs>
              <a:gs pos="100000">
                <a:srgbClr val="00568F"/>
              </a:gs>
            </a:gsLst>
            <a:lin ang="0" scaled="1"/>
          </a:gradFill>
          <a:ln w="1905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4200"/>
          </a:p>
        </p:txBody>
      </p:sp>
      <p:sp>
        <p:nvSpPr>
          <p:cNvPr id="119821" name="Text Box 13">
            <a:extLst>
              <a:ext uri="{FF2B5EF4-FFF2-40B4-BE49-F238E27FC236}">
                <a16:creationId xmlns:a16="http://schemas.microsoft.com/office/drawing/2014/main" id="{C50C57C1-8489-44A1-B4D4-E31FA742CF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79388"/>
            <a:ext cx="7097712" cy="106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k-SK" altLang="cs-CZ" sz="3300" b="0"/>
              <a:t>Kalorimetr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k-SK" altLang="cs-CZ" sz="3100" b="0"/>
              <a:t>Voda teplo odevzdává, těleso teplo přijímá. </a:t>
            </a:r>
          </a:p>
        </p:txBody>
      </p:sp>
      <p:grpSp>
        <p:nvGrpSpPr>
          <p:cNvPr id="19467" name="Group 14">
            <a:extLst>
              <a:ext uri="{FF2B5EF4-FFF2-40B4-BE49-F238E27FC236}">
                <a16:creationId xmlns:a16="http://schemas.microsoft.com/office/drawing/2014/main" id="{B1293766-CF17-4BAE-ABFB-5CB313541BD8}"/>
              </a:ext>
            </a:extLst>
          </p:cNvPr>
          <p:cNvGrpSpPr>
            <a:grpSpLocks/>
          </p:cNvGrpSpPr>
          <p:nvPr/>
        </p:nvGrpSpPr>
        <p:grpSpPr bwMode="auto">
          <a:xfrm>
            <a:off x="1406525" y="1725613"/>
            <a:ext cx="238125" cy="3360737"/>
            <a:chOff x="2986" y="644"/>
            <a:chExt cx="150" cy="2117"/>
          </a:xfrm>
        </p:grpSpPr>
        <p:sp>
          <p:nvSpPr>
            <p:cNvPr id="19512" name="Freeform 15">
              <a:extLst>
                <a:ext uri="{FF2B5EF4-FFF2-40B4-BE49-F238E27FC236}">
                  <a16:creationId xmlns:a16="http://schemas.microsoft.com/office/drawing/2014/main" id="{ABF6B935-CC70-4AC4-88A8-72D8CF87161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1" y="644"/>
              <a:ext cx="60" cy="1692"/>
            </a:xfrm>
            <a:custGeom>
              <a:avLst/>
              <a:gdLst>
                <a:gd name="T0" fmla="*/ 6 w 60"/>
                <a:gd name="T1" fmla="*/ 1692 h 1692"/>
                <a:gd name="T2" fmla="*/ 60 w 60"/>
                <a:gd name="T3" fmla="*/ 1692 h 1692"/>
                <a:gd name="T4" fmla="*/ 60 w 60"/>
                <a:gd name="T5" fmla="*/ 51 h 1692"/>
                <a:gd name="T6" fmla="*/ 54 w 60"/>
                <a:gd name="T7" fmla="*/ 18 h 1692"/>
                <a:gd name="T8" fmla="*/ 33 w 60"/>
                <a:gd name="T9" fmla="*/ 0 h 1692"/>
                <a:gd name="T10" fmla="*/ 15 w 60"/>
                <a:gd name="T11" fmla="*/ 21 h 1692"/>
                <a:gd name="T12" fmla="*/ 0 w 60"/>
                <a:gd name="T13" fmla="*/ 51 h 1692"/>
                <a:gd name="T14" fmla="*/ 6 w 60"/>
                <a:gd name="T15" fmla="*/ 1692 h 16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0"/>
                <a:gd name="T25" fmla="*/ 0 h 1692"/>
                <a:gd name="T26" fmla="*/ 60 w 60"/>
                <a:gd name="T27" fmla="*/ 1692 h 169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0" h="1692">
                  <a:moveTo>
                    <a:pt x="6" y="1692"/>
                  </a:moveTo>
                  <a:lnTo>
                    <a:pt x="60" y="1692"/>
                  </a:lnTo>
                  <a:lnTo>
                    <a:pt x="60" y="51"/>
                  </a:lnTo>
                  <a:lnTo>
                    <a:pt x="54" y="18"/>
                  </a:lnTo>
                  <a:lnTo>
                    <a:pt x="33" y="0"/>
                  </a:lnTo>
                  <a:lnTo>
                    <a:pt x="15" y="21"/>
                  </a:lnTo>
                  <a:lnTo>
                    <a:pt x="0" y="51"/>
                  </a:lnTo>
                  <a:lnTo>
                    <a:pt x="6" y="1692"/>
                  </a:lnTo>
                  <a:close/>
                </a:path>
              </a:pathLst>
            </a:cu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513" name="Freeform 16">
              <a:extLst>
                <a:ext uri="{FF2B5EF4-FFF2-40B4-BE49-F238E27FC236}">
                  <a16:creationId xmlns:a16="http://schemas.microsoft.com/office/drawing/2014/main" id="{D7C557C2-27AC-480A-8EB9-81C1ADF59BE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6" y="1548"/>
              <a:ext cx="150" cy="1211"/>
            </a:xfrm>
            <a:custGeom>
              <a:avLst/>
              <a:gdLst>
                <a:gd name="T0" fmla="*/ 50 w 150"/>
                <a:gd name="T1" fmla="*/ 0 h 1211"/>
                <a:gd name="T2" fmla="*/ 98 w 150"/>
                <a:gd name="T3" fmla="*/ 0 h 1211"/>
                <a:gd name="T4" fmla="*/ 107 w 150"/>
                <a:gd name="T5" fmla="*/ 1078 h 1211"/>
                <a:gd name="T6" fmla="*/ 144 w 150"/>
                <a:gd name="T7" fmla="*/ 1108 h 1211"/>
                <a:gd name="T8" fmla="*/ 146 w 150"/>
                <a:gd name="T9" fmla="*/ 1157 h 1211"/>
                <a:gd name="T10" fmla="*/ 134 w 150"/>
                <a:gd name="T11" fmla="*/ 1192 h 1211"/>
                <a:gd name="T12" fmla="*/ 107 w 150"/>
                <a:gd name="T13" fmla="*/ 1207 h 1211"/>
                <a:gd name="T14" fmla="*/ 59 w 150"/>
                <a:gd name="T15" fmla="*/ 1207 h 1211"/>
                <a:gd name="T16" fmla="*/ 18 w 150"/>
                <a:gd name="T17" fmla="*/ 1183 h 1211"/>
                <a:gd name="T18" fmla="*/ 0 w 150"/>
                <a:gd name="T19" fmla="*/ 1138 h 1211"/>
                <a:gd name="T20" fmla="*/ 20 w 150"/>
                <a:gd name="T21" fmla="*/ 1097 h 1211"/>
                <a:gd name="T22" fmla="*/ 50 w 150"/>
                <a:gd name="T23" fmla="*/ 1075 h 1211"/>
                <a:gd name="T24" fmla="*/ 50 w 150"/>
                <a:gd name="T25" fmla="*/ 0 h 121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50"/>
                <a:gd name="T40" fmla="*/ 0 h 1211"/>
                <a:gd name="T41" fmla="*/ 150 w 150"/>
                <a:gd name="T42" fmla="*/ 1211 h 121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50" h="1211">
                  <a:moveTo>
                    <a:pt x="50" y="0"/>
                  </a:moveTo>
                  <a:lnTo>
                    <a:pt x="98" y="0"/>
                  </a:lnTo>
                  <a:lnTo>
                    <a:pt x="107" y="1078"/>
                  </a:lnTo>
                  <a:lnTo>
                    <a:pt x="144" y="1108"/>
                  </a:lnTo>
                  <a:cubicBezTo>
                    <a:pt x="150" y="1121"/>
                    <a:pt x="148" y="1143"/>
                    <a:pt x="146" y="1157"/>
                  </a:cubicBezTo>
                  <a:cubicBezTo>
                    <a:pt x="144" y="1171"/>
                    <a:pt x="140" y="1184"/>
                    <a:pt x="134" y="1192"/>
                  </a:cubicBezTo>
                  <a:cubicBezTo>
                    <a:pt x="128" y="1200"/>
                    <a:pt x="119" y="1205"/>
                    <a:pt x="107" y="1207"/>
                  </a:cubicBezTo>
                  <a:cubicBezTo>
                    <a:pt x="95" y="1209"/>
                    <a:pt x="74" y="1211"/>
                    <a:pt x="59" y="1207"/>
                  </a:cubicBezTo>
                  <a:cubicBezTo>
                    <a:pt x="44" y="1203"/>
                    <a:pt x="28" y="1194"/>
                    <a:pt x="18" y="1183"/>
                  </a:cubicBezTo>
                  <a:cubicBezTo>
                    <a:pt x="8" y="1172"/>
                    <a:pt x="0" y="1152"/>
                    <a:pt x="0" y="1138"/>
                  </a:cubicBezTo>
                  <a:cubicBezTo>
                    <a:pt x="0" y="1124"/>
                    <a:pt x="12" y="1107"/>
                    <a:pt x="20" y="1097"/>
                  </a:cubicBezTo>
                  <a:lnTo>
                    <a:pt x="50" y="1075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514" name="Freeform 17">
              <a:extLst>
                <a:ext uri="{FF2B5EF4-FFF2-40B4-BE49-F238E27FC236}">
                  <a16:creationId xmlns:a16="http://schemas.microsoft.com/office/drawing/2014/main" id="{9324364A-129D-416C-AA28-744576BB81C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7" y="646"/>
              <a:ext cx="149" cy="2115"/>
            </a:xfrm>
            <a:custGeom>
              <a:avLst/>
              <a:gdLst>
                <a:gd name="T0" fmla="*/ 47 w 149"/>
                <a:gd name="T1" fmla="*/ 1981 h 2115"/>
                <a:gd name="T2" fmla="*/ 47 w 149"/>
                <a:gd name="T3" fmla="*/ 47 h 2115"/>
                <a:gd name="T4" fmla="*/ 52 w 149"/>
                <a:gd name="T5" fmla="*/ 19 h 2115"/>
                <a:gd name="T6" fmla="*/ 65 w 149"/>
                <a:gd name="T7" fmla="*/ 3 h 2115"/>
                <a:gd name="T8" fmla="*/ 87 w 149"/>
                <a:gd name="T9" fmla="*/ 3 h 2115"/>
                <a:gd name="T10" fmla="*/ 98 w 149"/>
                <a:gd name="T11" fmla="*/ 19 h 2115"/>
                <a:gd name="T12" fmla="*/ 103 w 149"/>
                <a:gd name="T13" fmla="*/ 43 h 2115"/>
                <a:gd name="T14" fmla="*/ 102 w 149"/>
                <a:gd name="T15" fmla="*/ 1976 h 2115"/>
                <a:gd name="T16" fmla="*/ 130 w 149"/>
                <a:gd name="T17" fmla="*/ 1996 h 2115"/>
                <a:gd name="T18" fmla="*/ 145 w 149"/>
                <a:gd name="T19" fmla="*/ 2020 h 2115"/>
                <a:gd name="T20" fmla="*/ 149 w 149"/>
                <a:gd name="T21" fmla="*/ 2047 h 2115"/>
                <a:gd name="T22" fmla="*/ 145 w 149"/>
                <a:gd name="T23" fmla="*/ 2075 h 2115"/>
                <a:gd name="T24" fmla="*/ 133 w 149"/>
                <a:gd name="T25" fmla="*/ 2096 h 2115"/>
                <a:gd name="T26" fmla="*/ 110 w 149"/>
                <a:gd name="T27" fmla="*/ 2111 h 2115"/>
                <a:gd name="T28" fmla="*/ 77 w 149"/>
                <a:gd name="T29" fmla="*/ 2115 h 2115"/>
                <a:gd name="T30" fmla="*/ 43 w 149"/>
                <a:gd name="T31" fmla="*/ 2110 h 2115"/>
                <a:gd name="T32" fmla="*/ 14 w 149"/>
                <a:gd name="T33" fmla="*/ 2083 h 2115"/>
                <a:gd name="T34" fmla="*/ 1 w 149"/>
                <a:gd name="T35" fmla="*/ 2051 h 2115"/>
                <a:gd name="T36" fmla="*/ 8 w 149"/>
                <a:gd name="T37" fmla="*/ 2017 h 2115"/>
                <a:gd name="T38" fmla="*/ 22 w 149"/>
                <a:gd name="T39" fmla="*/ 1995 h 2115"/>
                <a:gd name="T40" fmla="*/ 47 w 149"/>
                <a:gd name="T41" fmla="*/ 1981 h 211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49"/>
                <a:gd name="T64" fmla="*/ 0 h 2115"/>
                <a:gd name="T65" fmla="*/ 149 w 149"/>
                <a:gd name="T66" fmla="*/ 2115 h 211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49" h="2115">
                  <a:moveTo>
                    <a:pt x="47" y="1981"/>
                  </a:moveTo>
                  <a:cubicBezTo>
                    <a:pt x="51" y="1656"/>
                    <a:pt x="46" y="374"/>
                    <a:pt x="47" y="47"/>
                  </a:cubicBezTo>
                  <a:lnTo>
                    <a:pt x="52" y="19"/>
                  </a:lnTo>
                  <a:cubicBezTo>
                    <a:pt x="55" y="12"/>
                    <a:pt x="59" y="6"/>
                    <a:pt x="65" y="3"/>
                  </a:cubicBezTo>
                  <a:cubicBezTo>
                    <a:pt x="71" y="0"/>
                    <a:pt x="82" y="0"/>
                    <a:pt x="87" y="3"/>
                  </a:cubicBezTo>
                  <a:cubicBezTo>
                    <a:pt x="92" y="6"/>
                    <a:pt x="95" y="12"/>
                    <a:pt x="98" y="19"/>
                  </a:cubicBezTo>
                  <a:lnTo>
                    <a:pt x="103" y="43"/>
                  </a:lnTo>
                  <a:lnTo>
                    <a:pt x="102" y="1976"/>
                  </a:lnTo>
                  <a:lnTo>
                    <a:pt x="130" y="1996"/>
                  </a:lnTo>
                  <a:cubicBezTo>
                    <a:pt x="137" y="2003"/>
                    <a:pt x="142" y="2012"/>
                    <a:pt x="145" y="2020"/>
                  </a:cubicBezTo>
                  <a:cubicBezTo>
                    <a:pt x="148" y="2028"/>
                    <a:pt x="149" y="2038"/>
                    <a:pt x="149" y="2047"/>
                  </a:cubicBezTo>
                  <a:cubicBezTo>
                    <a:pt x="149" y="2056"/>
                    <a:pt x="148" y="2067"/>
                    <a:pt x="145" y="2075"/>
                  </a:cubicBezTo>
                  <a:cubicBezTo>
                    <a:pt x="142" y="2083"/>
                    <a:pt x="139" y="2090"/>
                    <a:pt x="133" y="2096"/>
                  </a:cubicBezTo>
                  <a:cubicBezTo>
                    <a:pt x="127" y="2102"/>
                    <a:pt x="119" y="2108"/>
                    <a:pt x="110" y="2111"/>
                  </a:cubicBezTo>
                  <a:cubicBezTo>
                    <a:pt x="101" y="2114"/>
                    <a:pt x="88" y="2115"/>
                    <a:pt x="77" y="2115"/>
                  </a:cubicBezTo>
                  <a:cubicBezTo>
                    <a:pt x="66" y="2115"/>
                    <a:pt x="53" y="2115"/>
                    <a:pt x="43" y="2110"/>
                  </a:cubicBezTo>
                  <a:cubicBezTo>
                    <a:pt x="33" y="2105"/>
                    <a:pt x="21" y="2093"/>
                    <a:pt x="14" y="2083"/>
                  </a:cubicBezTo>
                  <a:cubicBezTo>
                    <a:pt x="7" y="2073"/>
                    <a:pt x="2" y="2062"/>
                    <a:pt x="1" y="2051"/>
                  </a:cubicBezTo>
                  <a:cubicBezTo>
                    <a:pt x="0" y="2040"/>
                    <a:pt x="5" y="2026"/>
                    <a:pt x="8" y="2017"/>
                  </a:cubicBezTo>
                  <a:cubicBezTo>
                    <a:pt x="11" y="2008"/>
                    <a:pt x="15" y="2001"/>
                    <a:pt x="22" y="1995"/>
                  </a:cubicBezTo>
                  <a:lnTo>
                    <a:pt x="47" y="1981"/>
                  </a:lnTo>
                  <a:close/>
                </a:path>
              </a:pathLst>
            </a:custGeom>
            <a:noFill/>
            <a:ln w="19050">
              <a:solidFill>
                <a:srgbClr val="33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aphicFrame>
        <p:nvGraphicFramePr>
          <p:cNvPr id="119827" name="Object 19">
            <a:extLst>
              <a:ext uri="{FF2B5EF4-FFF2-40B4-BE49-F238E27FC236}">
                <a16:creationId xmlns:a16="http://schemas.microsoft.com/office/drawing/2014/main" id="{F9090F0C-528F-458A-A737-928C345ED43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99013" y="1536700"/>
          <a:ext cx="1150937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444307" imgH="228501" progId="Equation.3">
                  <p:embed/>
                </p:oleObj>
              </mc:Choice>
              <mc:Fallback>
                <p:oleObj name="Rovnice" r:id="rId4" imgW="444307" imgH="228501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9013" y="1536700"/>
                        <a:ext cx="1150937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9864" name="AutoShape 56">
            <a:extLst>
              <a:ext uri="{FF2B5EF4-FFF2-40B4-BE49-F238E27FC236}">
                <a16:creationId xmlns:a16="http://schemas.microsoft.com/office/drawing/2014/main" id="{E53902B3-899D-4182-9B91-975E9BB74227}"/>
              </a:ext>
            </a:extLst>
          </p:cNvPr>
          <p:cNvSpPr>
            <a:spLocks/>
          </p:cNvSpPr>
          <p:nvPr/>
        </p:nvSpPr>
        <p:spPr bwMode="auto">
          <a:xfrm>
            <a:off x="7613650" y="2322513"/>
            <a:ext cx="301625" cy="1090612"/>
          </a:xfrm>
          <a:prstGeom prst="leftBrace">
            <a:avLst>
              <a:gd name="adj1" fmla="val 30132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4200"/>
          </a:p>
        </p:txBody>
      </p:sp>
      <p:sp>
        <p:nvSpPr>
          <p:cNvPr id="119865" name="AutoShape 57">
            <a:extLst>
              <a:ext uri="{FF2B5EF4-FFF2-40B4-BE49-F238E27FC236}">
                <a16:creationId xmlns:a16="http://schemas.microsoft.com/office/drawing/2014/main" id="{9506AD39-A891-41CF-AFF1-D06544121D6D}"/>
              </a:ext>
            </a:extLst>
          </p:cNvPr>
          <p:cNvSpPr>
            <a:spLocks/>
          </p:cNvSpPr>
          <p:nvPr/>
        </p:nvSpPr>
        <p:spPr bwMode="auto">
          <a:xfrm>
            <a:off x="7608888" y="3416300"/>
            <a:ext cx="301625" cy="666750"/>
          </a:xfrm>
          <a:prstGeom prst="leftBrace">
            <a:avLst>
              <a:gd name="adj1" fmla="val 18421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4200"/>
          </a:p>
        </p:txBody>
      </p:sp>
      <p:graphicFrame>
        <p:nvGraphicFramePr>
          <p:cNvPr id="119866" name="Object 58">
            <a:extLst>
              <a:ext uri="{FF2B5EF4-FFF2-40B4-BE49-F238E27FC236}">
                <a16:creationId xmlns:a16="http://schemas.microsoft.com/office/drawing/2014/main" id="{75E9D029-EDFD-419A-B540-0974ED665F0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40188" y="2611438"/>
          <a:ext cx="273050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a" r:id="rId6" imgW="1054100" imgH="228600" progId="Equation.3">
                  <p:embed/>
                </p:oleObj>
              </mc:Choice>
              <mc:Fallback>
                <p:oleObj name="Rovnica" r:id="rId6" imgW="1054100" imgH="228600" progId="Equation.3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0188" y="2611438"/>
                        <a:ext cx="2730500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9867" name="Object 59">
            <a:extLst>
              <a:ext uri="{FF2B5EF4-FFF2-40B4-BE49-F238E27FC236}">
                <a16:creationId xmlns:a16="http://schemas.microsoft.com/office/drawing/2014/main" id="{94CBF7A1-30B0-49B2-8027-8E821835A1F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413750" y="2032000"/>
          <a:ext cx="361950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8" imgW="139579" imgH="215713" progId="Equation.3">
                  <p:embed/>
                </p:oleObj>
              </mc:Choice>
              <mc:Fallback>
                <p:oleObj name="Rovnice" r:id="rId8" imgW="139579" imgH="215713" progId="Equation.3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750" y="2032000"/>
                        <a:ext cx="361950" cy="557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9868" name="Object 60">
            <a:extLst>
              <a:ext uri="{FF2B5EF4-FFF2-40B4-BE49-F238E27FC236}">
                <a16:creationId xmlns:a16="http://schemas.microsoft.com/office/drawing/2014/main" id="{42A89996-8F13-4ADA-A36B-50CA53169AC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469313" y="3800475"/>
          <a:ext cx="328612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0" imgW="126780" imgH="215526" progId="Equation.3">
                  <p:embed/>
                </p:oleObj>
              </mc:Choice>
              <mc:Fallback>
                <p:oleObj name="Rovnice" r:id="rId10" imgW="126780" imgH="215526" progId="Equation.3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9313" y="3800475"/>
                        <a:ext cx="328612" cy="557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9869" name="Object 61">
            <a:extLst>
              <a:ext uri="{FF2B5EF4-FFF2-40B4-BE49-F238E27FC236}">
                <a16:creationId xmlns:a16="http://schemas.microsoft.com/office/drawing/2014/main" id="{757F9F07-A51B-46F1-956A-6D820838EAA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435975" y="3108325"/>
          <a:ext cx="36195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a" r:id="rId12" imgW="139700" imgH="228600" progId="Equation.3">
                  <p:embed/>
                </p:oleObj>
              </mc:Choice>
              <mc:Fallback>
                <p:oleObj name="Rovnica" r:id="rId12" imgW="139700" imgH="228600" progId="Equation.3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35975" y="3108325"/>
                        <a:ext cx="361950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9870" name="Object 62">
            <a:extLst>
              <a:ext uri="{FF2B5EF4-FFF2-40B4-BE49-F238E27FC236}">
                <a16:creationId xmlns:a16="http://schemas.microsoft.com/office/drawing/2014/main" id="{DD38DB8A-7337-4A9F-B51A-54D8B90EFA8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87800" y="3490913"/>
          <a:ext cx="2862263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a" r:id="rId14" imgW="1104900" imgH="228600" progId="Equation.3">
                  <p:embed/>
                </p:oleObj>
              </mc:Choice>
              <mc:Fallback>
                <p:oleObj name="Rovnica" r:id="rId14" imgW="1104900" imgH="228600" progId="Equation.3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7800" y="3490913"/>
                        <a:ext cx="2862263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9872" name="Line 64">
            <a:extLst>
              <a:ext uri="{FF2B5EF4-FFF2-40B4-BE49-F238E27FC236}">
                <a16:creationId xmlns:a16="http://schemas.microsoft.com/office/drawing/2014/main" id="{C53CA0BB-9FEC-437F-AC5B-31BD8DF9D580}"/>
              </a:ext>
            </a:extLst>
          </p:cNvPr>
          <p:cNvSpPr>
            <a:spLocks noChangeShapeType="1"/>
          </p:cNvSpPr>
          <p:nvPr/>
        </p:nvSpPr>
        <p:spPr bwMode="auto">
          <a:xfrm>
            <a:off x="8035925" y="2314575"/>
            <a:ext cx="3460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9873" name="Line 65">
            <a:extLst>
              <a:ext uri="{FF2B5EF4-FFF2-40B4-BE49-F238E27FC236}">
                <a16:creationId xmlns:a16="http://schemas.microsoft.com/office/drawing/2014/main" id="{60317E06-879D-4072-A047-EB4DA262F784}"/>
              </a:ext>
            </a:extLst>
          </p:cNvPr>
          <p:cNvSpPr>
            <a:spLocks noChangeShapeType="1"/>
          </p:cNvSpPr>
          <p:nvPr/>
        </p:nvSpPr>
        <p:spPr bwMode="auto">
          <a:xfrm>
            <a:off x="8043863" y="3408363"/>
            <a:ext cx="3460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9874" name="Line 66">
            <a:extLst>
              <a:ext uri="{FF2B5EF4-FFF2-40B4-BE49-F238E27FC236}">
                <a16:creationId xmlns:a16="http://schemas.microsoft.com/office/drawing/2014/main" id="{76B27798-42D6-4CFA-ADB7-238842FDBCA7}"/>
              </a:ext>
            </a:extLst>
          </p:cNvPr>
          <p:cNvSpPr>
            <a:spLocks noChangeShapeType="1"/>
          </p:cNvSpPr>
          <p:nvPr/>
        </p:nvSpPr>
        <p:spPr bwMode="auto">
          <a:xfrm>
            <a:off x="8042275" y="4079875"/>
            <a:ext cx="3460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19479" name="Group 97">
            <a:extLst>
              <a:ext uri="{FF2B5EF4-FFF2-40B4-BE49-F238E27FC236}">
                <a16:creationId xmlns:a16="http://schemas.microsoft.com/office/drawing/2014/main" id="{8250125E-66BC-4832-A9F5-59EF1AADF00D}"/>
              </a:ext>
            </a:extLst>
          </p:cNvPr>
          <p:cNvGrpSpPr>
            <a:grpSpLocks/>
          </p:cNvGrpSpPr>
          <p:nvPr/>
        </p:nvGrpSpPr>
        <p:grpSpPr bwMode="auto">
          <a:xfrm>
            <a:off x="7951788" y="1708150"/>
            <a:ext cx="142875" cy="3230563"/>
            <a:chOff x="5009" y="1216"/>
            <a:chExt cx="90" cy="2035"/>
          </a:xfrm>
        </p:grpSpPr>
        <p:sp>
          <p:nvSpPr>
            <p:cNvPr id="19482" name="Line 24">
              <a:extLst>
                <a:ext uri="{FF2B5EF4-FFF2-40B4-BE49-F238E27FC236}">
                  <a16:creationId xmlns:a16="http://schemas.microsoft.com/office/drawing/2014/main" id="{A29E6346-657D-4A4E-B7D3-265CB83F90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55" y="1216"/>
              <a:ext cx="0" cy="2035"/>
            </a:xfrm>
            <a:prstGeom prst="line">
              <a:avLst/>
            </a:prstGeom>
            <a:noFill/>
            <a:ln w="38100">
              <a:solidFill>
                <a:srgbClr val="333333"/>
              </a:solidFill>
              <a:round/>
              <a:headEnd/>
              <a:tailEnd type="oval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83" name="Line 67">
              <a:extLst>
                <a:ext uri="{FF2B5EF4-FFF2-40B4-BE49-F238E27FC236}">
                  <a16:creationId xmlns:a16="http://schemas.microsoft.com/office/drawing/2014/main" id="{31166336-D056-41ED-8BE0-20C3900013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09" y="2924"/>
              <a:ext cx="90" cy="0"/>
            </a:xfrm>
            <a:prstGeom prst="line">
              <a:avLst/>
            </a:prstGeom>
            <a:noFill/>
            <a:ln w="22225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84" name="Line 69">
              <a:extLst>
                <a:ext uri="{FF2B5EF4-FFF2-40B4-BE49-F238E27FC236}">
                  <a16:creationId xmlns:a16="http://schemas.microsoft.com/office/drawing/2014/main" id="{ABF550E4-86CD-406A-9180-63471728DB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09" y="2871"/>
              <a:ext cx="90" cy="0"/>
            </a:xfrm>
            <a:prstGeom prst="line">
              <a:avLst/>
            </a:prstGeom>
            <a:noFill/>
            <a:ln w="22225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85" name="Line 70">
              <a:extLst>
                <a:ext uri="{FF2B5EF4-FFF2-40B4-BE49-F238E27FC236}">
                  <a16:creationId xmlns:a16="http://schemas.microsoft.com/office/drawing/2014/main" id="{6E1163DF-09C3-4F1A-94A5-69F8272795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09" y="2818"/>
              <a:ext cx="90" cy="0"/>
            </a:xfrm>
            <a:prstGeom prst="line">
              <a:avLst/>
            </a:prstGeom>
            <a:noFill/>
            <a:ln w="22225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86" name="Line 71">
              <a:extLst>
                <a:ext uri="{FF2B5EF4-FFF2-40B4-BE49-F238E27FC236}">
                  <a16:creationId xmlns:a16="http://schemas.microsoft.com/office/drawing/2014/main" id="{F1FEB18A-DD62-4877-8372-903A0DA8E7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09" y="2765"/>
              <a:ext cx="90" cy="0"/>
            </a:xfrm>
            <a:prstGeom prst="line">
              <a:avLst/>
            </a:prstGeom>
            <a:noFill/>
            <a:ln w="22225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87" name="Line 72">
              <a:extLst>
                <a:ext uri="{FF2B5EF4-FFF2-40B4-BE49-F238E27FC236}">
                  <a16:creationId xmlns:a16="http://schemas.microsoft.com/office/drawing/2014/main" id="{9D1CB743-0C17-4827-BD66-212C6BACA3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09" y="2712"/>
              <a:ext cx="90" cy="0"/>
            </a:xfrm>
            <a:prstGeom prst="line">
              <a:avLst/>
            </a:prstGeom>
            <a:noFill/>
            <a:ln w="22225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88" name="Line 73">
              <a:extLst>
                <a:ext uri="{FF2B5EF4-FFF2-40B4-BE49-F238E27FC236}">
                  <a16:creationId xmlns:a16="http://schemas.microsoft.com/office/drawing/2014/main" id="{5429480C-8796-4A8D-8488-45875A8072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09" y="2659"/>
              <a:ext cx="90" cy="0"/>
            </a:xfrm>
            <a:prstGeom prst="line">
              <a:avLst/>
            </a:prstGeom>
            <a:noFill/>
            <a:ln w="22225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89" name="Line 74">
              <a:extLst>
                <a:ext uri="{FF2B5EF4-FFF2-40B4-BE49-F238E27FC236}">
                  <a16:creationId xmlns:a16="http://schemas.microsoft.com/office/drawing/2014/main" id="{83CFB449-18AC-4907-AA52-781C940B4E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09" y="2606"/>
              <a:ext cx="90" cy="0"/>
            </a:xfrm>
            <a:prstGeom prst="line">
              <a:avLst/>
            </a:prstGeom>
            <a:noFill/>
            <a:ln w="22225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90" name="Line 75">
              <a:extLst>
                <a:ext uri="{FF2B5EF4-FFF2-40B4-BE49-F238E27FC236}">
                  <a16:creationId xmlns:a16="http://schemas.microsoft.com/office/drawing/2014/main" id="{F29B387A-5DF7-4534-998E-B5B44817B1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09" y="2553"/>
              <a:ext cx="90" cy="0"/>
            </a:xfrm>
            <a:prstGeom prst="line">
              <a:avLst/>
            </a:prstGeom>
            <a:noFill/>
            <a:ln w="22225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91" name="Line 76">
              <a:extLst>
                <a:ext uri="{FF2B5EF4-FFF2-40B4-BE49-F238E27FC236}">
                  <a16:creationId xmlns:a16="http://schemas.microsoft.com/office/drawing/2014/main" id="{4097CE00-E5A1-4F66-B24A-74EB963C27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09" y="2500"/>
              <a:ext cx="90" cy="0"/>
            </a:xfrm>
            <a:prstGeom prst="line">
              <a:avLst/>
            </a:prstGeom>
            <a:noFill/>
            <a:ln w="22225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92" name="Line 77">
              <a:extLst>
                <a:ext uri="{FF2B5EF4-FFF2-40B4-BE49-F238E27FC236}">
                  <a16:creationId xmlns:a16="http://schemas.microsoft.com/office/drawing/2014/main" id="{33F9816A-13D7-4E8D-AA21-E9711186AA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09" y="2447"/>
              <a:ext cx="90" cy="0"/>
            </a:xfrm>
            <a:prstGeom prst="line">
              <a:avLst/>
            </a:prstGeom>
            <a:noFill/>
            <a:ln w="22225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93" name="Line 78">
              <a:extLst>
                <a:ext uri="{FF2B5EF4-FFF2-40B4-BE49-F238E27FC236}">
                  <a16:creationId xmlns:a16="http://schemas.microsoft.com/office/drawing/2014/main" id="{B71907C9-A086-4090-9DD5-B6D08528F9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09" y="2394"/>
              <a:ext cx="90" cy="0"/>
            </a:xfrm>
            <a:prstGeom prst="line">
              <a:avLst/>
            </a:prstGeom>
            <a:noFill/>
            <a:ln w="22225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94" name="Line 79">
              <a:extLst>
                <a:ext uri="{FF2B5EF4-FFF2-40B4-BE49-F238E27FC236}">
                  <a16:creationId xmlns:a16="http://schemas.microsoft.com/office/drawing/2014/main" id="{BE9A13C7-CA2F-4A89-A777-3F7C128538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09" y="2341"/>
              <a:ext cx="90" cy="0"/>
            </a:xfrm>
            <a:prstGeom prst="line">
              <a:avLst/>
            </a:prstGeom>
            <a:noFill/>
            <a:ln w="22225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95" name="Line 80">
              <a:extLst>
                <a:ext uri="{FF2B5EF4-FFF2-40B4-BE49-F238E27FC236}">
                  <a16:creationId xmlns:a16="http://schemas.microsoft.com/office/drawing/2014/main" id="{FEDB7924-40E6-4B18-95A1-0D92D7D4F1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09" y="2288"/>
              <a:ext cx="90" cy="0"/>
            </a:xfrm>
            <a:prstGeom prst="line">
              <a:avLst/>
            </a:prstGeom>
            <a:noFill/>
            <a:ln w="22225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96" name="Line 81">
              <a:extLst>
                <a:ext uri="{FF2B5EF4-FFF2-40B4-BE49-F238E27FC236}">
                  <a16:creationId xmlns:a16="http://schemas.microsoft.com/office/drawing/2014/main" id="{87120A20-8094-40E8-8BAA-3DB3FD0108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09" y="2235"/>
              <a:ext cx="90" cy="0"/>
            </a:xfrm>
            <a:prstGeom prst="line">
              <a:avLst/>
            </a:prstGeom>
            <a:noFill/>
            <a:ln w="22225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97" name="Line 82">
              <a:extLst>
                <a:ext uri="{FF2B5EF4-FFF2-40B4-BE49-F238E27FC236}">
                  <a16:creationId xmlns:a16="http://schemas.microsoft.com/office/drawing/2014/main" id="{B82E113A-E55C-4772-AD4F-316FED1489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09" y="2182"/>
              <a:ext cx="90" cy="0"/>
            </a:xfrm>
            <a:prstGeom prst="line">
              <a:avLst/>
            </a:prstGeom>
            <a:noFill/>
            <a:ln w="22225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98" name="Line 83">
              <a:extLst>
                <a:ext uri="{FF2B5EF4-FFF2-40B4-BE49-F238E27FC236}">
                  <a16:creationId xmlns:a16="http://schemas.microsoft.com/office/drawing/2014/main" id="{6B30B5D2-7F5E-490A-98CD-EFC10EF319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09" y="2129"/>
              <a:ext cx="90" cy="0"/>
            </a:xfrm>
            <a:prstGeom prst="line">
              <a:avLst/>
            </a:prstGeom>
            <a:noFill/>
            <a:ln w="22225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99" name="Line 84">
              <a:extLst>
                <a:ext uri="{FF2B5EF4-FFF2-40B4-BE49-F238E27FC236}">
                  <a16:creationId xmlns:a16="http://schemas.microsoft.com/office/drawing/2014/main" id="{ED20EFD4-5FE7-4E21-9FFC-8D799D0515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09" y="2076"/>
              <a:ext cx="90" cy="0"/>
            </a:xfrm>
            <a:prstGeom prst="line">
              <a:avLst/>
            </a:prstGeom>
            <a:noFill/>
            <a:ln w="22225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500" name="Line 85">
              <a:extLst>
                <a:ext uri="{FF2B5EF4-FFF2-40B4-BE49-F238E27FC236}">
                  <a16:creationId xmlns:a16="http://schemas.microsoft.com/office/drawing/2014/main" id="{A53B8EF6-BB32-4535-AD51-FA7F517B08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09" y="2023"/>
              <a:ext cx="90" cy="0"/>
            </a:xfrm>
            <a:prstGeom prst="line">
              <a:avLst/>
            </a:prstGeom>
            <a:noFill/>
            <a:ln w="22225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501" name="Line 86">
              <a:extLst>
                <a:ext uri="{FF2B5EF4-FFF2-40B4-BE49-F238E27FC236}">
                  <a16:creationId xmlns:a16="http://schemas.microsoft.com/office/drawing/2014/main" id="{6FC4D328-7443-453E-8021-8A2E4F9FAA3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09" y="1970"/>
              <a:ext cx="90" cy="0"/>
            </a:xfrm>
            <a:prstGeom prst="line">
              <a:avLst/>
            </a:prstGeom>
            <a:noFill/>
            <a:ln w="22225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502" name="Line 87">
              <a:extLst>
                <a:ext uri="{FF2B5EF4-FFF2-40B4-BE49-F238E27FC236}">
                  <a16:creationId xmlns:a16="http://schemas.microsoft.com/office/drawing/2014/main" id="{628B8745-BF39-4FD5-9FB1-F0D3820922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09" y="1917"/>
              <a:ext cx="90" cy="0"/>
            </a:xfrm>
            <a:prstGeom prst="line">
              <a:avLst/>
            </a:prstGeom>
            <a:noFill/>
            <a:ln w="22225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503" name="Line 88">
              <a:extLst>
                <a:ext uri="{FF2B5EF4-FFF2-40B4-BE49-F238E27FC236}">
                  <a16:creationId xmlns:a16="http://schemas.microsoft.com/office/drawing/2014/main" id="{90CC09F3-5817-42A3-9525-DA55A91A47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09" y="1864"/>
              <a:ext cx="90" cy="0"/>
            </a:xfrm>
            <a:prstGeom prst="line">
              <a:avLst/>
            </a:prstGeom>
            <a:noFill/>
            <a:ln w="22225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504" name="Line 89">
              <a:extLst>
                <a:ext uri="{FF2B5EF4-FFF2-40B4-BE49-F238E27FC236}">
                  <a16:creationId xmlns:a16="http://schemas.microsoft.com/office/drawing/2014/main" id="{8A268AFB-EC04-429F-80BC-75B25316CB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09" y="1811"/>
              <a:ext cx="90" cy="0"/>
            </a:xfrm>
            <a:prstGeom prst="line">
              <a:avLst/>
            </a:prstGeom>
            <a:noFill/>
            <a:ln w="22225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505" name="Line 90">
              <a:extLst>
                <a:ext uri="{FF2B5EF4-FFF2-40B4-BE49-F238E27FC236}">
                  <a16:creationId xmlns:a16="http://schemas.microsoft.com/office/drawing/2014/main" id="{B4E15795-D459-47C0-946F-6808329FCB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09" y="1758"/>
              <a:ext cx="90" cy="0"/>
            </a:xfrm>
            <a:prstGeom prst="line">
              <a:avLst/>
            </a:prstGeom>
            <a:noFill/>
            <a:ln w="22225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506" name="Line 91">
              <a:extLst>
                <a:ext uri="{FF2B5EF4-FFF2-40B4-BE49-F238E27FC236}">
                  <a16:creationId xmlns:a16="http://schemas.microsoft.com/office/drawing/2014/main" id="{3C8699BC-CC8C-48DF-8D79-2A81FB88DD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09" y="1705"/>
              <a:ext cx="90" cy="0"/>
            </a:xfrm>
            <a:prstGeom prst="line">
              <a:avLst/>
            </a:prstGeom>
            <a:noFill/>
            <a:ln w="22225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507" name="Line 92">
              <a:extLst>
                <a:ext uri="{FF2B5EF4-FFF2-40B4-BE49-F238E27FC236}">
                  <a16:creationId xmlns:a16="http://schemas.microsoft.com/office/drawing/2014/main" id="{AD71973D-4F53-4243-95A0-949CB1B4D0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09" y="1652"/>
              <a:ext cx="90" cy="0"/>
            </a:xfrm>
            <a:prstGeom prst="line">
              <a:avLst/>
            </a:prstGeom>
            <a:noFill/>
            <a:ln w="22225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508" name="Line 93">
              <a:extLst>
                <a:ext uri="{FF2B5EF4-FFF2-40B4-BE49-F238E27FC236}">
                  <a16:creationId xmlns:a16="http://schemas.microsoft.com/office/drawing/2014/main" id="{55A00698-B7E0-4659-8B8D-17C191517E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09" y="1599"/>
              <a:ext cx="90" cy="0"/>
            </a:xfrm>
            <a:prstGeom prst="line">
              <a:avLst/>
            </a:prstGeom>
            <a:noFill/>
            <a:ln w="22225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509" name="Line 94">
              <a:extLst>
                <a:ext uri="{FF2B5EF4-FFF2-40B4-BE49-F238E27FC236}">
                  <a16:creationId xmlns:a16="http://schemas.microsoft.com/office/drawing/2014/main" id="{E6010212-7E4F-418E-BF24-074D2B3CEA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09" y="1546"/>
              <a:ext cx="90" cy="0"/>
            </a:xfrm>
            <a:prstGeom prst="line">
              <a:avLst/>
            </a:prstGeom>
            <a:noFill/>
            <a:ln w="22225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510" name="Line 95">
              <a:extLst>
                <a:ext uri="{FF2B5EF4-FFF2-40B4-BE49-F238E27FC236}">
                  <a16:creationId xmlns:a16="http://schemas.microsoft.com/office/drawing/2014/main" id="{9D4A19CB-6A00-4C23-A07A-9EA0E08C30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09" y="1493"/>
              <a:ext cx="90" cy="0"/>
            </a:xfrm>
            <a:prstGeom prst="line">
              <a:avLst/>
            </a:prstGeom>
            <a:noFill/>
            <a:ln w="22225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511" name="Line 96">
              <a:extLst>
                <a:ext uri="{FF2B5EF4-FFF2-40B4-BE49-F238E27FC236}">
                  <a16:creationId xmlns:a16="http://schemas.microsoft.com/office/drawing/2014/main" id="{0D334C55-9262-4AFA-8B43-CFE25F03B4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09" y="1440"/>
              <a:ext cx="90" cy="0"/>
            </a:xfrm>
            <a:prstGeom prst="line">
              <a:avLst/>
            </a:prstGeom>
            <a:noFill/>
            <a:ln w="22225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aphicFrame>
        <p:nvGraphicFramePr>
          <p:cNvPr id="119906" name="Object 98">
            <a:extLst>
              <a:ext uri="{FF2B5EF4-FFF2-40B4-BE49-F238E27FC236}">
                <a16:creationId xmlns:a16="http://schemas.microsoft.com/office/drawing/2014/main" id="{E18F82C9-A2E0-4E9A-8CB0-BBE2B4D130B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91188" y="2597150"/>
          <a:ext cx="92075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6" imgW="355446" imgH="228501" progId="Equation.3">
                  <p:embed/>
                </p:oleObj>
              </mc:Choice>
              <mc:Fallback>
                <p:oleObj name="Rovnice" r:id="rId16" imgW="355446" imgH="228501" progId="Equation.3">
                  <p:embed/>
                  <p:pic>
                    <p:nvPicPr>
                      <p:cNvPr id="0" name="Object 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1188" y="2597150"/>
                        <a:ext cx="920750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9907" name="Object 99">
            <a:extLst>
              <a:ext uri="{FF2B5EF4-FFF2-40B4-BE49-F238E27FC236}">
                <a16:creationId xmlns:a16="http://schemas.microsoft.com/office/drawing/2014/main" id="{E29FDA67-A35F-4691-84A9-D460F5CEA64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32463" y="3487738"/>
          <a:ext cx="98742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8" imgW="381000" imgH="228600" progId="Equation.3">
                  <p:embed/>
                </p:oleObj>
              </mc:Choice>
              <mc:Fallback>
                <p:oleObj name="Rovnice" r:id="rId18" imgW="381000" imgH="228600" progId="Equation.3">
                  <p:embed/>
                  <p:pic>
                    <p:nvPicPr>
                      <p:cNvPr id="0" name="Object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2463" y="3487738"/>
                        <a:ext cx="987425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9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19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19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119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119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119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119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198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119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119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1000"/>
                                        <p:tgtEl>
                                          <p:spTgt spid="119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119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119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119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1000"/>
                                        <p:tgtEl>
                                          <p:spTgt spid="119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119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8" grpId="0" build="p" autoUpdateAnimBg="0"/>
      <p:bldP spid="119821" grpId="0" build="p" autoUpdateAnimBg="0"/>
      <p:bldP spid="119864" grpId="0" animBg="1"/>
      <p:bldP spid="11986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92" name="Rectangle 60">
            <a:extLst>
              <a:ext uri="{FF2B5EF4-FFF2-40B4-BE49-F238E27FC236}">
                <a16:creationId xmlns:a16="http://schemas.microsoft.com/office/drawing/2014/main" id="{D68C396E-C102-45D0-914E-71C5027231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7338" y="3906838"/>
            <a:ext cx="4206875" cy="785812"/>
          </a:xfrm>
          <a:prstGeom prst="rect">
            <a:avLst/>
          </a:prstGeom>
          <a:solidFill>
            <a:srgbClr val="EAEAEA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4200"/>
          </a:p>
        </p:txBody>
      </p:sp>
      <p:sp>
        <p:nvSpPr>
          <p:cNvPr id="20483" name="Freeform 2" descr="Veľké konfety">
            <a:extLst>
              <a:ext uri="{FF2B5EF4-FFF2-40B4-BE49-F238E27FC236}">
                <a16:creationId xmlns:a16="http://schemas.microsoft.com/office/drawing/2014/main" id="{8497C057-35DD-4C03-A614-7A5D39FB795D}"/>
              </a:ext>
            </a:extLst>
          </p:cNvPr>
          <p:cNvSpPr>
            <a:spLocks/>
          </p:cNvSpPr>
          <p:nvPr/>
        </p:nvSpPr>
        <p:spPr bwMode="auto">
          <a:xfrm>
            <a:off x="863600" y="3043238"/>
            <a:ext cx="2498725" cy="2667000"/>
          </a:xfrm>
          <a:custGeom>
            <a:avLst/>
            <a:gdLst>
              <a:gd name="T0" fmla="*/ 0 w 1574"/>
              <a:gd name="T1" fmla="*/ 25201563 h 1680"/>
              <a:gd name="T2" fmla="*/ 5040313 w 1574"/>
              <a:gd name="T3" fmla="*/ 2147483646 h 1680"/>
              <a:gd name="T4" fmla="*/ 2147483646 w 1574"/>
              <a:gd name="T5" fmla="*/ 2147483646 h 1680"/>
              <a:gd name="T6" fmla="*/ 2147483646 w 1574"/>
              <a:gd name="T7" fmla="*/ 45362813 h 1680"/>
              <a:gd name="T8" fmla="*/ 2147483646 w 1574"/>
              <a:gd name="T9" fmla="*/ 0 h 1680"/>
              <a:gd name="T10" fmla="*/ 2147483646 w 1574"/>
              <a:gd name="T11" fmla="*/ 2147483646 h 1680"/>
              <a:gd name="T12" fmla="*/ 216733438 w 1574"/>
              <a:gd name="T13" fmla="*/ 2147483646 h 1680"/>
              <a:gd name="T14" fmla="*/ 206652813 w 1574"/>
              <a:gd name="T15" fmla="*/ 257055938 h 1680"/>
              <a:gd name="T16" fmla="*/ 2147483646 w 1574"/>
              <a:gd name="T17" fmla="*/ 252015625 h 1680"/>
              <a:gd name="T18" fmla="*/ 2147483646 w 1574"/>
              <a:gd name="T19" fmla="*/ 5040313 h 1680"/>
              <a:gd name="T20" fmla="*/ 0 w 1574"/>
              <a:gd name="T21" fmla="*/ 25201563 h 168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574"/>
              <a:gd name="T34" fmla="*/ 0 h 1680"/>
              <a:gd name="T35" fmla="*/ 1574 w 1574"/>
              <a:gd name="T36" fmla="*/ 1680 h 168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574" h="1680">
                <a:moveTo>
                  <a:pt x="0" y="10"/>
                </a:moveTo>
                <a:lnTo>
                  <a:pt x="2" y="1680"/>
                </a:lnTo>
                <a:lnTo>
                  <a:pt x="1574" y="1676"/>
                </a:lnTo>
                <a:lnTo>
                  <a:pt x="1568" y="18"/>
                </a:lnTo>
                <a:lnTo>
                  <a:pt x="1502" y="0"/>
                </a:lnTo>
                <a:lnTo>
                  <a:pt x="1486" y="1588"/>
                </a:lnTo>
                <a:lnTo>
                  <a:pt x="86" y="1584"/>
                </a:lnTo>
                <a:lnTo>
                  <a:pt x="82" y="102"/>
                </a:lnTo>
                <a:lnTo>
                  <a:pt x="1502" y="100"/>
                </a:lnTo>
                <a:lnTo>
                  <a:pt x="1504" y="2"/>
                </a:lnTo>
                <a:lnTo>
                  <a:pt x="0" y="10"/>
                </a:ln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484" name="Freeform 3">
            <a:extLst>
              <a:ext uri="{FF2B5EF4-FFF2-40B4-BE49-F238E27FC236}">
                <a16:creationId xmlns:a16="http://schemas.microsoft.com/office/drawing/2014/main" id="{D5F824E0-3E31-4F0F-9FC7-B1002EF4B683}"/>
              </a:ext>
            </a:extLst>
          </p:cNvPr>
          <p:cNvSpPr>
            <a:spLocks/>
          </p:cNvSpPr>
          <p:nvPr/>
        </p:nvSpPr>
        <p:spPr bwMode="auto">
          <a:xfrm>
            <a:off x="868363" y="2989263"/>
            <a:ext cx="2501900" cy="2719387"/>
          </a:xfrm>
          <a:custGeom>
            <a:avLst/>
            <a:gdLst>
              <a:gd name="T0" fmla="*/ 0 w 1377"/>
              <a:gd name="T1" fmla="*/ 0 h 1644"/>
              <a:gd name="T2" fmla="*/ 0 w 1377"/>
              <a:gd name="T3" fmla="*/ 2147483646 h 1644"/>
              <a:gd name="T4" fmla="*/ 2147483646 w 1377"/>
              <a:gd name="T5" fmla="*/ 2147483646 h 1644"/>
              <a:gd name="T6" fmla="*/ 2147483646 w 1377"/>
              <a:gd name="T7" fmla="*/ 0 h 1644"/>
              <a:gd name="T8" fmla="*/ 0 60000 65536"/>
              <a:gd name="T9" fmla="*/ 0 60000 65536"/>
              <a:gd name="T10" fmla="*/ 0 60000 65536"/>
              <a:gd name="T11" fmla="*/ 0 60000 65536"/>
              <a:gd name="T12" fmla="*/ 0 w 1377"/>
              <a:gd name="T13" fmla="*/ 0 h 1644"/>
              <a:gd name="T14" fmla="*/ 1377 w 1377"/>
              <a:gd name="T15" fmla="*/ 1644 h 16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77" h="1644">
                <a:moveTo>
                  <a:pt x="0" y="0"/>
                </a:moveTo>
                <a:lnTo>
                  <a:pt x="0" y="1644"/>
                </a:lnTo>
                <a:lnTo>
                  <a:pt x="1377" y="1644"/>
                </a:lnTo>
                <a:lnTo>
                  <a:pt x="1377" y="0"/>
                </a:lnTo>
              </a:path>
            </a:pathLst>
          </a:custGeom>
          <a:noFill/>
          <a:ln w="50800">
            <a:solidFill>
              <a:srgbClr val="4D4D4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485" name="Freeform 4">
            <a:extLst>
              <a:ext uri="{FF2B5EF4-FFF2-40B4-BE49-F238E27FC236}">
                <a16:creationId xmlns:a16="http://schemas.microsoft.com/office/drawing/2014/main" id="{1D9550B0-4769-4C53-B2A0-4A8105784613}"/>
              </a:ext>
            </a:extLst>
          </p:cNvPr>
          <p:cNvSpPr>
            <a:spLocks/>
          </p:cNvSpPr>
          <p:nvPr/>
        </p:nvSpPr>
        <p:spPr bwMode="auto">
          <a:xfrm>
            <a:off x="995363" y="3255963"/>
            <a:ext cx="2235200" cy="2303462"/>
          </a:xfrm>
          <a:custGeom>
            <a:avLst/>
            <a:gdLst>
              <a:gd name="T0" fmla="*/ 0 w 1408"/>
              <a:gd name="T1" fmla="*/ 0 h 1451"/>
              <a:gd name="T2" fmla="*/ 25201563 w 1408"/>
              <a:gd name="T3" fmla="*/ 2147483646 h 1451"/>
              <a:gd name="T4" fmla="*/ 2147483646 w 1408"/>
              <a:gd name="T5" fmla="*/ 2147483646 h 1451"/>
              <a:gd name="T6" fmla="*/ 2147483646 w 1408"/>
              <a:gd name="T7" fmla="*/ 10080623 h 1451"/>
              <a:gd name="T8" fmla="*/ 0 60000 65536"/>
              <a:gd name="T9" fmla="*/ 0 60000 65536"/>
              <a:gd name="T10" fmla="*/ 0 60000 65536"/>
              <a:gd name="T11" fmla="*/ 0 60000 65536"/>
              <a:gd name="T12" fmla="*/ 0 w 1408"/>
              <a:gd name="T13" fmla="*/ 0 h 1451"/>
              <a:gd name="T14" fmla="*/ 1408 w 1408"/>
              <a:gd name="T15" fmla="*/ 1451 h 145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08" h="1451">
                <a:moveTo>
                  <a:pt x="0" y="0"/>
                </a:moveTo>
                <a:lnTo>
                  <a:pt x="10" y="1451"/>
                </a:lnTo>
                <a:lnTo>
                  <a:pt x="1408" y="1451"/>
                </a:lnTo>
                <a:lnTo>
                  <a:pt x="1401" y="4"/>
                </a:lnTo>
              </a:path>
            </a:pathLst>
          </a:custGeom>
          <a:solidFill>
            <a:srgbClr val="EAEAEA"/>
          </a:solidFill>
          <a:ln w="50800">
            <a:solidFill>
              <a:srgbClr val="4D4D4D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486" name="Freeform 5">
            <a:extLst>
              <a:ext uri="{FF2B5EF4-FFF2-40B4-BE49-F238E27FC236}">
                <a16:creationId xmlns:a16="http://schemas.microsoft.com/office/drawing/2014/main" id="{B29296EE-B4AE-4954-A4B9-26F2DCA7C06D}"/>
              </a:ext>
            </a:extLst>
          </p:cNvPr>
          <p:cNvSpPr>
            <a:spLocks/>
          </p:cNvSpPr>
          <p:nvPr/>
        </p:nvSpPr>
        <p:spPr bwMode="auto">
          <a:xfrm>
            <a:off x="855663" y="2905125"/>
            <a:ext cx="2519362" cy="171450"/>
          </a:xfrm>
          <a:custGeom>
            <a:avLst/>
            <a:gdLst>
              <a:gd name="T0" fmla="*/ 2519362 w 1587"/>
              <a:gd name="T1" fmla="*/ 105846563 h 108"/>
              <a:gd name="T2" fmla="*/ 88204657 w 1587"/>
              <a:gd name="T3" fmla="*/ 105846563 h 108"/>
              <a:gd name="T4" fmla="*/ 88204657 w 1587"/>
              <a:gd name="T5" fmla="*/ 267136563 h 108"/>
              <a:gd name="T6" fmla="*/ 2147483646 w 1587"/>
              <a:gd name="T7" fmla="*/ 272176875 h 108"/>
              <a:gd name="T8" fmla="*/ 2147483646 w 1587"/>
              <a:gd name="T9" fmla="*/ 105846563 h 108"/>
              <a:gd name="T10" fmla="*/ 2147483646 w 1587"/>
              <a:gd name="T11" fmla="*/ 103327200 h 108"/>
              <a:gd name="T12" fmla="*/ 2147483646 w 1587"/>
              <a:gd name="T13" fmla="*/ 5040313 h 108"/>
              <a:gd name="T14" fmla="*/ 0 w 1587"/>
              <a:gd name="T15" fmla="*/ 0 h 108"/>
              <a:gd name="T16" fmla="*/ 2519362 w 1587"/>
              <a:gd name="T17" fmla="*/ 105846563 h 10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587"/>
              <a:gd name="T28" fmla="*/ 0 h 108"/>
              <a:gd name="T29" fmla="*/ 1587 w 1587"/>
              <a:gd name="T30" fmla="*/ 108 h 10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587" h="108">
                <a:moveTo>
                  <a:pt x="1" y="42"/>
                </a:moveTo>
                <a:lnTo>
                  <a:pt x="35" y="42"/>
                </a:lnTo>
                <a:lnTo>
                  <a:pt x="35" y="106"/>
                </a:lnTo>
                <a:lnTo>
                  <a:pt x="1555" y="108"/>
                </a:lnTo>
                <a:lnTo>
                  <a:pt x="1555" y="42"/>
                </a:lnTo>
                <a:lnTo>
                  <a:pt x="1587" y="41"/>
                </a:lnTo>
                <a:lnTo>
                  <a:pt x="1586" y="2"/>
                </a:lnTo>
                <a:lnTo>
                  <a:pt x="0" y="0"/>
                </a:lnTo>
                <a:lnTo>
                  <a:pt x="1" y="42"/>
                </a:lnTo>
                <a:close/>
              </a:path>
            </a:pathLst>
          </a:custGeom>
          <a:gradFill rotWithShape="1">
            <a:gsLst>
              <a:gs pos="0">
                <a:srgbClr val="595959"/>
              </a:gs>
              <a:gs pos="50000">
                <a:srgbClr val="C0C0C0"/>
              </a:gs>
              <a:gs pos="100000">
                <a:srgbClr val="595959"/>
              </a:gs>
            </a:gsLst>
            <a:lin ang="5400000" scaled="1"/>
          </a:gradFill>
          <a:ln w="25400">
            <a:solidFill>
              <a:srgbClr val="333333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20838" name="Freeform 6">
            <a:extLst>
              <a:ext uri="{FF2B5EF4-FFF2-40B4-BE49-F238E27FC236}">
                <a16:creationId xmlns:a16="http://schemas.microsoft.com/office/drawing/2014/main" id="{521B9DAC-19EA-493C-8989-F84BACB9DCBA}"/>
              </a:ext>
            </a:extLst>
          </p:cNvPr>
          <p:cNvSpPr>
            <a:spLocks/>
          </p:cNvSpPr>
          <p:nvPr/>
        </p:nvSpPr>
        <p:spPr bwMode="auto">
          <a:xfrm>
            <a:off x="971550" y="3200400"/>
            <a:ext cx="2262188" cy="192088"/>
          </a:xfrm>
          <a:custGeom>
            <a:avLst/>
            <a:gdLst/>
            <a:ahLst/>
            <a:cxnLst>
              <a:cxn ang="0">
                <a:pos x="45" y="120"/>
              </a:cxn>
              <a:cxn ang="0">
                <a:pos x="45" y="27"/>
              </a:cxn>
              <a:cxn ang="0">
                <a:pos x="0" y="27"/>
              </a:cxn>
              <a:cxn ang="0">
                <a:pos x="0" y="0"/>
              </a:cxn>
              <a:cxn ang="0">
                <a:pos x="1425" y="0"/>
              </a:cxn>
              <a:cxn ang="0">
                <a:pos x="1425" y="30"/>
              </a:cxn>
              <a:cxn ang="0">
                <a:pos x="1388" y="30"/>
              </a:cxn>
              <a:cxn ang="0">
                <a:pos x="1388" y="121"/>
              </a:cxn>
              <a:cxn ang="0">
                <a:pos x="45" y="120"/>
              </a:cxn>
            </a:cxnLst>
            <a:rect l="0" t="0" r="r" b="b"/>
            <a:pathLst>
              <a:path w="1425" h="121">
                <a:moveTo>
                  <a:pt x="45" y="120"/>
                </a:moveTo>
                <a:lnTo>
                  <a:pt x="45" y="27"/>
                </a:lnTo>
                <a:lnTo>
                  <a:pt x="0" y="27"/>
                </a:lnTo>
                <a:lnTo>
                  <a:pt x="0" y="0"/>
                </a:lnTo>
                <a:lnTo>
                  <a:pt x="1425" y="0"/>
                </a:lnTo>
                <a:lnTo>
                  <a:pt x="1425" y="30"/>
                </a:lnTo>
                <a:lnTo>
                  <a:pt x="1388" y="30"/>
                </a:lnTo>
                <a:lnTo>
                  <a:pt x="1388" y="121"/>
                </a:lnTo>
                <a:lnTo>
                  <a:pt x="45" y="120"/>
                </a:lnTo>
                <a:close/>
              </a:path>
            </a:pathLst>
          </a:cu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tint val="49412"/>
                  <a:invGamma/>
                </a:schemeClr>
              </a:gs>
            </a:gsLst>
            <a:lin ang="5400000" scaled="1"/>
          </a:gradFill>
          <a:ln w="25400">
            <a:solidFill>
              <a:srgbClr val="333333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20839" name="Text Box 7">
            <a:extLst>
              <a:ext uri="{FF2B5EF4-FFF2-40B4-BE49-F238E27FC236}">
                <a16:creationId xmlns:a16="http://schemas.microsoft.com/office/drawing/2014/main" id="{AED8A13D-0C93-4655-8F0E-8ABD4BCAB9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663" y="5716588"/>
            <a:ext cx="184150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3100" b="0"/>
          </a:p>
        </p:txBody>
      </p:sp>
      <p:sp>
        <p:nvSpPr>
          <p:cNvPr id="20489" name="Freeform 8" descr="Cik-cak">
            <a:extLst>
              <a:ext uri="{FF2B5EF4-FFF2-40B4-BE49-F238E27FC236}">
                <a16:creationId xmlns:a16="http://schemas.microsoft.com/office/drawing/2014/main" id="{AB74E08C-A4FF-493E-9AA5-86379682AF1C}"/>
              </a:ext>
            </a:extLst>
          </p:cNvPr>
          <p:cNvSpPr>
            <a:spLocks/>
          </p:cNvSpPr>
          <p:nvPr/>
        </p:nvSpPr>
        <p:spPr bwMode="auto">
          <a:xfrm>
            <a:off x="1022350" y="4033838"/>
            <a:ext cx="2179638" cy="1492250"/>
          </a:xfrm>
          <a:custGeom>
            <a:avLst/>
            <a:gdLst>
              <a:gd name="T0" fmla="*/ 0 w 1492"/>
              <a:gd name="T1" fmla="*/ 0 h 1132"/>
              <a:gd name="T2" fmla="*/ 2147483646 w 1492"/>
              <a:gd name="T3" fmla="*/ 0 h 1132"/>
              <a:gd name="T4" fmla="*/ 2147483646 w 1492"/>
              <a:gd name="T5" fmla="*/ 1953244518 h 1132"/>
              <a:gd name="T6" fmla="*/ 34146688 w 1492"/>
              <a:gd name="T7" fmla="*/ 1967146698 h 1132"/>
              <a:gd name="T8" fmla="*/ 0 w 1492"/>
              <a:gd name="T9" fmla="*/ 0 h 11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92"/>
              <a:gd name="T16" fmla="*/ 0 h 1132"/>
              <a:gd name="T17" fmla="*/ 1492 w 1492"/>
              <a:gd name="T18" fmla="*/ 1132 h 11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92" h="1132">
                <a:moveTo>
                  <a:pt x="0" y="0"/>
                </a:moveTo>
                <a:lnTo>
                  <a:pt x="1476" y="0"/>
                </a:lnTo>
                <a:lnTo>
                  <a:pt x="1492" y="1124"/>
                </a:lnTo>
                <a:lnTo>
                  <a:pt x="16" y="1132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490" name="Rectangle 9">
            <a:extLst>
              <a:ext uri="{FF2B5EF4-FFF2-40B4-BE49-F238E27FC236}">
                <a16:creationId xmlns:a16="http://schemas.microsoft.com/office/drawing/2014/main" id="{B746F3B3-63EE-408E-9741-D53CC46537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9450" y="4633913"/>
            <a:ext cx="723900" cy="876300"/>
          </a:xfrm>
          <a:prstGeom prst="rect">
            <a:avLst/>
          </a:prstGeom>
          <a:gradFill rotWithShape="1">
            <a:gsLst>
              <a:gs pos="0">
                <a:srgbClr val="00568F"/>
              </a:gs>
              <a:gs pos="50000">
                <a:srgbClr val="0099FF"/>
              </a:gs>
              <a:gs pos="100000">
                <a:srgbClr val="00568F"/>
              </a:gs>
            </a:gsLst>
            <a:lin ang="0" scaled="1"/>
          </a:gradFill>
          <a:ln w="1905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4200"/>
          </a:p>
        </p:txBody>
      </p:sp>
      <p:sp>
        <p:nvSpPr>
          <p:cNvPr id="120842" name="Text Box 10">
            <a:extLst>
              <a:ext uri="{FF2B5EF4-FFF2-40B4-BE49-F238E27FC236}">
                <a16:creationId xmlns:a16="http://schemas.microsoft.com/office/drawing/2014/main" id="{A1885E26-B99F-4D7C-AB03-E586571604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79388"/>
            <a:ext cx="8959850" cy="105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k-SK" altLang="cs-CZ" sz="3300" b="0"/>
              <a:t>Kalorimetr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k-SK" altLang="cs-CZ" sz="3000" b="0"/>
              <a:t>Teplo přijaté tělesem se rovná teplu odevzdanému vodou.</a:t>
            </a:r>
          </a:p>
        </p:txBody>
      </p:sp>
      <p:grpSp>
        <p:nvGrpSpPr>
          <p:cNvPr id="20492" name="Group 11">
            <a:extLst>
              <a:ext uri="{FF2B5EF4-FFF2-40B4-BE49-F238E27FC236}">
                <a16:creationId xmlns:a16="http://schemas.microsoft.com/office/drawing/2014/main" id="{F99AD337-8E30-48F2-913D-3A0DEF9926C1}"/>
              </a:ext>
            </a:extLst>
          </p:cNvPr>
          <p:cNvGrpSpPr>
            <a:grpSpLocks/>
          </p:cNvGrpSpPr>
          <p:nvPr/>
        </p:nvGrpSpPr>
        <p:grpSpPr bwMode="auto">
          <a:xfrm>
            <a:off x="1406525" y="1725613"/>
            <a:ext cx="238125" cy="3360737"/>
            <a:chOff x="2986" y="644"/>
            <a:chExt cx="150" cy="2117"/>
          </a:xfrm>
        </p:grpSpPr>
        <p:sp>
          <p:nvSpPr>
            <p:cNvPr id="20498" name="Freeform 12">
              <a:extLst>
                <a:ext uri="{FF2B5EF4-FFF2-40B4-BE49-F238E27FC236}">
                  <a16:creationId xmlns:a16="http://schemas.microsoft.com/office/drawing/2014/main" id="{F70F8CFA-0AE5-4C84-BE08-0BBBDE2CD1F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1" y="644"/>
              <a:ext cx="60" cy="1692"/>
            </a:xfrm>
            <a:custGeom>
              <a:avLst/>
              <a:gdLst>
                <a:gd name="T0" fmla="*/ 6 w 60"/>
                <a:gd name="T1" fmla="*/ 1692 h 1692"/>
                <a:gd name="T2" fmla="*/ 60 w 60"/>
                <a:gd name="T3" fmla="*/ 1692 h 1692"/>
                <a:gd name="T4" fmla="*/ 60 w 60"/>
                <a:gd name="T5" fmla="*/ 51 h 1692"/>
                <a:gd name="T6" fmla="*/ 54 w 60"/>
                <a:gd name="T7" fmla="*/ 18 h 1692"/>
                <a:gd name="T8" fmla="*/ 33 w 60"/>
                <a:gd name="T9" fmla="*/ 0 h 1692"/>
                <a:gd name="T10" fmla="*/ 15 w 60"/>
                <a:gd name="T11" fmla="*/ 21 h 1692"/>
                <a:gd name="T12" fmla="*/ 0 w 60"/>
                <a:gd name="T13" fmla="*/ 51 h 1692"/>
                <a:gd name="T14" fmla="*/ 6 w 60"/>
                <a:gd name="T15" fmla="*/ 1692 h 16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0"/>
                <a:gd name="T25" fmla="*/ 0 h 1692"/>
                <a:gd name="T26" fmla="*/ 60 w 60"/>
                <a:gd name="T27" fmla="*/ 1692 h 169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0" h="1692">
                  <a:moveTo>
                    <a:pt x="6" y="1692"/>
                  </a:moveTo>
                  <a:lnTo>
                    <a:pt x="60" y="1692"/>
                  </a:lnTo>
                  <a:lnTo>
                    <a:pt x="60" y="51"/>
                  </a:lnTo>
                  <a:lnTo>
                    <a:pt x="54" y="18"/>
                  </a:lnTo>
                  <a:lnTo>
                    <a:pt x="33" y="0"/>
                  </a:lnTo>
                  <a:lnTo>
                    <a:pt x="15" y="21"/>
                  </a:lnTo>
                  <a:lnTo>
                    <a:pt x="0" y="51"/>
                  </a:lnTo>
                  <a:lnTo>
                    <a:pt x="6" y="1692"/>
                  </a:lnTo>
                  <a:close/>
                </a:path>
              </a:pathLst>
            </a:cu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499" name="Freeform 13">
              <a:extLst>
                <a:ext uri="{FF2B5EF4-FFF2-40B4-BE49-F238E27FC236}">
                  <a16:creationId xmlns:a16="http://schemas.microsoft.com/office/drawing/2014/main" id="{CD973E35-144C-4AC2-A074-D592D910442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6" y="1548"/>
              <a:ext cx="150" cy="1211"/>
            </a:xfrm>
            <a:custGeom>
              <a:avLst/>
              <a:gdLst>
                <a:gd name="T0" fmla="*/ 50 w 150"/>
                <a:gd name="T1" fmla="*/ 0 h 1211"/>
                <a:gd name="T2" fmla="*/ 98 w 150"/>
                <a:gd name="T3" fmla="*/ 0 h 1211"/>
                <a:gd name="T4" fmla="*/ 107 w 150"/>
                <a:gd name="T5" fmla="*/ 1078 h 1211"/>
                <a:gd name="T6" fmla="*/ 144 w 150"/>
                <a:gd name="T7" fmla="*/ 1108 h 1211"/>
                <a:gd name="T8" fmla="*/ 146 w 150"/>
                <a:gd name="T9" fmla="*/ 1157 h 1211"/>
                <a:gd name="T10" fmla="*/ 134 w 150"/>
                <a:gd name="T11" fmla="*/ 1192 h 1211"/>
                <a:gd name="T12" fmla="*/ 107 w 150"/>
                <a:gd name="T13" fmla="*/ 1207 h 1211"/>
                <a:gd name="T14" fmla="*/ 59 w 150"/>
                <a:gd name="T15" fmla="*/ 1207 h 1211"/>
                <a:gd name="T16" fmla="*/ 18 w 150"/>
                <a:gd name="T17" fmla="*/ 1183 h 1211"/>
                <a:gd name="T18" fmla="*/ 0 w 150"/>
                <a:gd name="T19" fmla="*/ 1138 h 1211"/>
                <a:gd name="T20" fmla="*/ 20 w 150"/>
                <a:gd name="T21" fmla="*/ 1097 h 1211"/>
                <a:gd name="T22" fmla="*/ 50 w 150"/>
                <a:gd name="T23" fmla="*/ 1075 h 1211"/>
                <a:gd name="T24" fmla="*/ 50 w 150"/>
                <a:gd name="T25" fmla="*/ 0 h 121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50"/>
                <a:gd name="T40" fmla="*/ 0 h 1211"/>
                <a:gd name="T41" fmla="*/ 150 w 150"/>
                <a:gd name="T42" fmla="*/ 1211 h 121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50" h="1211">
                  <a:moveTo>
                    <a:pt x="50" y="0"/>
                  </a:moveTo>
                  <a:lnTo>
                    <a:pt x="98" y="0"/>
                  </a:lnTo>
                  <a:lnTo>
                    <a:pt x="107" y="1078"/>
                  </a:lnTo>
                  <a:lnTo>
                    <a:pt x="144" y="1108"/>
                  </a:lnTo>
                  <a:cubicBezTo>
                    <a:pt x="150" y="1121"/>
                    <a:pt x="148" y="1143"/>
                    <a:pt x="146" y="1157"/>
                  </a:cubicBezTo>
                  <a:cubicBezTo>
                    <a:pt x="144" y="1171"/>
                    <a:pt x="140" y="1184"/>
                    <a:pt x="134" y="1192"/>
                  </a:cubicBezTo>
                  <a:cubicBezTo>
                    <a:pt x="128" y="1200"/>
                    <a:pt x="119" y="1205"/>
                    <a:pt x="107" y="1207"/>
                  </a:cubicBezTo>
                  <a:cubicBezTo>
                    <a:pt x="95" y="1209"/>
                    <a:pt x="74" y="1211"/>
                    <a:pt x="59" y="1207"/>
                  </a:cubicBezTo>
                  <a:cubicBezTo>
                    <a:pt x="44" y="1203"/>
                    <a:pt x="28" y="1194"/>
                    <a:pt x="18" y="1183"/>
                  </a:cubicBezTo>
                  <a:cubicBezTo>
                    <a:pt x="8" y="1172"/>
                    <a:pt x="0" y="1152"/>
                    <a:pt x="0" y="1138"/>
                  </a:cubicBezTo>
                  <a:cubicBezTo>
                    <a:pt x="0" y="1124"/>
                    <a:pt x="12" y="1107"/>
                    <a:pt x="20" y="1097"/>
                  </a:cubicBezTo>
                  <a:lnTo>
                    <a:pt x="50" y="1075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00" name="Freeform 14">
              <a:extLst>
                <a:ext uri="{FF2B5EF4-FFF2-40B4-BE49-F238E27FC236}">
                  <a16:creationId xmlns:a16="http://schemas.microsoft.com/office/drawing/2014/main" id="{22E4152A-F9D9-4B22-A7AA-03F7D96B6448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7" y="646"/>
              <a:ext cx="149" cy="2115"/>
            </a:xfrm>
            <a:custGeom>
              <a:avLst/>
              <a:gdLst>
                <a:gd name="T0" fmla="*/ 47 w 149"/>
                <a:gd name="T1" fmla="*/ 1981 h 2115"/>
                <a:gd name="T2" fmla="*/ 47 w 149"/>
                <a:gd name="T3" fmla="*/ 47 h 2115"/>
                <a:gd name="T4" fmla="*/ 52 w 149"/>
                <a:gd name="T5" fmla="*/ 19 h 2115"/>
                <a:gd name="T6" fmla="*/ 65 w 149"/>
                <a:gd name="T7" fmla="*/ 3 h 2115"/>
                <a:gd name="T8" fmla="*/ 87 w 149"/>
                <a:gd name="T9" fmla="*/ 3 h 2115"/>
                <a:gd name="T10" fmla="*/ 98 w 149"/>
                <a:gd name="T11" fmla="*/ 19 h 2115"/>
                <a:gd name="T12" fmla="*/ 103 w 149"/>
                <a:gd name="T13" fmla="*/ 43 h 2115"/>
                <a:gd name="T14" fmla="*/ 102 w 149"/>
                <a:gd name="T15" fmla="*/ 1976 h 2115"/>
                <a:gd name="T16" fmla="*/ 130 w 149"/>
                <a:gd name="T17" fmla="*/ 1996 h 2115"/>
                <a:gd name="T18" fmla="*/ 145 w 149"/>
                <a:gd name="T19" fmla="*/ 2020 h 2115"/>
                <a:gd name="T20" fmla="*/ 149 w 149"/>
                <a:gd name="T21" fmla="*/ 2047 h 2115"/>
                <a:gd name="T22" fmla="*/ 145 w 149"/>
                <a:gd name="T23" fmla="*/ 2075 h 2115"/>
                <a:gd name="T24" fmla="*/ 133 w 149"/>
                <a:gd name="T25" fmla="*/ 2096 h 2115"/>
                <a:gd name="T26" fmla="*/ 110 w 149"/>
                <a:gd name="T27" fmla="*/ 2111 h 2115"/>
                <a:gd name="T28" fmla="*/ 77 w 149"/>
                <a:gd name="T29" fmla="*/ 2115 h 2115"/>
                <a:gd name="T30" fmla="*/ 43 w 149"/>
                <a:gd name="T31" fmla="*/ 2110 h 2115"/>
                <a:gd name="T32" fmla="*/ 14 w 149"/>
                <a:gd name="T33" fmla="*/ 2083 h 2115"/>
                <a:gd name="T34" fmla="*/ 1 w 149"/>
                <a:gd name="T35" fmla="*/ 2051 h 2115"/>
                <a:gd name="T36" fmla="*/ 8 w 149"/>
                <a:gd name="T37" fmla="*/ 2017 h 2115"/>
                <a:gd name="T38" fmla="*/ 22 w 149"/>
                <a:gd name="T39" fmla="*/ 1995 h 2115"/>
                <a:gd name="T40" fmla="*/ 47 w 149"/>
                <a:gd name="T41" fmla="*/ 1981 h 211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49"/>
                <a:gd name="T64" fmla="*/ 0 h 2115"/>
                <a:gd name="T65" fmla="*/ 149 w 149"/>
                <a:gd name="T66" fmla="*/ 2115 h 211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49" h="2115">
                  <a:moveTo>
                    <a:pt x="47" y="1981"/>
                  </a:moveTo>
                  <a:cubicBezTo>
                    <a:pt x="51" y="1656"/>
                    <a:pt x="46" y="374"/>
                    <a:pt x="47" y="47"/>
                  </a:cubicBezTo>
                  <a:lnTo>
                    <a:pt x="52" y="19"/>
                  </a:lnTo>
                  <a:cubicBezTo>
                    <a:pt x="55" y="12"/>
                    <a:pt x="59" y="6"/>
                    <a:pt x="65" y="3"/>
                  </a:cubicBezTo>
                  <a:cubicBezTo>
                    <a:pt x="71" y="0"/>
                    <a:pt x="82" y="0"/>
                    <a:pt x="87" y="3"/>
                  </a:cubicBezTo>
                  <a:cubicBezTo>
                    <a:pt x="92" y="6"/>
                    <a:pt x="95" y="12"/>
                    <a:pt x="98" y="19"/>
                  </a:cubicBezTo>
                  <a:lnTo>
                    <a:pt x="103" y="43"/>
                  </a:lnTo>
                  <a:lnTo>
                    <a:pt x="102" y="1976"/>
                  </a:lnTo>
                  <a:lnTo>
                    <a:pt x="130" y="1996"/>
                  </a:lnTo>
                  <a:cubicBezTo>
                    <a:pt x="137" y="2003"/>
                    <a:pt x="142" y="2012"/>
                    <a:pt x="145" y="2020"/>
                  </a:cubicBezTo>
                  <a:cubicBezTo>
                    <a:pt x="148" y="2028"/>
                    <a:pt x="149" y="2038"/>
                    <a:pt x="149" y="2047"/>
                  </a:cubicBezTo>
                  <a:cubicBezTo>
                    <a:pt x="149" y="2056"/>
                    <a:pt x="148" y="2067"/>
                    <a:pt x="145" y="2075"/>
                  </a:cubicBezTo>
                  <a:cubicBezTo>
                    <a:pt x="142" y="2083"/>
                    <a:pt x="139" y="2090"/>
                    <a:pt x="133" y="2096"/>
                  </a:cubicBezTo>
                  <a:cubicBezTo>
                    <a:pt x="127" y="2102"/>
                    <a:pt x="119" y="2108"/>
                    <a:pt x="110" y="2111"/>
                  </a:cubicBezTo>
                  <a:cubicBezTo>
                    <a:pt x="101" y="2114"/>
                    <a:pt x="88" y="2115"/>
                    <a:pt x="77" y="2115"/>
                  </a:cubicBezTo>
                  <a:cubicBezTo>
                    <a:pt x="66" y="2115"/>
                    <a:pt x="53" y="2115"/>
                    <a:pt x="43" y="2110"/>
                  </a:cubicBezTo>
                  <a:cubicBezTo>
                    <a:pt x="33" y="2105"/>
                    <a:pt x="21" y="2093"/>
                    <a:pt x="14" y="2083"/>
                  </a:cubicBezTo>
                  <a:cubicBezTo>
                    <a:pt x="7" y="2073"/>
                    <a:pt x="2" y="2062"/>
                    <a:pt x="1" y="2051"/>
                  </a:cubicBezTo>
                  <a:cubicBezTo>
                    <a:pt x="0" y="2040"/>
                    <a:pt x="5" y="2026"/>
                    <a:pt x="8" y="2017"/>
                  </a:cubicBezTo>
                  <a:cubicBezTo>
                    <a:pt x="11" y="2008"/>
                    <a:pt x="15" y="2001"/>
                    <a:pt x="22" y="1995"/>
                  </a:cubicBezTo>
                  <a:lnTo>
                    <a:pt x="47" y="1981"/>
                  </a:lnTo>
                  <a:close/>
                </a:path>
              </a:pathLst>
            </a:custGeom>
            <a:noFill/>
            <a:ln w="19050">
              <a:solidFill>
                <a:srgbClr val="33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aphicFrame>
        <p:nvGraphicFramePr>
          <p:cNvPr id="120850" name="Object 18">
            <a:extLst>
              <a:ext uri="{FF2B5EF4-FFF2-40B4-BE49-F238E27FC236}">
                <a16:creationId xmlns:a16="http://schemas.microsoft.com/office/drawing/2014/main" id="{4DCBD11A-78AB-4D9F-AF42-CE2A4DECB36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08463" y="4011613"/>
          <a:ext cx="394652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1524000" imgH="228600" progId="Equation.3">
                  <p:embed/>
                </p:oleObj>
              </mc:Choice>
              <mc:Fallback>
                <p:oleObj name="Rovnice" r:id="rId4" imgW="1524000" imgH="2286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8463" y="4011613"/>
                        <a:ext cx="3946525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0891" name="Object 59">
            <a:extLst>
              <a:ext uri="{FF2B5EF4-FFF2-40B4-BE49-F238E27FC236}">
                <a16:creationId xmlns:a16="http://schemas.microsoft.com/office/drawing/2014/main" id="{D3AE1F98-16DA-4C90-A77D-91837E9D9EC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46713" y="3197225"/>
          <a:ext cx="1282700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a" r:id="rId6" imgW="494870" imgH="215713" progId="Equation.3">
                  <p:embed/>
                </p:oleObj>
              </mc:Choice>
              <mc:Fallback>
                <p:oleObj name="Rovnica" r:id="rId6" imgW="494870" imgH="215713" progId="Equation.3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6713" y="3197225"/>
                        <a:ext cx="1282700" cy="557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0893" name="Object 61">
            <a:extLst>
              <a:ext uri="{FF2B5EF4-FFF2-40B4-BE49-F238E27FC236}">
                <a16:creationId xmlns:a16="http://schemas.microsoft.com/office/drawing/2014/main" id="{C18AAE70-5BB6-4583-8D3A-62384084196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14875" y="1701800"/>
          <a:ext cx="256540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8" imgW="990600" imgH="228600" progId="Equation.3">
                  <p:embed/>
                </p:oleObj>
              </mc:Choice>
              <mc:Fallback>
                <p:oleObj name="Rovnice" r:id="rId8" imgW="990600" imgH="228600" progId="Equation.3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75" y="1701800"/>
                        <a:ext cx="2565400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0894" name="Object 62">
            <a:extLst>
              <a:ext uri="{FF2B5EF4-FFF2-40B4-BE49-F238E27FC236}">
                <a16:creationId xmlns:a16="http://schemas.microsoft.com/office/drawing/2014/main" id="{8AF7A665-8376-4E6C-B2D5-FE414ADDD47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79950" y="2381250"/>
          <a:ext cx="2728913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0" imgW="1054100" imgH="228600" progId="Equation.3">
                  <p:embed/>
                </p:oleObj>
              </mc:Choice>
              <mc:Fallback>
                <p:oleObj name="Rovnice" r:id="rId10" imgW="1054100" imgH="228600" progId="Equation.3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9950" y="2381250"/>
                        <a:ext cx="2728913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0895" name="Line 63">
            <a:extLst>
              <a:ext uri="{FF2B5EF4-FFF2-40B4-BE49-F238E27FC236}">
                <a16:creationId xmlns:a16="http://schemas.microsoft.com/office/drawing/2014/main" id="{82EB13F9-1128-46D6-9C0F-851DAA60B18C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3071813"/>
            <a:ext cx="28479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20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120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20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20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20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120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1000"/>
                                        <p:tgtEl>
                                          <p:spTgt spid="120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1208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92" grpId="0" animBg="1"/>
      <p:bldP spid="120839" grpId="0" build="p" autoUpdateAnimBg="0"/>
      <p:bldP spid="120842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>
            <a:extLst>
              <a:ext uri="{FF2B5EF4-FFF2-40B4-BE49-F238E27FC236}">
                <a16:creationId xmlns:a16="http://schemas.microsoft.com/office/drawing/2014/main" id="{29FD5CE6-AD28-4194-92DC-B4B194AE12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1438275"/>
            <a:ext cx="8856663" cy="311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k-SK" altLang="cs-CZ" sz="3300" b="0"/>
              <a:t>Hliníkový předmět s hmotností 0,80 kg a teplotou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k-SK" altLang="cs-CZ" sz="3300" b="0"/>
              <a:t>250 </a:t>
            </a:r>
            <a:r>
              <a:rPr lang="sk-SK" altLang="cs-CZ" sz="3300" b="0" baseline="30000"/>
              <a:t>o</a:t>
            </a:r>
            <a:r>
              <a:rPr lang="sk-SK" altLang="cs-CZ" sz="3300" b="0"/>
              <a:t>C  byl vložený do vody   </a:t>
            </a:r>
            <a:endParaRPr lang="sk-SK" altLang="cs-CZ" sz="2400" b="0"/>
          </a:p>
          <a:p>
            <a:pPr>
              <a:spcBef>
                <a:spcPct val="0"/>
              </a:spcBef>
              <a:buFontTx/>
              <a:buNone/>
            </a:pPr>
            <a:r>
              <a:rPr lang="sk-SK" altLang="cs-CZ" sz="3300" b="0"/>
              <a:t>s teplotou 15 </a:t>
            </a:r>
            <a:r>
              <a:rPr lang="sk-SK" altLang="cs-CZ" sz="3300" b="0" baseline="30000"/>
              <a:t>o</a:t>
            </a:r>
            <a:r>
              <a:rPr lang="sk-SK" altLang="cs-CZ" sz="3300" b="0"/>
              <a:t>C. Výsledná teplota je 40</a:t>
            </a:r>
            <a:r>
              <a:rPr lang="cs-CZ" altLang="cs-CZ" sz="3300" b="0"/>
              <a:t>°C. </a:t>
            </a:r>
            <a:endParaRPr lang="sk-SK" altLang="cs-CZ" sz="3300" b="0"/>
          </a:p>
          <a:p>
            <a:pPr>
              <a:spcBef>
                <a:spcPct val="0"/>
              </a:spcBef>
              <a:buFontTx/>
              <a:buNone/>
            </a:pPr>
            <a:r>
              <a:rPr lang="sk-SK" altLang="cs-CZ" sz="3300" b="0"/>
              <a:t>Urči hmotnost vody a množství předaného tepla.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k-SK" altLang="cs-CZ" sz="3300" b="0"/>
              <a:t>Předpokládáme, že  tepelná výměna nastala jen me-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k-SK" altLang="cs-CZ" sz="3300" b="0"/>
              <a:t>zi hliníkovým předmětem a vodou.</a:t>
            </a:r>
          </a:p>
        </p:txBody>
      </p:sp>
      <p:sp useBgFill="1">
        <p:nvSpPr>
          <p:cNvPr id="21507" name="Text Box 4">
            <a:extLst>
              <a:ext uri="{FF2B5EF4-FFF2-40B4-BE49-F238E27FC236}">
                <a16:creationId xmlns:a16="http://schemas.microsoft.com/office/drawing/2014/main" id="{9324EA6F-EFE0-4E81-A6D8-2FD96F704E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838" y="123825"/>
            <a:ext cx="2419350" cy="625475"/>
          </a:xfrm>
          <a:prstGeom prst="rect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k-SK" altLang="cs-CZ" sz="3500" b="0">
                <a:solidFill>
                  <a:srgbClr val="FF0000"/>
                </a:solidFill>
              </a:rPr>
              <a:t>Řešte úlohu: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6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167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167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167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167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167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>
            <a:extLst>
              <a:ext uri="{FF2B5EF4-FFF2-40B4-BE49-F238E27FC236}">
                <a16:creationId xmlns:a16="http://schemas.microsoft.com/office/drawing/2014/main" id="{FAE31143-4F74-4AB8-A151-3EBC6B8A6A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1438275"/>
            <a:ext cx="2119313" cy="420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k-SK" altLang="cs-CZ" b="0"/>
              <a:t>m</a:t>
            </a:r>
            <a:r>
              <a:rPr lang="sk-SK" altLang="cs-CZ" b="0" baseline="-25000"/>
              <a:t>1</a:t>
            </a:r>
            <a:r>
              <a:rPr lang="sk-SK" altLang="cs-CZ" b="0"/>
              <a:t>=0,80</a:t>
            </a:r>
            <a:r>
              <a:rPr lang="sk-SK" altLang="cs-CZ" sz="3300" b="0"/>
              <a:t> kg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k-SK" altLang="cs-CZ" sz="3300" b="0"/>
              <a:t>t</a:t>
            </a:r>
            <a:r>
              <a:rPr lang="sk-SK" altLang="cs-CZ" sz="3600" b="0" baseline="-25000"/>
              <a:t>1</a:t>
            </a:r>
            <a:r>
              <a:rPr lang="sk-SK" altLang="cs-CZ" sz="3300" b="0"/>
              <a:t>=250 </a:t>
            </a:r>
            <a:r>
              <a:rPr lang="sk-SK" altLang="cs-CZ" sz="3300" b="0" baseline="30000"/>
              <a:t>o</a:t>
            </a:r>
            <a:r>
              <a:rPr lang="sk-SK" altLang="cs-CZ" sz="3300" b="0"/>
              <a:t>C</a:t>
            </a:r>
            <a:endParaRPr lang="sk-SK" altLang="cs-CZ" sz="2400" b="0"/>
          </a:p>
          <a:p>
            <a:pPr>
              <a:spcBef>
                <a:spcPct val="0"/>
              </a:spcBef>
              <a:buFontTx/>
              <a:buNone/>
            </a:pPr>
            <a:r>
              <a:rPr lang="sk-SK" altLang="cs-CZ" sz="3300" b="0"/>
              <a:t>t</a:t>
            </a:r>
            <a:r>
              <a:rPr lang="sk-SK" altLang="cs-CZ" sz="3600" b="0" baseline="-25000"/>
              <a:t>2</a:t>
            </a:r>
            <a:r>
              <a:rPr lang="sk-SK" altLang="cs-CZ" sz="3300" b="0"/>
              <a:t>=15 </a:t>
            </a:r>
            <a:r>
              <a:rPr lang="sk-SK" altLang="cs-CZ" sz="3300" b="0" baseline="30000"/>
              <a:t>o</a:t>
            </a:r>
            <a:r>
              <a:rPr lang="sk-SK" altLang="cs-CZ" sz="3300" b="0"/>
              <a:t>C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k-SK" altLang="cs-CZ" sz="3300" b="0"/>
              <a:t>t</a:t>
            </a:r>
            <a:r>
              <a:rPr lang="sk-SK" altLang="cs-CZ" sz="3600" b="0" baseline="-25000"/>
              <a:t>v </a:t>
            </a:r>
            <a:r>
              <a:rPr lang="sk-SK" altLang="cs-CZ" sz="3300" b="0"/>
              <a:t>=40</a:t>
            </a:r>
            <a:r>
              <a:rPr lang="cs-CZ" altLang="cs-CZ" sz="3300" b="0"/>
              <a:t>°C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k-SK" altLang="cs-CZ" sz="3300" b="0"/>
              <a:t> c</a:t>
            </a:r>
            <a:r>
              <a:rPr lang="sk-SK" altLang="cs-CZ" sz="3600" b="0" baseline="-25000"/>
              <a:t>v </a:t>
            </a:r>
            <a:r>
              <a:rPr lang="cs-CZ" altLang="cs-CZ" sz="3300" b="0"/>
              <a:t>=4,2 </a:t>
            </a:r>
            <a:r>
              <a:rPr lang="sk-SK" altLang="cs-CZ" sz="3300" b="0"/>
              <a:t> </a:t>
            </a:r>
            <a:endParaRPr lang="cs-CZ" altLang="cs-CZ" sz="3300" b="0"/>
          </a:p>
          <a:p>
            <a:pPr>
              <a:spcBef>
                <a:spcPct val="0"/>
              </a:spcBef>
              <a:buFontTx/>
              <a:buNone/>
            </a:pPr>
            <a:r>
              <a:rPr lang="sk-SK" altLang="cs-CZ" sz="3300" b="0"/>
              <a:t> c</a:t>
            </a:r>
            <a:r>
              <a:rPr lang="sk-SK" altLang="cs-CZ" sz="3600" b="0" baseline="-25000"/>
              <a:t>t </a:t>
            </a:r>
            <a:r>
              <a:rPr lang="cs-CZ" altLang="cs-CZ" sz="3300" b="0"/>
              <a:t>= 0,9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k-SK" altLang="cs-CZ" sz="3600" b="0"/>
              <a:t>m</a:t>
            </a:r>
            <a:r>
              <a:rPr lang="sk-SK" altLang="cs-CZ" sz="3600" b="0" baseline="-25000"/>
              <a:t>2</a:t>
            </a:r>
            <a:r>
              <a:rPr lang="sk-SK" altLang="cs-CZ" sz="3600" b="0"/>
              <a:t>=</a:t>
            </a:r>
            <a:r>
              <a:rPr lang="cs-CZ" altLang="cs-CZ" sz="3300" b="0"/>
              <a:t> ?</a:t>
            </a:r>
            <a:endParaRPr lang="sk-SK" altLang="cs-CZ" sz="3300" b="0"/>
          </a:p>
          <a:p>
            <a:pPr>
              <a:spcBef>
                <a:spcPct val="0"/>
              </a:spcBef>
              <a:buFontTx/>
              <a:buNone/>
            </a:pPr>
            <a:endParaRPr lang="sk-SK" altLang="cs-CZ" sz="3300" b="0"/>
          </a:p>
        </p:txBody>
      </p:sp>
      <p:sp useBgFill="1">
        <p:nvSpPr>
          <p:cNvPr id="22531" name="Text Box 4">
            <a:extLst>
              <a:ext uri="{FF2B5EF4-FFF2-40B4-BE49-F238E27FC236}">
                <a16:creationId xmlns:a16="http://schemas.microsoft.com/office/drawing/2014/main" id="{24FF6B57-EC2B-4C33-802D-F2B9C8AC23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838" y="123825"/>
            <a:ext cx="1531937" cy="630238"/>
          </a:xfrm>
          <a:prstGeom prst="rect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k-SK" altLang="cs-CZ" sz="3500" b="0">
                <a:solidFill>
                  <a:srgbClr val="FF0000"/>
                </a:solidFill>
              </a:rPr>
              <a:t>Řešení:</a:t>
            </a:r>
          </a:p>
        </p:txBody>
      </p:sp>
      <p:graphicFrame>
        <p:nvGraphicFramePr>
          <p:cNvPr id="116741" name="Object 2">
            <a:extLst>
              <a:ext uri="{FF2B5EF4-FFF2-40B4-BE49-F238E27FC236}">
                <a16:creationId xmlns:a16="http://schemas.microsoft.com/office/drawing/2014/main" id="{F58F908F-8E2C-48E1-ADFE-7D2D9031B9C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94075" y="1443038"/>
          <a:ext cx="394652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1524000" imgH="228600" progId="Equation.3">
                  <p:embed/>
                </p:oleObj>
              </mc:Choice>
              <mc:Fallback>
                <p:oleObj name="Rovnice" r:id="rId2" imgW="152400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4075" y="1443038"/>
                        <a:ext cx="3946525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742" name="Object 3">
            <a:extLst>
              <a:ext uri="{FF2B5EF4-FFF2-40B4-BE49-F238E27FC236}">
                <a16:creationId xmlns:a16="http://schemas.microsoft.com/office/drawing/2014/main" id="{6A62A58A-B7B0-4C36-BE9A-1A9FE3BE475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14625" y="2324100"/>
          <a:ext cx="522922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2019300" imgH="215900" progId="Equation.3">
                  <p:embed/>
                </p:oleObj>
              </mc:Choice>
              <mc:Fallback>
                <p:oleObj name="Rovnice" r:id="rId4" imgW="2019300" imgH="2159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25" y="2324100"/>
                        <a:ext cx="5229225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4" name="Rectangle 5">
            <a:extLst>
              <a:ext uri="{FF2B5EF4-FFF2-40B4-BE49-F238E27FC236}">
                <a16:creationId xmlns:a16="http://schemas.microsoft.com/office/drawing/2014/main" id="{1D3DB250-BB58-47C9-BDF8-C61FDACC57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4200"/>
          </a:p>
        </p:txBody>
      </p:sp>
      <p:pic>
        <p:nvPicPr>
          <p:cNvPr id="122884" name="Picture 4">
            <a:extLst>
              <a:ext uri="{FF2B5EF4-FFF2-40B4-BE49-F238E27FC236}">
                <a16:creationId xmlns:a16="http://schemas.microsoft.com/office/drawing/2014/main" id="{9DA5868D-46AD-4477-B3B3-A5AEAAD6CE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2100" y="3444875"/>
            <a:ext cx="566738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6" name="Rectangle 7">
            <a:extLst>
              <a:ext uri="{FF2B5EF4-FFF2-40B4-BE49-F238E27FC236}">
                <a16:creationId xmlns:a16="http://schemas.microsoft.com/office/drawing/2014/main" id="{B4595AAB-1C84-46F5-A95B-68C25E3BE3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4200"/>
          </a:p>
        </p:txBody>
      </p:sp>
      <p:pic>
        <p:nvPicPr>
          <p:cNvPr id="122886" name="Picture 6">
            <a:extLst>
              <a:ext uri="{FF2B5EF4-FFF2-40B4-BE49-F238E27FC236}">
                <a16:creationId xmlns:a16="http://schemas.microsoft.com/office/drawing/2014/main" id="{27637A98-B22D-4CF5-8EBB-E225EB5682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575" y="4083050"/>
            <a:ext cx="52387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bdélník 9">
            <a:extLst>
              <a:ext uri="{FF2B5EF4-FFF2-40B4-BE49-F238E27FC236}">
                <a16:creationId xmlns:a16="http://schemas.microsoft.com/office/drawing/2014/main" id="{654C4B1C-708C-44F2-B932-2F66359BE0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6850" y="3044825"/>
            <a:ext cx="2963863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k-SK" altLang="cs-CZ" sz="4400" b="0"/>
              <a:t>m</a:t>
            </a:r>
            <a:r>
              <a:rPr lang="sk-SK" altLang="cs-CZ" sz="4400" b="0" baseline="-25000"/>
              <a:t>2</a:t>
            </a:r>
            <a:r>
              <a:rPr lang="sk-SK" altLang="cs-CZ" sz="4400" b="0"/>
              <a:t>= 1,44 kg</a:t>
            </a:r>
            <a:endParaRPr lang="cs-CZ" altLang="cs-CZ" sz="420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E8274651-D704-497D-9C28-EF142DF4C7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1725" y="5711825"/>
            <a:ext cx="7678738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b="0"/>
              <a:t>Hmotnost vody je 1,44 kg, množství předaného tepla je 151,2 kJ.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6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167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167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167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167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167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167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22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22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>
            <a:extLst>
              <a:ext uri="{FF2B5EF4-FFF2-40B4-BE49-F238E27FC236}">
                <a16:creationId xmlns:a16="http://schemas.microsoft.com/office/drawing/2014/main" id="{68C84FB6-2709-4964-81EC-F23BDC28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38" y="749300"/>
            <a:ext cx="89027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k-SK" altLang="cs-CZ" sz="2400" b="0"/>
              <a:t>Za jak dlouho se ohřeje 1,5 litru vody o teplotě 20°C na teplotu varu v rychlovarné konvici s příkonem 2000 W a účinností 90 %? Tepelné ztráty do okolí zanedbáváme.</a:t>
            </a:r>
          </a:p>
          <a:p>
            <a:pPr>
              <a:spcBef>
                <a:spcPct val="0"/>
              </a:spcBef>
              <a:buFontTx/>
              <a:buNone/>
            </a:pPr>
            <a:endParaRPr lang="sk-SK" altLang="cs-CZ" sz="3300" b="0"/>
          </a:p>
        </p:txBody>
      </p:sp>
      <p:sp useBgFill="1">
        <p:nvSpPr>
          <p:cNvPr id="23555" name="Text Box 4">
            <a:extLst>
              <a:ext uri="{FF2B5EF4-FFF2-40B4-BE49-F238E27FC236}">
                <a16:creationId xmlns:a16="http://schemas.microsoft.com/office/drawing/2014/main" id="{63A4A23A-9B5E-437A-B50E-04F764F3EC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838" y="123825"/>
            <a:ext cx="2419350" cy="625475"/>
          </a:xfrm>
          <a:prstGeom prst="rect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k-SK" altLang="cs-CZ" sz="3500" b="0">
                <a:solidFill>
                  <a:srgbClr val="FF0000"/>
                </a:solidFill>
              </a:rPr>
              <a:t>Řešte úlohu: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4C687952-3E42-4F58-9D72-A60C0ADA76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13" y="2089150"/>
            <a:ext cx="89027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2400"/>
              <a:t>Rozbor řešení:</a:t>
            </a:r>
            <a:r>
              <a:rPr lang="cs-CZ" altLang="cs-CZ" sz="2400" b="0"/>
              <a:t> Množství tepla, které přijme voda je rovno teplu, které vznikne při průchodu elektrického proudu varnou konvicí (výkon konvice) za určitý čas.</a:t>
            </a:r>
            <a:endParaRPr lang="cs-CZ" altLang="cs-CZ" sz="240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BD037AE-C0AE-4B2C-A885-455D067BB65C}"/>
              </a:ext>
            </a:extLst>
          </p:cNvPr>
          <p:cNvSpPr txBox="1"/>
          <p:nvPr/>
        </p:nvSpPr>
        <p:spPr>
          <a:xfrm>
            <a:off x="266700" y="3746500"/>
            <a:ext cx="8521700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400" dirty="0"/>
              <a:t>Postup při řešení:</a:t>
            </a:r>
            <a:r>
              <a:rPr lang="cs-CZ" sz="2400" b="0" dirty="0"/>
              <a:t> 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sz="2400" b="0" dirty="0"/>
              <a:t>Vypočítáme teplo, které je třeba dodat vodě na ohřátí.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sz="2400" b="0" dirty="0"/>
              <a:t>Vypočítáme výkon varné konvice.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sz="2400" b="0" dirty="0"/>
              <a:t>Teplo potřebné na ohřátí je rovno práci elektrického proudu.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sz="2400" b="0" dirty="0"/>
              <a:t>Potřebný čas je podíl práce a výkonu varné konvice.</a:t>
            </a:r>
          </a:p>
          <a:p>
            <a:pPr>
              <a:defRPr/>
            </a:pPr>
            <a:endParaRPr lang="cs-CZ" sz="2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6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k-SK" sz="4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k-SK" sz="4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353</Words>
  <Application>Microsoft Office PowerPoint</Application>
  <PresentationFormat>Předvádění na obrazovce (4:3)</PresentationFormat>
  <Paragraphs>53</Paragraphs>
  <Slides>11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Times New Roman</vt:lpstr>
      <vt:lpstr>Arial</vt:lpstr>
      <vt:lpstr>Default Design</vt:lpstr>
      <vt:lpstr>Snímek aplikace Microsoft PowerPoint</vt:lpstr>
      <vt:lpstr>Editor rovnic 3.0</vt:lpstr>
      <vt:lpstr>Microsoft Equation 3.0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ZŠ Horšovský Týn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Kalorimetr</dc:title>
  <dc:subject>fyzika</dc:subject>
  <dc:creator>upravil a přeložil Jaroslav Vrba</dc:creator>
  <cp:lastModifiedBy>Vrba Jaroslav</cp:lastModifiedBy>
  <cp:revision>598</cp:revision>
  <dcterms:created xsi:type="dcterms:W3CDTF">1998-09-16T05:24:54Z</dcterms:created>
  <dcterms:modified xsi:type="dcterms:W3CDTF">2021-01-10T18:48:45Z</dcterms:modified>
</cp:coreProperties>
</file>