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74" r:id="rId2"/>
    <p:sldId id="291" r:id="rId3"/>
    <p:sldId id="264" r:id="rId4"/>
    <p:sldId id="294" r:id="rId5"/>
    <p:sldId id="295" r:id="rId6"/>
    <p:sldId id="296" r:id="rId7"/>
    <p:sldId id="302" r:id="rId8"/>
    <p:sldId id="303" r:id="rId9"/>
    <p:sldId id="304" r:id="rId10"/>
    <p:sldId id="305" r:id="rId11"/>
    <p:sldId id="306" r:id="rId12"/>
    <p:sldId id="307" r:id="rId13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3333"/>
    <a:srgbClr val="CC3300"/>
    <a:srgbClr val="3366CC"/>
    <a:srgbClr val="FF0000"/>
    <a:srgbClr val="000066"/>
    <a:srgbClr val="00330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4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D8474E-70FC-4129-887B-78FC34A198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A8E399-678B-499B-A18D-35BBEBD20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A53C5-AFBB-4DB9-9E08-BFE0D78B3D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72D5C-099A-4A1C-BCB5-1AE99AFB089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72212313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BF7E3C-77FC-4387-8128-084E947A85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8D0CB9-279B-403A-862D-E90BC51EB2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AF571E-4E69-4411-A843-A0D593B36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A67F0-8A61-43EF-A024-75FEA5C3D66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5033602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77110D-00CA-4750-B8ED-9A6B8F4DC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BEED7-9D1E-4DA9-AD40-A8A7CAF538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400BCB-1043-4F41-BB24-EE6A8B9E1B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BBCBC-5C53-4A22-9F4B-83FCC0E57C9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0339528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C4F9B8-12F7-4618-8BE7-220F42A349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D8ABD4-E101-4DDB-81D2-54A7428F8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C2AD6F-21E0-4741-9594-B0280F332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8D3BD-AD29-45B1-A0A8-2C28DB66631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2257586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E66634-762A-4BEB-8E48-1A1A5F5AD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12EE45-54CA-47A6-BF54-C0F46C6070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C75EED-50E1-45BD-824D-0BE1AFBE6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B118C-611C-40CC-AEFF-943E0380284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121546306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ACFAAF-1485-492D-BCFF-B96210795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F933BC-2439-40F9-8DC2-1AFD8A386D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0606F9-85D2-4059-8567-9118EE38C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37C96-CC70-40FF-9FCA-C2342137D74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7177190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597DAC-5414-4617-9745-08C66C273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01DC84-F07A-45AE-85D1-EFC7E77ACB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C4DF41-452C-460B-9E81-96D800A041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A8424-8C28-4445-AABB-094546688734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0069024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B4F7EE0-8F50-4B62-9921-109650F50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4F238F-949F-44BF-B5F0-1A7FDCF425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640A60-0D9C-4BCC-B9DC-5EB5F483A0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60A97-74D5-45CB-BD7C-95F483C0943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51604273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41BD610-3F8B-4315-9821-F811E2207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E6224A-1AAC-48D6-A19F-2D256400F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B1C4F-CF19-4227-8CB2-4A07D8E3B0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6D08F-A0FD-4BF4-8C79-CE21BE9A59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051865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A07461-F654-4077-9D9D-4019167C66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9DB3FC-6FAE-4B44-967E-A82C3E31DE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A52ACE-A101-490F-B4C3-136CD12C9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1ABB-F6F3-4A61-AF29-9955CB4693E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3070963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B8FDA1-8A1A-4B39-9EBD-3064CFC8A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8C92-B8E7-48FB-817C-F6E7886B7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BC7CE2-B9CE-4DEF-83A6-CEBFB4BA7D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555CD-285F-4CA8-853B-19D1FD6C0CF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6839994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F72674B-9326-4F3C-9775-DA0F1D30D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776C26-4BB4-4B98-8E00-760007B8B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2C4282-D2A5-4D5D-A934-20A3F3FDD6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B781A3-B2D0-48F6-B837-EA723A8473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8629E7-9E60-42F1-88D4-4D486A21F2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CC5AB7-5469-4D82-8241-0BF143AC143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>
            <a:extLst>
              <a:ext uri="{FF2B5EF4-FFF2-40B4-BE49-F238E27FC236}">
                <a16:creationId xmlns:a16="http://schemas.microsoft.com/office/drawing/2014/main" id="{03E4E369-CC55-4671-A9CF-E45AD0333A9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aphicFrame>
          <p:nvGraphicFramePr>
            <p:cNvPr id="2051" name="Object 3">
              <a:extLst>
                <a:ext uri="{FF2B5EF4-FFF2-40B4-BE49-F238E27FC236}">
                  <a16:creationId xmlns:a16="http://schemas.microsoft.com/office/drawing/2014/main" id="{3FE946F9-547C-4911-8EE0-98C791EF41F9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60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2" imgW="9442841" imgH="7083704" progId="PowerPoint.Slide.8">
                    <p:embed/>
                  </p:oleObj>
                </mc:Choice>
                <mc:Fallback>
                  <p:oleObj name="Slide" r:id="rId2" imgW="9442841" imgH="7083704" progId="PowerPoint.Slide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60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2" name="Text Box 4">
              <a:extLst>
                <a:ext uri="{FF2B5EF4-FFF2-40B4-BE49-F238E27FC236}">
                  <a16:creationId xmlns:a16="http://schemas.microsoft.com/office/drawing/2014/main" id="{2E3F9BBA-9F1C-428D-BE6A-746E0E2C8E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" y="3999"/>
              <a:ext cx="8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sk-SK" altLang="cs-CZ" sz="1000" i="1">
                  <a:solidFill>
                    <a:srgbClr val="003399"/>
                  </a:solidFill>
                </a:rPr>
                <a:t>PaedDr. Jozef Beňuška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cs-CZ" sz="1000" i="1">
                  <a:solidFill>
                    <a:srgbClr val="003399"/>
                  </a:solidFill>
                </a:rPr>
                <a:t> j</a:t>
              </a:r>
              <a:r>
                <a:rPr lang="sk-SK" altLang="cs-CZ" sz="1000" i="1">
                  <a:solidFill>
                    <a:srgbClr val="003399"/>
                  </a:solidFill>
                </a:rPr>
                <a:t>benuska</a:t>
              </a:r>
              <a:r>
                <a:rPr lang="en-US" altLang="cs-CZ" sz="1000" i="1">
                  <a:solidFill>
                    <a:srgbClr val="003399"/>
                  </a:solidFill>
                </a:rPr>
                <a:t>@nextra.sk</a:t>
              </a:r>
              <a:endParaRPr lang="sk-SK" altLang="cs-CZ" sz="2400"/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1">
            <a:extLst>
              <a:ext uri="{FF2B5EF4-FFF2-40B4-BE49-F238E27FC236}">
                <a16:creationId xmlns:a16="http://schemas.microsoft.com/office/drawing/2014/main" id="{CA6F068C-F823-4135-998F-D70DDAD93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141288"/>
            <a:ext cx="76930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Příklady elektrického výboje: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B514989-EE17-4680-BD5F-82ED05F21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771525"/>
            <a:ext cx="786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Elektrický oblouk – oblouková lampa </a:t>
            </a:r>
          </a:p>
        </p:txBody>
      </p:sp>
      <p:pic>
        <p:nvPicPr>
          <p:cNvPr id="26630" name="Picture 6">
            <a:extLst>
              <a:ext uri="{FF2B5EF4-FFF2-40B4-BE49-F238E27FC236}">
                <a16:creationId xmlns:a16="http://schemas.microsoft.com/office/drawing/2014/main" id="{63DE6F3E-5AF2-4F8E-A9AB-DBCF3C6C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1450975"/>
            <a:ext cx="70104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ovéPole 1">
            <a:extLst>
              <a:ext uri="{FF2B5EF4-FFF2-40B4-BE49-F238E27FC236}">
                <a16:creationId xmlns:a16="http://schemas.microsoft.com/office/drawing/2014/main" id="{E397B9E1-DB61-43FD-9FEC-D8D073FDD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141288"/>
            <a:ext cx="76930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Příklady elektrického výboje: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44F0DC2-F90A-4E11-861B-25E825F0B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800100"/>
            <a:ext cx="5297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Výboj ve zředěných plynech – 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A8DC3F09-0D34-4B81-90FB-58BF11BC3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98437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>
            <a:extLst>
              <a:ext uri="{FF2B5EF4-FFF2-40B4-BE49-F238E27FC236}">
                <a16:creationId xmlns:a16="http://schemas.microsoft.com/office/drawing/2014/main" id="{A58883D7-6A72-48A6-AD4D-5D92D5E00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2520950"/>
            <a:ext cx="3968750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>
            <a:extLst>
              <a:ext uri="{FF2B5EF4-FFF2-40B4-BE49-F238E27FC236}">
                <a16:creationId xmlns:a16="http://schemas.microsoft.com/office/drawing/2014/main" id="{648E0109-63FA-4740-9B74-A09C42BB7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2520950"/>
            <a:ext cx="3136900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779F61E-5C66-4129-A097-B5570D1E2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19213"/>
            <a:ext cx="58896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výbojková svítidla – skleněné trubice naplněné různými plyny – neon, sodík, xenon, rtuť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0AB5C4-94B3-4A34-B5E3-C10BC6F5D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25" y="1262063"/>
            <a:ext cx="3254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zářivky – z vnitřní strany trubice je fluorescenční vrstva</a:t>
            </a:r>
          </a:p>
        </p:txBody>
      </p:sp>
      <p:pic>
        <p:nvPicPr>
          <p:cNvPr id="27656" name="Picture 8">
            <a:extLst>
              <a:ext uri="{FF2B5EF4-FFF2-40B4-BE49-F238E27FC236}">
                <a16:creationId xmlns:a16="http://schemas.microsoft.com/office/drawing/2014/main" id="{F95D8330-615E-4C5E-9E2F-6AA0DC555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05325"/>
            <a:ext cx="1920875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>
            <a:extLst>
              <a:ext uri="{FF2B5EF4-FFF2-40B4-BE49-F238E27FC236}">
                <a16:creationId xmlns:a16="http://schemas.microsoft.com/office/drawing/2014/main" id="{60AC9385-A1A5-4F6B-82C3-6B16E7602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" y="847725"/>
            <a:ext cx="8372475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200" dirty="0"/>
              <a:t>Zkus vyhledat odpovědi na internetu:</a:t>
            </a:r>
          </a:p>
          <a:p>
            <a:endParaRPr lang="cs-CZ" altLang="cs-CZ" dirty="0"/>
          </a:p>
          <a:p>
            <a:r>
              <a:rPr lang="cs-CZ" altLang="cs-CZ" dirty="0"/>
              <a:t>Co je to ionizátor?</a:t>
            </a:r>
          </a:p>
          <a:p>
            <a:endParaRPr lang="cs-CZ" altLang="cs-CZ" dirty="0"/>
          </a:p>
          <a:p>
            <a:r>
              <a:rPr lang="cs-CZ" altLang="cs-CZ" dirty="0"/>
              <a:t>Jaký je rozdíl mezi bleskosvodem a hromosvodem?</a:t>
            </a:r>
          </a:p>
          <a:p>
            <a:endParaRPr lang="cs-CZ" altLang="cs-CZ" dirty="0"/>
          </a:p>
          <a:p>
            <a:r>
              <a:rPr lang="cs-CZ" altLang="cs-CZ" dirty="0"/>
              <a:t>Jakou barvu mají sodíkové výbojky?</a:t>
            </a:r>
          </a:p>
          <a:p>
            <a:endParaRPr lang="cs-CZ" altLang="cs-CZ" dirty="0"/>
          </a:p>
          <a:p>
            <a:r>
              <a:rPr lang="cs-CZ" altLang="cs-CZ" dirty="0"/>
              <a:t>Proč je nesprávný název „úsporná žárovka“?</a:t>
            </a:r>
          </a:p>
          <a:p>
            <a:endParaRPr lang="cs-CZ" altLang="cs-CZ" dirty="0"/>
          </a:p>
          <a:p>
            <a:r>
              <a:rPr lang="cs-CZ" altLang="cs-CZ" dirty="0"/>
              <a:t>Který český vynálezce a podnikatel vynalezl „Světelnou fontánu“ a zajistil osvětlení Jubilejní výstavy v Praze v roce 1891 nebo osvětlení staveniště Národního divadla?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72A1EBDA-9108-4C63-B653-8BDA36A1C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304800"/>
            <a:ext cx="8715375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3300"/>
              <a:t>Za normální okolností jsou plyny (například vzduch) nevodivé – nemají volné nosiče elektrického náboj.</a:t>
            </a:r>
            <a:endParaRPr lang="sk-SK" altLang="cs-CZ" sz="3300"/>
          </a:p>
        </p:txBody>
      </p:sp>
      <p:sp>
        <p:nvSpPr>
          <p:cNvPr id="38950" name="Text Box 38">
            <a:extLst>
              <a:ext uri="{FF2B5EF4-FFF2-40B4-BE49-F238E27FC236}">
                <a16:creationId xmlns:a16="http://schemas.microsoft.com/office/drawing/2014/main" id="{E86161AD-9E4C-43E6-A7C2-BD9DCF2AD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2108200"/>
            <a:ext cx="7667625" cy="30464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k-SK" altLang="cs-CZ" sz="3200" dirty="0"/>
              <a:t>Za určitých </a:t>
            </a:r>
            <a:r>
              <a:rPr lang="sk-SK" altLang="cs-CZ" sz="3200" dirty="0" err="1"/>
              <a:t>podmínek</a:t>
            </a:r>
            <a:r>
              <a:rPr lang="sk-SK" altLang="cs-CZ" sz="3200" dirty="0"/>
              <a:t> </a:t>
            </a:r>
            <a:r>
              <a:rPr lang="sk-SK" altLang="cs-CZ" sz="3200" dirty="0" err="1"/>
              <a:t>se</a:t>
            </a:r>
            <a:r>
              <a:rPr lang="sk-SK" altLang="cs-CZ" sz="3200" dirty="0"/>
              <a:t> plyny </a:t>
            </a:r>
            <a:r>
              <a:rPr lang="sk-SK" altLang="cs-CZ" sz="3200" dirty="0" err="1"/>
              <a:t>mohou</a:t>
            </a:r>
            <a:r>
              <a:rPr lang="sk-SK" altLang="cs-CZ" sz="3200" dirty="0"/>
              <a:t> </a:t>
            </a:r>
            <a:r>
              <a:rPr lang="sk-SK" altLang="cs-CZ" sz="3200" dirty="0" err="1"/>
              <a:t>stát</a:t>
            </a:r>
            <a:r>
              <a:rPr lang="sk-SK" altLang="cs-CZ" sz="3200" dirty="0"/>
              <a:t> elektrický vodivými</a:t>
            </a:r>
          </a:p>
          <a:p>
            <a:pPr>
              <a:defRPr/>
            </a:pPr>
            <a:r>
              <a:rPr lang="sk-SK" altLang="cs-CZ" sz="3200" dirty="0"/>
              <a:t>-   </a:t>
            </a:r>
            <a:r>
              <a:rPr lang="sk-SK" altLang="cs-CZ" sz="3200" dirty="0" err="1"/>
              <a:t>zahřátím</a:t>
            </a:r>
            <a:r>
              <a:rPr lang="sk-SK" altLang="cs-CZ" sz="3200" dirty="0"/>
              <a:t> na vysokou teplotu</a:t>
            </a:r>
          </a:p>
          <a:p>
            <a:pPr marL="457200" indent="-457200">
              <a:buFontTx/>
              <a:buChar char="-"/>
              <a:defRPr/>
            </a:pPr>
            <a:r>
              <a:rPr lang="sk-SK" altLang="cs-CZ" sz="3200" dirty="0" err="1"/>
              <a:t>působením</a:t>
            </a:r>
            <a:r>
              <a:rPr lang="sk-SK" altLang="cs-CZ" sz="3200" dirty="0"/>
              <a:t> ultrafialového, </a:t>
            </a:r>
            <a:r>
              <a:rPr lang="sk-SK" altLang="cs-CZ" sz="3200" dirty="0" err="1"/>
              <a:t>rentgenového</a:t>
            </a:r>
            <a:r>
              <a:rPr lang="sk-SK" altLang="cs-CZ" sz="3200" dirty="0"/>
              <a:t> nebo </a:t>
            </a:r>
            <a:r>
              <a:rPr lang="sk-SK" altLang="cs-CZ" sz="3200" dirty="0" err="1"/>
              <a:t>radioaktivního</a:t>
            </a:r>
            <a:r>
              <a:rPr lang="sk-SK" altLang="cs-CZ" sz="3200" dirty="0"/>
              <a:t> </a:t>
            </a:r>
            <a:r>
              <a:rPr lang="sk-SK" altLang="cs-CZ" sz="3200" dirty="0" err="1"/>
              <a:t>záření</a:t>
            </a:r>
            <a:endParaRPr lang="sk-SK" altLang="cs-CZ" sz="3200" dirty="0"/>
          </a:p>
          <a:p>
            <a:pPr marL="457200" indent="-457200">
              <a:buFontTx/>
              <a:buChar char="-"/>
              <a:defRPr/>
            </a:pPr>
            <a:r>
              <a:rPr lang="sk-SK" altLang="cs-CZ" sz="3200" dirty="0" err="1"/>
              <a:t>působením</a:t>
            </a:r>
            <a:r>
              <a:rPr lang="sk-SK" altLang="cs-CZ" sz="3200" dirty="0"/>
              <a:t> silného elektrického pole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4817222-D8C8-4C49-97A7-90394359C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5241925"/>
            <a:ext cx="80406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Tím vzniknou volné nosiče elektrického náboje – ionty a elektrony.</a:t>
            </a:r>
          </a:p>
          <a:p>
            <a:r>
              <a:rPr lang="cs-CZ" altLang="cs-CZ" sz="3300"/>
              <a:t>Tento jev se nazývá </a:t>
            </a:r>
            <a:r>
              <a:rPr lang="cs-CZ" altLang="cs-CZ" sz="3300">
                <a:solidFill>
                  <a:srgbClr val="FF0000"/>
                </a:solidFill>
              </a:rPr>
              <a:t>ionizace.</a:t>
            </a:r>
            <a:endParaRPr lang="cs-CZ" altLang="cs-CZ" sz="33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8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8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89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89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uiExpand="1" build="p" autoUpdateAnimBg="0"/>
      <p:bldP spid="38950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31">
            <a:extLst>
              <a:ext uri="{FF2B5EF4-FFF2-40B4-BE49-F238E27FC236}">
                <a16:creationId xmlns:a16="http://schemas.microsoft.com/office/drawing/2014/main" id="{212B3EB3-CFA0-4B4E-A19B-62E9843B3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6838"/>
            <a:ext cx="9140825" cy="4368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1307" name="Text Box 1067">
            <a:extLst>
              <a:ext uri="{FF2B5EF4-FFF2-40B4-BE49-F238E27FC236}">
                <a16:creationId xmlns:a16="http://schemas.microsoft.com/office/drawing/2014/main" id="{ECA4DBAC-C235-4178-8635-BBEBE193C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8" y="168275"/>
            <a:ext cx="9051925" cy="104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/>
              <a:t>Dvě kovové elektrody oddělené vzduchem připojíme 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100"/>
              <a:t>zdroj stejnosměrného napětí...</a:t>
            </a:r>
          </a:p>
        </p:txBody>
      </p:sp>
      <p:sp>
        <p:nvSpPr>
          <p:cNvPr id="11360" name="Text Box 1120">
            <a:extLst>
              <a:ext uri="{FF2B5EF4-FFF2-40B4-BE49-F238E27FC236}">
                <a16:creationId xmlns:a16="http://schemas.microsoft.com/office/drawing/2014/main" id="{72AAABF2-2A24-45EC-889F-A55F36D22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746750"/>
            <a:ext cx="88725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000"/>
              <a:t>Elektrickým obvodem proud neprochází.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/>
              <a:t>Za normálních podmínek je vzduch elektricky nevodivý.</a:t>
            </a:r>
          </a:p>
        </p:txBody>
      </p:sp>
      <p:sp>
        <p:nvSpPr>
          <p:cNvPr id="5125" name="Rectangle 1124">
            <a:extLst>
              <a:ext uri="{FF2B5EF4-FFF2-40B4-BE49-F238E27FC236}">
                <a16:creationId xmlns:a16="http://schemas.microsoft.com/office/drawing/2014/main" id="{E3AEF476-3490-4E25-A5D7-1686BE91D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2554288"/>
            <a:ext cx="5776913" cy="2670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126" name="Rectangle 1125">
            <a:extLst>
              <a:ext uri="{FF2B5EF4-FFF2-40B4-BE49-F238E27FC236}">
                <a16:creationId xmlns:a16="http://schemas.microsoft.com/office/drawing/2014/main" id="{1AC5B83A-B9B5-4F47-96A4-A9100E0BB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2411413"/>
            <a:ext cx="3482975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127" name="Text Box 1128">
            <a:extLst>
              <a:ext uri="{FF2B5EF4-FFF2-40B4-BE49-F238E27FC236}">
                <a16:creationId xmlns:a16="http://schemas.microsoft.com/office/drawing/2014/main" id="{FFC9BEE5-40D7-49FA-B46E-65EEC97B9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4645025"/>
            <a:ext cx="419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5128" name="Text Box 1129">
            <a:extLst>
              <a:ext uri="{FF2B5EF4-FFF2-40B4-BE49-F238E27FC236}">
                <a16:creationId xmlns:a16="http://schemas.microsoft.com/office/drawing/2014/main" id="{6E2DF51D-CD99-402F-BB2C-8496D130E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3" y="4570413"/>
            <a:ext cx="33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600" b="1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5129" name="Rectangle 1130">
            <a:extLst>
              <a:ext uri="{FF2B5EF4-FFF2-40B4-BE49-F238E27FC236}">
                <a16:creationId xmlns:a16="http://schemas.microsoft.com/office/drawing/2014/main" id="{C41B533F-1ED3-4606-A5E0-51E7A5189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0" y="5124450"/>
            <a:ext cx="80963" cy="1889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130" name="Line 1126">
            <a:extLst>
              <a:ext uri="{FF2B5EF4-FFF2-40B4-BE49-F238E27FC236}">
                <a16:creationId xmlns:a16="http://schemas.microsoft.com/office/drawing/2014/main" id="{3F1F5470-79A5-4A6D-B5E7-2300BCBC1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4688" y="5053013"/>
            <a:ext cx="0" cy="33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31" name="Line 1127">
            <a:extLst>
              <a:ext uri="{FF2B5EF4-FFF2-40B4-BE49-F238E27FC236}">
                <a16:creationId xmlns:a16="http://schemas.microsoft.com/office/drawing/2014/main" id="{6686237D-F598-463A-A96A-125434B21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7400" y="4919663"/>
            <a:ext cx="0" cy="577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1479" name="Group 1239">
            <a:extLst>
              <a:ext uri="{FF2B5EF4-FFF2-40B4-BE49-F238E27FC236}">
                <a16:creationId xmlns:a16="http://schemas.microsoft.com/office/drawing/2014/main" id="{76CA4E2B-FF03-433C-B565-78A2FCC75993}"/>
              </a:ext>
            </a:extLst>
          </p:cNvPr>
          <p:cNvGrpSpPr>
            <a:grpSpLocks/>
          </p:cNvGrpSpPr>
          <p:nvPr/>
        </p:nvGrpSpPr>
        <p:grpSpPr bwMode="auto">
          <a:xfrm>
            <a:off x="3097213" y="1738313"/>
            <a:ext cx="2903537" cy="1511300"/>
            <a:chOff x="1951" y="1095"/>
            <a:chExt cx="1829" cy="952"/>
          </a:xfrm>
        </p:grpSpPr>
        <p:pic>
          <p:nvPicPr>
            <p:cNvPr id="5151" name="Picture 1145">
              <a:extLst>
                <a:ext uri="{FF2B5EF4-FFF2-40B4-BE49-F238E27FC236}">
                  <a16:creationId xmlns:a16="http://schemas.microsoft.com/office/drawing/2014/main" id="{32FBBAD4-5948-4A8D-9C69-2CE653050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984294">
              <a:off x="2295" y="1444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2" name="Picture 1146">
              <a:extLst>
                <a:ext uri="{FF2B5EF4-FFF2-40B4-BE49-F238E27FC236}">
                  <a16:creationId xmlns:a16="http://schemas.microsoft.com/office/drawing/2014/main" id="{DEF13C8D-84F7-4E68-8FBE-A38202DB25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" y="1900"/>
              <a:ext cx="14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3" name="Picture 1147">
              <a:extLst>
                <a:ext uri="{FF2B5EF4-FFF2-40B4-BE49-F238E27FC236}">
                  <a16:creationId xmlns:a16="http://schemas.microsoft.com/office/drawing/2014/main" id="{79B57187-FF76-4D74-86DC-104498FDED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44108">
              <a:off x="3129" y="1442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4" name="Picture 1148">
              <a:extLst>
                <a:ext uri="{FF2B5EF4-FFF2-40B4-BE49-F238E27FC236}">
                  <a16:creationId xmlns:a16="http://schemas.microsoft.com/office/drawing/2014/main" id="{465E4770-05AA-4A43-8A59-09E13C115C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303214">
              <a:off x="2065" y="1146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5" name="Picture 1149">
              <a:extLst>
                <a:ext uri="{FF2B5EF4-FFF2-40B4-BE49-F238E27FC236}">
                  <a16:creationId xmlns:a16="http://schemas.microsoft.com/office/drawing/2014/main" id="{76090AF7-F68E-4D4E-973C-A543044E5F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439594">
              <a:off x="2592" y="1254"/>
              <a:ext cx="17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6" name="Picture 1150">
              <a:extLst>
                <a:ext uri="{FF2B5EF4-FFF2-40B4-BE49-F238E27FC236}">
                  <a16:creationId xmlns:a16="http://schemas.microsoft.com/office/drawing/2014/main" id="{9DB5017C-5A07-4864-A841-CB4E7833D3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5180">
              <a:off x="2067" y="1845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7" name="Picture 1151">
              <a:extLst>
                <a:ext uri="{FF2B5EF4-FFF2-40B4-BE49-F238E27FC236}">
                  <a16:creationId xmlns:a16="http://schemas.microsoft.com/office/drawing/2014/main" id="{AF0EB6D6-1C9E-40AF-B75C-6E9B3076A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014877">
              <a:off x="3299" y="1694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8" name="Picture 1152">
              <a:extLst>
                <a:ext uri="{FF2B5EF4-FFF2-40B4-BE49-F238E27FC236}">
                  <a16:creationId xmlns:a16="http://schemas.microsoft.com/office/drawing/2014/main" id="{F3034604-868E-4EA3-9126-CE85A62402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252795">
              <a:off x="2583" y="1934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59" name="Picture 1153">
              <a:extLst>
                <a:ext uri="{FF2B5EF4-FFF2-40B4-BE49-F238E27FC236}">
                  <a16:creationId xmlns:a16="http://schemas.microsoft.com/office/drawing/2014/main" id="{030419C8-C39D-4D25-8DF7-FFD7F9C532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572490">
              <a:off x="2986" y="1806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60" name="Picture 1154">
              <a:extLst>
                <a:ext uri="{FF2B5EF4-FFF2-40B4-BE49-F238E27FC236}">
                  <a16:creationId xmlns:a16="http://schemas.microsoft.com/office/drawing/2014/main" id="{EA46BA7E-C22A-4EEE-9437-D5539853AE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068153">
              <a:off x="3604" y="1443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61" name="Picture 1155">
              <a:extLst>
                <a:ext uri="{FF2B5EF4-FFF2-40B4-BE49-F238E27FC236}">
                  <a16:creationId xmlns:a16="http://schemas.microsoft.com/office/drawing/2014/main" id="{34DAD514-B778-4714-BFDF-2B149622E8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187977">
              <a:off x="2776" y="1548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62" name="Picture 1226">
              <a:extLst>
                <a:ext uri="{FF2B5EF4-FFF2-40B4-BE49-F238E27FC236}">
                  <a16:creationId xmlns:a16="http://schemas.microsoft.com/office/drawing/2014/main" id="{91062D77-2B4B-410C-92E7-593ACDDF7D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25555">
              <a:off x="3244" y="1179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63" name="Picture 1227">
              <a:extLst>
                <a:ext uri="{FF2B5EF4-FFF2-40B4-BE49-F238E27FC236}">
                  <a16:creationId xmlns:a16="http://schemas.microsoft.com/office/drawing/2014/main" id="{6A4091AD-00C4-48F5-981D-158057B7EF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88873">
              <a:off x="1948" y="1578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64" name="Picture 1228">
              <a:extLst>
                <a:ext uri="{FF2B5EF4-FFF2-40B4-BE49-F238E27FC236}">
                  <a16:creationId xmlns:a16="http://schemas.microsoft.com/office/drawing/2014/main" id="{B91B6B4F-6361-4D7A-B52D-B3BE39B1F0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971844">
              <a:off x="2311" y="1151"/>
              <a:ext cx="14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65" name="Picture 1229">
              <a:extLst>
                <a:ext uri="{FF2B5EF4-FFF2-40B4-BE49-F238E27FC236}">
                  <a16:creationId xmlns:a16="http://schemas.microsoft.com/office/drawing/2014/main" id="{8D06CBC1-7665-4BCC-8F0B-0F51DDCCA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175034">
              <a:off x="3625" y="1114"/>
              <a:ext cx="17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502" name="Group 1262">
            <a:extLst>
              <a:ext uri="{FF2B5EF4-FFF2-40B4-BE49-F238E27FC236}">
                <a16:creationId xmlns:a16="http://schemas.microsoft.com/office/drawing/2014/main" id="{1BE6CA2B-2303-4398-BCAB-68969CAE589E}"/>
              </a:ext>
            </a:extLst>
          </p:cNvPr>
          <p:cNvGrpSpPr>
            <a:grpSpLocks/>
          </p:cNvGrpSpPr>
          <p:nvPr/>
        </p:nvGrpSpPr>
        <p:grpSpPr bwMode="auto">
          <a:xfrm>
            <a:off x="2255838" y="1587500"/>
            <a:ext cx="4676775" cy="1893888"/>
            <a:chOff x="1421" y="1000"/>
            <a:chExt cx="2946" cy="1193"/>
          </a:xfrm>
        </p:grpSpPr>
        <p:sp>
          <p:nvSpPr>
            <p:cNvPr id="5147" name="Rectangle 1251">
              <a:extLst>
                <a:ext uri="{FF2B5EF4-FFF2-40B4-BE49-F238E27FC236}">
                  <a16:creationId xmlns:a16="http://schemas.microsoft.com/office/drawing/2014/main" id="{18E93F98-300D-4838-981E-7A0B603C2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41"/>
              <a:ext cx="2241" cy="1152"/>
            </a:xfrm>
            <a:prstGeom prst="rect">
              <a:avLst/>
            </a:prstGeom>
            <a:solidFill>
              <a:srgbClr val="666699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pSp>
          <p:nvGrpSpPr>
            <p:cNvPr id="5148" name="Group 1261">
              <a:extLst>
                <a:ext uri="{FF2B5EF4-FFF2-40B4-BE49-F238E27FC236}">
                  <a16:creationId xmlns:a16="http://schemas.microsoft.com/office/drawing/2014/main" id="{8B607E11-8311-4E81-A44A-43BF84661C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1000"/>
              <a:ext cx="2946" cy="385"/>
              <a:chOff x="1421" y="1000"/>
              <a:chExt cx="2946" cy="385"/>
            </a:xfrm>
          </p:grpSpPr>
          <p:sp>
            <p:nvSpPr>
              <p:cNvPr id="5149" name="Text Box 1252">
                <a:extLst>
                  <a:ext uri="{FF2B5EF4-FFF2-40B4-BE49-F238E27FC236}">
                    <a16:creationId xmlns:a16="http://schemas.microsoft.com/office/drawing/2014/main" id="{925855B5-CEF1-41BA-8FB4-1EFCEC66D5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2" y="1020"/>
                <a:ext cx="28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k-SK" altLang="cs-CZ">
                    <a:latin typeface="Arial Black" panose="020B0A04020102020204" pitchFamily="34" charset="0"/>
                  </a:rPr>
                  <a:t>+</a:t>
                </a:r>
              </a:p>
            </p:txBody>
          </p:sp>
          <p:sp>
            <p:nvSpPr>
              <p:cNvPr id="5150" name="Text Box 1253">
                <a:extLst>
                  <a:ext uri="{FF2B5EF4-FFF2-40B4-BE49-F238E27FC236}">
                    <a16:creationId xmlns:a16="http://schemas.microsoft.com/office/drawing/2014/main" id="{EEA95CD9-659F-4186-A441-256A67D5E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" y="1000"/>
                <a:ext cx="20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k-SK" altLang="cs-CZ" b="1">
                    <a:latin typeface="Arial Black" panose="020B0A04020102020204" pitchFamily="34" charset="0"/>
                  </a:rPr>
                  <a:t>-</a:t>
                </a:r>
              </a:p>
            </p:txBody>
          </p:sp>
        </p:grpSp>
      </p:grpSp>
      <p:grpSp>
        <p:nvGrpSpPr>
          <p:cNvPr id="5134" name="Group 1260">
            <a:extLst>
              <a:ext uri="{FF2B5EF4-FFF2-40B4-BE49-F238E27FC236}">
                <a16:creationId xmlns:a16="http://schemas.microsoft.com/office/drawing/2014/main" id="{697E0FEF-A84C-42AA-AA0E-F18DA83FA201}"/>
              </a:ext>
            </a:extLst>
          </p:cNvPr>
          <p:cNvGrpSpPr>
            <a:grpSpLocks/>
          </p:cNvGrpSpPr>
          <p:nvPr/>
        </p:nvGrpSpPr>
        <p:grpSpPr bwMode="auto">
          <a:xfrm>
            <a:off x="1601788" y="3789363"/>
            <a:ext cx="95250" cy="415925"/>
            <a:chOff x="1009" y="2387"/>
            <a:chExt cx="60" cy="262"/>
          </a:xfrm>
        </p:grpSpPr>
        <p:sp>
          <p:nvSpPr>
            <p:cNvPr id="5144" name="Rectangle 1255">
              <a:extLst>
                <a:ext uri="{FF2B5EF4-FFF2-40B4-BE49-F238E27FC236}">
                  <a16:creationId xmlns:a16="http://schemas.microsoft.com/office/drawing/2014/main" id="{4C545316-407D-44B7-AFA2-69FF7E03B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431"/>
              <a:ext cx="60" cy="16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5145" name="Oval 1256">
              <a:extLst>
                <a:ext uri="{FF2B5EF4-FFF2-40B4-BE49-F238E27FC236}">
                  <a16:creationId xmlns:a16="http://schemas.microsoft.com/office/drawing/2014/main" id="{1E661D63-F9FB-4770-937A-61B02C3A2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387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5146" name="Oval 1257">
              <a:extLst>
                <a:ext uri="{FF2B5EF4-FFF2-40B4-BE49-F238E27FC236}">
                  <a16:creationId xmlns:a16="http://schemas.microsoft.com/office/drawing/2014/main" id="{9465FF09-3BF3-45EC-B682-5F76A4113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2593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11498" name="Line 1258">
            <a:extLst>
              <a:ext uri="{FF2B5EF4-FFF2-40B4-BE49-F238E27FC236}">
                <a16:creationId xmlns:a16="http://schemas.microsoft.com/office/drawing/2014/main" id="{83A7AA50-3447-4F0F-80CB-9C34BFB065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44650" y="3849688"/>
            <a:ext cx="0" cy="314325"/>
          </a:xfrm>
          <a:prstGeom prst="line">
            <a:avLst/>
          </a:prstGeom>
          <a:noFill/>
          <a:ln w="76200">
            <a:solidFill>
              <a:srgbClr val="3333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99" name="Line 1259">
            <a:extLst>
              <a:ext uri="{FF2B5EF4-FFF2-40B4-BE49-F238E27FC236}">
                <a16:creationId xmlns:a16="http://schemas.microsoft.com/office/drawing/2014/main" id="{9DB700CD-5707-4015-861A-376CE49D02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73200" y="3873500"/>
            <a:ext cx="161925" cy="261938"/>
          </a:xfrm>
          <a:prstGeom prst="line">
            <a:avLst/>
          </a:prstGeom>
          <a:noFill/>
          <a:ln w="76200">
            <a:solidFill>
              <a:srgbClr val="3333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137" name="Group 1263">
            <a:extLst>
              <a:ext uri="{FF2B5EF4-FFF2-40B4-BE49-F238E27FC236}">
                <a16:creationId xmlns:a16="http://schemas.microsoft.com/office/drawing/2014/main" id="{D662804F-0F51-4741-A08D-8000FD1B1B73}"/>
              </a:ext>
            </a:extLst>
          </p:cNvPr>
          <p:cNvGrpSpPr>
            <a:grpSpLocks/>
          </p:cNvGrpSpPr>
          <p:nvPr/>
        </p:nvGrpSpPr>
        <p:grpSpPr bwMode="auto">
          <a:xfrm>
            <a:off x="2695575" y="1641475"/>
            <a:ext cx="3689350" cy="1844675"/>
            <a:chOff x="1698" y="1034"/>
            <a:chExt cx="2324" cy="1162"/>
          </a:xfrm>
        </p:grpSpPr>
        <p:sp>
          <p:nvSpPr>
            <p:cNvPr id="5142" name="AutoShape 1122">
              <a:extLst>
                <a:ext uri="{FF2B5EF4-FFF2-40B4-BE49-F238E27FC236}">
                  <a16:creationId xmlns:a16="http://schemas.microsoft.com/office/drawing/2014/main" id="{FDE15B09-8593-4F8F-96C4-0538D973E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1034"/>
              <a:ext cx="82" cy="1161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5143" name="AutoShape 1123">
              <a:extLst>
                <a:ext uri="{FF2B5EF4-FFF2-40B4-BE49-F238E27FC236}">
                  <a16:creationId xmlns:a16="http://schemas.microsoft.com/office/drawing/2014/main" id="{6D64F3CC-0744-4F34-9E17-86E6E5F79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" y="1035"/>
              <a:ext cx="82" cy="1161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5138" name="Rectangle 1264">
            <a:extLst>
              <a:ext uri="{FF2B5EF4-FFF2-40B4-BE49-F238E27FC236}">
                <a16:creationId xmlns:a16="http://schemas.microsoft.com/office/drawing/2014/main" id="{8DABA305-3369-4A63-BD6E-328D47F98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188" y="3627438"/>
            <a:ext cx="742950" cy="895350"/>
          </a:xfrm>
          <a:prstGeom prst="rect">
            <a:avLst/>
          </a:prstGeom>
          <a:solidFill>
            <a:srgbClr val="DDDDDD"/>
          </a:solidFill>
          <a:ln w="38100">
            <a:solidFill>
              <a:srgbClr val="3333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139" name="Freeform 1265">
            <a:extLst>
              <a:ext uri="{FF2B5EF4-FFF2-40B4-BE49-F238E27FC236}">
                <a16:creationId xmlns:a16="http://schemas.microsoft.com/office/drawing/2014/main" id="{F3464B4E-6D3A-46FD-9919-6A2C48297B98}"/>
              </a:ext>
            </a:extLst>
          </p:cNvPr>
          <p:cNvSpPr>
            <a:spLocks/>
          </p:cNvSpPr>
          <p:nvPr/>
        </p:nvSpPr>
        <p:spPr bwMode="auto">
          <a:xfrm>
            <a:off x="7450138" y="3797300"/>
            <a:ext cx="1587" cy="603250"/>
          </a:xfrm>
          <a:custGeom>
            <a:avLst/>
            <a:gdLst>
              <a:gd name="T0" fmla="*/ 2518569 w 1"/>
              <a:gd name="T1" fmla="*/ 0 h 380"/>
              <a:gd name="T2" fmla="*/ 0 w 1"/>
              <a:gd name="T3" fmla="*/ 957659375 h 3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80">
                <a:moveTo>
                  <a:pt x="1" y="0"/>
                </a:moveTo>
                <a:lnTo>
                  <a:pt x="0" y="38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stealth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0" name="Arc 1266">
            <a:extLst>
              <a:ext uri="{FF2B5EF4-FFF2-40B4-BE49-F238E27FC236}">
                <a16:creationId xmlns:a16="http://schemas.microsoft.com/office/drawing/2014/main" id="{FADF9821-CB6B-4398-8434-3749368E678A}"/>
              </a:ext>
            </a:extLst>
          </p:cNvPr>
          <p:cNvSpPr>
            <a:spLocks/>
          </p:cNvSpPr>
          <p:nvPr/>
        </p:nvSpPr>
        <p:spPr bwMode="auto">
          <a:xfrm>
            <a:off x="7186613" y="3746500"/>
            <a:ext cx="541337" cy="119063"/>
          </a:xfrm>
          <a:custGeom>
            <a:avLst/>
            <a:gdLst>
              <a:gd name="T0" fmla="*/ 0 w 36594"/>
              <a:gd name="T1" fmla="*/ 280261 h 21600"/>
              <a:gd name="T2" fmla="*/ 8008027 w 36594"/>
              <a:gd name="T3" fmla="*/ 338084 h 21600"/>
              <a:gd name="T4" fmla="*/ 3874020 w 36594"/>
              <a:gd name="T5" fmla="*/ 6562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594" h="21600" fill="none" extrusionOk="0">
                <a:moveTo>
                  <a:pt x="0" y="9224"/>
                </a:moveTo>
                <a:cubicBezTo>
                  <a:pt x="4041" y="3443"/>
                  <a:pt x="10649" y="0"/>
                  <a:pt x="17703" y="0"/>
                </a:cubicBezTo>
                <a:cubicBezTo>
                  <a:pt x="25554" y="0"/>
                  <a:pt x="32787" y="4260"/>
                  <a:pt x="36594" y="11126"/>
                </a:cubicBezTo>
              </a:path>
              <a:path w="36594" h="21600" stroke="0" extrusionOk="0">
                <a:moveTo>
                  <a:pt x="0" y="9224"/>
                </a:moveTo>
                <a:cubicBezTo>
                  <a:pt x="4041" y="3443"/>
                  <a:pt x="10649" y="0"/>
                  <a:pt x="17703" y="0"/>
                </a:cubicBezTo>
                <a:cubicBezTo>
                  <a:pt x="25554" y="0"/>
                  <a:pt x="32787" y="4260"/>
                  <a:pt x="36594" y="11126"/>
                </a:cubicBezTo>
                <a:lnTo>
                  <a:pt x="17703" y="21600"/>
                </a:lnTo>
                <a:lnTo>
                  <a:pt x="0" y="9224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41" name="Line 1267">
            <a:extLst>
              <a:ext uri="{FF2B5EF4-FFF2-40B4-BE49-F238E27FC236}">
                <a16:creationId xmlns:a16="http://schemas.microsoft.com/office/drawing/2014/main" id="{F378EA1B-340E-416B-845D-914C47826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0138" y="3713163"/>
            <a:ext cx="0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1000"/>
                                        <p:tgtEl>
                                          <p:spTgt spid="11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3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7" grpId="0" uiExpand="1" build="p" autoUpdateAnimBg="0"/>
      <p:bldP spid="11360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5C6F15B-7EE6-4415-9D7D-75E84DFD5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6838"/>
            <a:ext cx="9140825" cy="4368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E16CBC4B-8A9F-499F-93A2-80DF161ED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" y="396875"/>
            <a:ext cx="91408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3100"/>
              <a:t>Jestliže</a:t>
            </a:r>
            <a:r>
              <a:rPr lang="en-US" altLang="cs-CZ" sz="3100"/>
              <a:t> p</a:t>
            </a:r>
            <a:r>
              <a:rPr lang="cs-CZ" altLang="cs-CZ" sz="3100"/>
              <a:t>ro</a:t>
            </a:r>
            <a:r>
              <a:rPr lang="en-US" altLang="cs-CZ" sz="3100"/>
              <a:t>stor me</a:t>
            </a:r>
            <a:r>
              <a:rPr lang="sk-SK" altLang="cs-CZ" sz="3100"/>
              <a:t>z</a:t>
            </a:r>
            <a:r>
              <a:rPr lang="en-US" altLang="cs-CZ" sz="3100"/>
              <a:t>i elektr</a:t>
            </a:r>
            <a:r>
              <a:rPr lang="sk-SK" altLang="cs-CZ" sz="3100"/>
              <a:t>o</a:t>
            </a:r>
            <a:r>
              <a:rPr lang="en-US" altLang="cs-CZ" sz="3100"/>
              <a:t>dami</a:t>
            </a:r>
            <a:r>
              <a:rPr lang="sk-SK" altLang="cs-CZ" sz="3100"/>
              <a:t> zahříváme plamenem...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C0156BE0-B7DE-4BFD-AA9A-875849909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997575"/>
            <a:ext cx="6078538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000"/>
              <a:t>... obvodem elektrický proud prochází.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48BACAB-4257-46DE-A29D-7D1056389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2554288"/>
            <a:ext cx="5776913" cy="2670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4C91414-9DB7-4C45-90AF-9CD780D9C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2411413"/>
            <a:ext cx="3482975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8D64F706-8924-49B7-AB58-FEE87C120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4645025"/>
            <a:ext cx="419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7AEF3515-150E-4B61-8024-6C0EF9D12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3" y="4570413"/>
            <a:ext cx="33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600" b="1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09B44421-29AF-4BC3-B552-2170D2867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0" y="5124450"/>
            <a:ext cx="80963" cy="1889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A0F1F561-877F-4834-8EE9-BA7B7E868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4688" y="5053013"/>
            <a:ext cx="0" cy="33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5A1BF6D7-99E6-46F3-84AA-97F909AF7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7400" y="4919663"/>
            <a:ext cx="0" cy="577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156" name="Group 12">
            <a:extLst>
              <a:ext uri="{FF2B5EF4-FFF2-40B4-BE49-F238E27FC236}">
                <a16:creationId xmlns:a16="http://schemas.microsoft.com/office/drawing/2014/main" id="{B9907624-8C45-40A1-A844-8EF45E069F46}"/>
              </a:ext>
            </a:extLst>
          </p:cNvPr>
          <p:cNvGrpSpPr>
            <a:grpSpLocks/>
          </p:cNvGrpSpPr>
          <p:nvPr/>
        </p:nvGrpSpPr>
        <p:grpSpPr bwMode="auto">
          <a:xfrm>
            <a:off x="3097213" y="1738313"/>
            <a:ext cx="2903537" cy="1511300"/>
            <a:chOff x="1951" y="1095"/>
            <a:chExt cx="1829" cy="952"/>
          </a:xfrm>
        </p:grpSpPr>
        <p:pic>
          <p:nvPicPr>
            <p:cNvPr id="6184" name="Picture 13">
              <a:extLst>
                <a:ext uri="{FF2B5EF4-FFF2-40B4-BE49-F238E27FC236}">
                  <a16:creationId xmlns:a16="http://schemas.microsoft.com/office/drawing/2014/main" id="{AE4FC56E-A81D-4718-9BED-6A6EA008F5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984294">
              <a:off x="2295" y="1444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85" name="Picture 14">
              <a:extLst>
                <a:ext uri="{FF2B5EF4-FFF2-40B4-BE49-F238E27FC236}">
                  <a16:creationId xmlns:a16="http://schemas.microsoft.com/office/drawing/2014/main" id="{65F5DF13-5F57-4848-BC84-8DE9478351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" y="1900"/>
              <a:ext cx="14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86" name="Picture 15">
              <a:extLst>
                <a:ext uri="{FF2B5EF4-FFF2-40B4-BE49-F238E27FC236}">
                  <a16:creationId xmlns:a16="http://schemas.microsoft.com/office/drawing/2014/main" id="{31E9D791-B213-46C1-B9DA-C463A8DBAC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44108">
              <a:off x="3129" y="1442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87" name="Picture 16">
              <a:extLst>
                <a:ext uri="{FF2B5EF4-FFF2-40B4-BE49-F238E27FC236}">
                  <a16:creationId xmlns:a16="http://schemas.microsoft.com/office/drawing/2014/main" id="{3CEA5942-10AB-4972-8F44-4988C8B7DE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303214">
              <a:off x="2065" y="1146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88" name="Picture 17">
              <a:extLst>
                <a:ext uri="{FF2B5EF4-FFF2-40B4-BE49-F238E27FC236}">
                  <a16:creationId xmlns:a16="http://schemas.microsoft.com/office/drawing/2014/main" id="{EC6010CE-F686-4AB3-BD13-92D7161AF4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439594">
              <a:off x="2592" y="1254"/>
              <a:ext cx="17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89" name="Picture 18">
              <a:extLst>
                <a:ext uri="{FF2B5EF4-FFF2-40B4-BE49-F238E27FC236}">
                  <a16:creationId xmlns:a16="http://schemas.microsoft.com/office/drawing/2014/main" id="{689566B3-4D70-49E6-A915-F33CE5C7E4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5180">
              <a:off x="2067" y="1845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0" name="Picture 19">
              <a:extLst>
                <a:ext uri="{FF2B5EF4-FFF2-40B4-BE49-F238E27FC236}">
                  <a16:creationId xmlns:a16="http://schemas.microsoft.com/office/drawing/2014/main" id="{6E13864F-5B50-4E50-AC6F-9D1D4B610B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014877">
              <a:off x="3299" y="1694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1" name="Picture 20">
              <a:extLst>
                <a:ext uri="{FF2B5EF4-FFF2-40B4-BE49-F238E27FC236}">
                  <a16:creationId xmlns:a16="http://schemas.microsoft.com/office/drawing/2014/main" id="{EF5141E6-313B-4572-98D1-52199A36AE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252795">
              <a:off x="2583" y="1934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2" name="Picture 21">
              <a:extLst>
                <a:ext uri="{FF2B5EF4-FFF2-40B4-BE49-F238E27FC236}">
                  <a16:creationId xmlns:a16="http://schemas.microsoft.com/office/drawing/2014/main" id="{79058693-6365-445E-A1E5-F4727A8AD7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6572490">
              <a:off x="2986" y="1806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3" name="Picture 22">
              <a:extLst>
                <a:ext uri="{FF2B5EF4-FFF2-40B4-BE49-F238E27FC236}">
                  <a16:creationId xmlns:a16="http://schemas.microsoft.com/office/drawing/2014/main" id="{44D92882-CE77-4C49-B4AA-522292DD6C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068153">
              <a:off x="3604" y="1443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4" name="Picture 23">
              <a:extLst>
                <a:ext uri="{FF2B5EF4-FFF2-40B4-BE49-F238E27FC236}">
                  <a16:creationId xmlns:a16="http://schemas.microsoft.com/office/drawing/2014/main" id="{FDB5E1AE-BED6-40BA-AA65-B51392A9E8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187977">
              <a:off x="2776" y="1548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5" name="Picture 24">
              <a:extLst>
                <a:ext uri="{FF2B5EF4-FFF2-40B4-BE49-F238E27FC236}">
                  <a16:creationId xmlns:a16="http://schemas.microsoft.com/office/drawing/2014/main" id="{83FFAD03-B757-47AA-861F-8544565D1C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25555">
              <a:off x="3244" y="1179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6" name="Picture 25">
              <a:extLst>
                <a:ext uri="{FF2B5EF4-FFF2-40B4-BE49-F238E27FC236}">
                  <a16:creationId xmlns:a16="http://schemas.microsoft.com/office/drawing/2014/main" id="{D0C9012F-D377-4C1A-867F-4B08A17F74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88873">
              <a:off x="1948" y="1578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7" name="Picture 26">
              <a:extLst>
                <a:ext uri="{FF2B5EF4-FFF2-40B4-BE49-F238E27FC236}">
                  <a16:creationId xmlns:a16="http://schemas.microsoft.com/office/drawing/2014/main" id="{5FE8E1C0-FAE5-41F3-857D-CC2920704A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971844">
              <a:off x="2311" y="1151"/>
              <a:ext cx="14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8" name="Picture 27">
              <a:extLst>
                <a:ext uri="{FF2B5EF4-FFF2-40B4-BE49-F238E27FC236}">
                  <a16:creationId xmlns:a16="http://schemas.microsoft.com/office/drawing/2014/main" id="{07E10AF5-AB6C-4A38-A7E5-9218A6FA9D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175034">
              <a:off x="3625" y="1114"/>
              <a:ext cx="17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157" name="Group 28">
            <a:extLst>
              <a:ext uri="{FF2B5EF4-FFF2-40B4-BE49-F238E27FC236}">
                <a16:creationId xmlns:a16="http://schemas.microsoft.com/office/drawing/2014/main" id="{7B1B2597-F07F-496F-A684-361E909B998B}"/>
              </a:ext>
            </a:extLst>
          </p:cNvPr>
          <p:cNvGrpSpPr>
            <a:grpSpLocks/>
          </p:cNvGrpSpPr>
          <p:nvPr/>
        </p:nvGrpSpPr>
        <p:grpSpPr bwMode="auto">
          <a:xfrm>
            <a:off x="2255838" y="1587500"/>
            <a:ext cx="4676775" cy="1893888"/>
            <a:chOff x="1421" y="1000"/>
            <a:chExt cx="2946" cy="1193"/>
          </a:xfrm>
        </p:grpSpPr>
        <p:sp>
          <p:nvSpPr>
            <p:cNvPr id="6180" name="Rectangle 29">
              <a:extLst>
                <a:ext uri="{FF2B5EF4-FFF2-40B4-BE49-F238E27FC236}">
                  <a16:creationId xmlns:a16="http://schemas.microsoft.com/office/drawing/2014/main" id="{971DD787-F1DC-4584-8B76-59AE4AB59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41"/>
              <a:ext cx="2241" cy="1152"/>
            </a:xfrm>
            <a:prstGeom prst="rect">
              <a:avLst/>
            </a:prstGeom>
            <a:solidFill>
              <a:srgbClr val="666699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pSp>
          <p:nvGrpSpPr>
            <p:cNvPr id="6181" name="Group 30">
              <a:extLst>
                <a:ext uri="{FF2B5EF4-FFF2-40B4-BE49-F238E27FC236}">
                  <a16:creationId xmlns:a16="http://schemas.microsoft.com/office/drawing/2014/main" id="{98C48341-538B-451D-A631-E467394D79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1000"/>
              <a:ext cx="2946" cy="385"/>
              <a:chOff x="1421" y="1000"/>
              <a:chExt cx="2946" cy="385"/>
            </a:xfrm>
          </p:grpSpPr>
          <p:sp>
            <p:nvSpPr>
              <p:cNvPr id="6182" name="Text Box 31">
                <a:extLst>
                  <a:ext uri="{FF2B5EF4-FFF2-40B4-BE49-F238E27FC236}">
                    <a16:creationId xmlns:a16="http://schemas.microsoft.com/office/drawing/2014/main" id="{FB2C1449-D9AC-4362-8355-96DD3BEA43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2" y="1020"/>
                <a:ext cx="28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k-SK" altLang="cs-CZ">
                    <a:latin typeface="Arial Black" panose="020B0A04020102020204" pitchFamily="34" charset="0"/>
                  </a:rPr>
                  <a:t>+</a:t>
                </a:r>
              </a:p>
            </p:txBody>
          </p:sp>
          <p:sp>
            <p:nvSpPr>
              <p:cNvPr id="6183" name="Text Box 32">
                <a:extLst>
                  <a:ext uri="{FF2B5EF4-FFF2-40B4-BE49-F238E27FC236}">
                    <a16:creationId xmlns:a16="http://schemas.microsoft.com/office/drawing/2014/main" id="{7A6DA770-40EB-46AD-B79C-9CD1A62C34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" y="1000"/>
                <a:ext cx="20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k-SK" altLang="cs-CZ" b="1">
                    <a:latin typeface="Arial Black" panose="020B0A04020102020204" pitchFamily="34" charset="0"/>
                  </a:rPr>
                  <a:t>-</a:t>
                </a:r>
              </a:p>
            </p:txBody>
          </p:sp>
        </p:grpSp>
      </p:grpSp>
      <p:grpSp>
        <p:nvGrpSpPr>
          <p:cNvPr id="6158" name="Group 33">
            <a:extLst>
              <a:ext uri="{FF2B5EF4-FFF2-40B4-BE49-F238E27FC236}">
                <a16:creationId xmlns:a16="http://schemas.microsoft.com/office/drawing/2014/main" id="{DF6518C6-7750-404A-B003-BBC1E7E5410D}"/>
              </a:ext>
            </a:extLst>
          </p:cNvPr>
          <p:cNvGrpSpPr>
            <a:grpSpLocks/>
          </p:cNvGrpSpPr>
          <p:nvPr/>
        </p:nvGrpSpPr>
        <p:grpSpPr bwMode="auto">
          <a:xfrm>
            <a:off x="1601788" y="3789363"/>
            <a:ext cx="95250" cy="415925"/>
            <a:chOff x="1009" y="2387"/>
            <a:chExt cx="60" cy="262"/>
          </a:xfrm>
        </p:grpSpPr>
        <p:sp>
          <p:nvSpPr>
            <p:cNvPr id="6177" name="Rectangle 34">
              <a:extLst>
                <a:ext uri="{FF2B5EF4-FFF2-40B4-BE49-F238E27FC236}">
                  <a16:creationId xmlns:a16="http://schemas.microsoft.com/office/drawing/2014/main" id="{8266EC2C-A93A-40E2-A37E-27048CA4F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431"/>
              <a:ext cx="60" cy="16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6178" name="Oval 35">
              <a:extLst>
                <a:ext uri="{FF2B5EF4-FFF2-40B4-BE49-F238E27FC236}">
                  <a16:creationId xmlns:a16="http://schemas.microsoft.com/office/drawing/2014/main" id="{474230FD-9DA1-4537-89C4-5B38C57D6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387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6179" name="Oval 36">
              <a:extLst>
                <a:ext uri="{FF2B5EF4-FFF2-40B4-BE49-F238E27FC236}">
                  <a16:creationId xmlns:a16="http://schemas.microsoft.com/office/drawing/2014/main" id="{AF82F2D5-0DFE-4A40-BFEB-F397ACFFA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2593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6159" name="Line 37">
            <a:extLst>
              <a:ext uri="{FF2B5EF4-FFF2-40B4-BE49-F238E27FC236}">
                <a16:creationId xmlns:a16="http://schemas.microsoft.com/office/drawing/2014/main" id="{43073668-ADD8-4A8F-A586-B96E0EEA5F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44650" y="3849688"/>
            <a:ext cx="0" cy="314325"/>
          </a:xfrm>
          <a:prstGeom prst="line">
            <a:avLst/>
          </a:prstGeom>
          <a:noFill/>
          <a:ln w="76200">
            <a:solidFill>
              <a:srgbClr val="3333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160" name="Group 39">
            <a:extLst>
              <a:ext uri="{FF2B5EF4-FFF2-40B4-BE49-F238E27FC236}">
                <a16:creationId xmlns:a16="http://schemas.microsoft.com/office/drawing/2014/main" id="{B7779754-53BB-410E-A6ED-FAC8E8B96C23}"/>
              </a:ext>
            </a:extLst>
          </p:cNvPr>
          <p:cNvGrpSpPr>
            <a:grpSpLocks/>
          </p:cNvGrpSpPr>
          <p:nvPr/>
        </p:nvGrpSpPr>
        <p:grpSpPr bwMode="auto">
          <a:xfrm>
            <a:off x="2695575" y="1641475"/>
            <a:ext cx="3689350" cy="1844675"/>
            <a:chOff x="1698" y="1034"/>
            <a:chExt cx="2324" cy="1162"/>
          </a:xfrm>
        </p:grpSpPr>
        <p:sp>
          <p:nvSpPr>
            <p:cNvPr id="6175" name="AutoShape 40">
              <a:extLst>
                <a:ext uri="{FF2B5EF4-FFF2-40B4-BE49-F238E27FC236}">
                  <a16:creationId xmlns:a16="http://schemas.microsoft.com/office/drawing/2014/main" id="{C167038C-0A30-43B5-962A-CA4917568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1034"/>
              <a:ext cx="82" cy="1161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6176" name="AutoShape 41">
              <a:extLst>
                <a:ext uri="{FF2B5EF4-FFF2-40B4-BE49-F238E27FC236}">
                  <a16:creationId xmlns:a16="http://schemas.microsoft.com/office/drawing/2014/main" id="{52CEA204-D132-4179-8340-35CA287F0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" y="1035"/>
              <a:ext cx="82" cy="1161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grpSp>
        <p:nvGrpSpPr>
          <p:cNvPr id="42030" name="Group 46">
            <a:extLst>
              <a:ext uri="{FF2B5EF4-FFF2-40B4-BE49-F238E27FC236}">
                <a16:creationId xmlns:a16="http://schemas.microsoft.com/office/drawing/2014/main" id="{CDC18152-5830-463D-B8A3-6DDED590B49C}"/>
              </a:ext>
            </a:extLst>
          </p:cNvPr>
          <p:cNvGrpSpPr>
            <a:grpSpLocks/>
          </p:cNvGrpSpPr>
          <p:nvPr/>
        </p:nvGrpSpPr>
        <p:grpSpPr bwMode="auto">
          <a:xfrm>
            <a:off x="4445000" y="3498850"/>
            <a:ext cx="231775" cy="912813"/>
            <a:chOff x="2784" y="2189"/>
            <a:chExt cx="146" cy="575"/>
          </a:xfrm>
        </p:grpSpPr>
        <p:sp>
          <p:nvSpPr>
            <p:cNvPr id="6167" name="AutoShape 47">
              <a:extLst>
                <a:ext uri="{FF2B5EF4-FFF2-40B4-BE49-F238E27FC236}">
                  <a16:creationId xmlns:a16="http://schemas.microsoft.com/office/drawing/2014/main" id="{A202AC3B-4F5E-4E0C-8301-ADE05B81B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458"/>
              <a:ext cx="133" cy="306"/>
            </a:xfrm>
            <a:prstGeom prst="can">
              <a:avLst>
                <a:gd name="adj" fmla="val 24062"/>
              </a:avLst>
            </a:prstGeom>
            <a:gradFill rotWithShape="0">
              <a:gsLst>
                <a:gs pos="0">
                  <a:srgbClr val="FFCC66"/>
                </a:gs>
                <a:gs pos="50000">
                  <a:srgbClr val="FFFF99"/>
                </a:gs>
                <a:gs pos="100000">
                  <a:srgbClr val="FFCC66"/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6168" name="AutoShape 48">
              <a:extLst>
                <a:ext uri="{FF2B5EF4-FFF2-40B4-BE49-F238E27FC236}">
                  <a16:creationId xmlns:a16="http://schemas.microsoft.com/office/drawing/2014/main" id="{B6E7755C-6D3D-4CBC-805E-AD52BEB3B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423"/>
              <a:ext cx="29" cy="54"/>
            </a:xfrm>
            <a:prstGeom prst="can">
              <a:avLst>
                <a:gd name="adj" fmla="val 46552"/>
              </a:avLst>
            </a:prstGeom>
            <a:solidFill>
              <a:srgbClr val="FFCC66"/>
            </a:solidFill>
            <a:ln w="63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pSp>
          <p:nvGrpSpPr>
            <p:cNvPr id="6169" name="Group 49">
              <a:extLst>
                <a:ext uri="{FF2B5EF4-FFF2-40B4-BE49-F238E27FC236}">
                  <a16:creationId xmlns:a16="http://schemas.microsoft.com/office/drawing/2014/main" id="{4EB478FD-3B8D-4883-A00B-0E7500CCC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6" y="2189"/>
              <a:ext cx="144" cy="254"/>
              <a:chOff x="1593" y="1626"/>
              <a:chExt cx="235" cy="511"/>
            </a:xfrm>
          </p:grpSpPr>
          <p:sp>
            <p:nvSpPr>
              <p:cNvPr id="6170" name="Freeform 50">
                <a:extLst>
                  <a:ext uri="{FF2B5EF4-FFF2-40B4-BE49-F238E27FC236}">
                    <a16:creationId xmlns:a16="http://schemas.microsoft.com/office/drawing/2014/main" id="{A295F6CC-7931-41B9-8B19-5A4C04559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" y="1626"/>
                <a:ext cx="235" cy="511"/>
              </a:xfrm>
              <a:custGeom>
                <a:avLst/>
                <a:gdLst>
                  <a:gd name="T0" fmla="*/ 41 w 235"/>
                  <a:gd name="T1" fmla="*/ 232 h 511"/>
                  <a:gd name="T2" fmla="*/ 45 w 235"/>
                  <a:gd name="T3" fmla="*/ 253 h 511"/>
                  <a:gd name="T4" fmla="*/ 44 w 235"/>
                  <a:gd name="T5" fmla="*/ 271 h 511"/>
                  <a:gd name="T6" fmla="*/ 41 w 235"/>
                  <a:gd name="T7" fmla="*/ 285 h 511"/>
                  <a:gd name="T8" fmla="*/ 34 w 235"/>
                  <a:gd name="T9" fmla="*/ 301 h 511"/>
                  <a:gd name="T10" fmla="*/ 24 w 235"/>
                  <a:gd name="T11" fmla="*/ 317 h 511"/>
                  <a:gd name="T12" fmla="*/ 14 w 235"/>
                  <a:gd name="T13" fmla="*/ 334 h 511"/>
                  <a:gd name="T14" fmla="*/ 6 w 235"/>
                  <a:gd name="T15" fmla="*/ 357 h 511"/>
                  <a:gd name="T16" fmla="*/ 2 w 235"/>
                  <a:gd name="T17" fmla="*/ 376 h 511"/>
                  <a:gd name="T18" fmla="*/ 0 w 235"/>
                  <a:gd name="T19" fmla="*/ 398 h 511"/>
                  <a:gd name="T20" fmla="*/ 1 w 235"/>
                  <a:gd name="T21" fmla="*/ 420 h 511"/>
                  <a:gd name="T22" fmla="*/ 4 w 235"/>
                  <a:gd name="T23" fmla="*/ 437 h 511"/>
                  <a:gd name="T24" fmla="*/ 11 w 235"/>
                  <a:gd name="T25" fmla="*/ 456 h 511"/>
                  <a:gd name="T26" fmla="*/ 20 w 235"/>
                  <a:gd name="T27" fmla="*/ 472 h 511"/>
                  <a:gd name="T28" fmla="*/ 34 w 235"/>
                  <a:gd name="T29" fmla="*/ 486 h 511"/>
                  <a:gd name="T30" fmla="*/ 54 w 235"/>
                  <a:gd name="T31" fmla="*/ 496 h 511"/>
                  <a:gd name="T32" fmla="*/ 73 w 235"/>
                  <a:gd name="T33" fmla="*/ 504 h 511"/>
                  <a:gd name="T34" fmla="*/ 97 w 235"/>
                  <a:gd name="T35" fmla="*/ 509 h 511"/>
                  <a:gd name="T36" fmla="*/ 120 w 235"/>
                  <a:gd name="T37" fmla="*/ 511 h 511"/>
                  <a:gd name="T38" fmla="*/ 144 w 235"/>
                  <a:gd name="T39" fmla="*/ 509 h 511"/>
                  <a:gd name="T40" fmla="*/ 163 w 235"/>
                  <a:gd name="T41" fmla="*/ 504 h 511"/>
                  <a:gd name="T42" fmla="*/ 179 w 235"/>
                  <a:gd name="T43" fmla="*/ 495 h 511"/>
                  <a:gd name="T44" fmla="*/ 193 w 235"/>
                  <a:gd name="T45" fmla="*/ 481 h 511"/>
                  <a:gd name="T46" fmla="*/ 205 w 235"/>
                  <a:gd name="T47" fmla="*/ 464 h 511"/>
                  <a:gd name="T48" fmla="*/ 215 w 235"/>
                  <a:gd name="T49" fmla="*/ 444 h 511"/>
                  <a:gd name="T50" fmla="*/ 222 w 235"/>
                  <a:gd name="T51" fmla="*/ 420 h 511"/>
                  <a:gd name="T52" fmla="*/ 227 w 235"/>
                  <a:gd name="T53" fmla="*/ 396 h 511"/>
                  <a:gd name="T54" fmla="*/ 231 w 235"/>
                  <a:gd name="T55" fmla="*/ 365 h 511"/>
                  <a:gd name="T56" fmla="*/ 232 w 235"/>
                  <a:gd name="T57" fmla="*/ 334 h 511"/>
                  <a:gd name="T58" fmla="*/ 235 w 235"/>
                  <a:gd name="T59" fmla="*/ 265 h 511"/>
                  <a:gd name="T60" fmla="*/ 229 w 235"/>
                  <a:gd name="T61" fmla="*/ 190 h 511"/>
                  <a:gd name="T62" fmla="*/ 222 w 235"/>
                  <a:gd name="T63" fmla="*/ 156 h 511"/>
                  <a:gd name="T64" fmla="*/ 215 w 235"/>
                  <a:gd name="T65" fmla="*/ 136 h 511"/>
                  <a:gd name="T66" fmla="*/ 210 w 235"/>
                  <a:gd name="T67" fmla="*/ 122 h 511"/>
                  <a:gd name="T68" fmla="*/ 202 w 235"/>
                  <a:gd name="T69" fmla="*/ 109 h 511"/>
                  <a:gd name="T70" fmla="*/ 192 w 235"/>
                  <a:gd name="T71" fmla="*/ 96 h 511"/>
                  <a:gd name="T72" fmla="*/ 194 w 235"/>
                  <a:gd name="T73" fmla="*/ 110 h 511"/>
                  <a:gd name="T74" fmla="*/ 193 w 235"/>
                  <a:gd name="T75" fmla="*/ 125 h 511"/>
                  <a:gd name="T76" fmla="*/ 191 w 235"/>
                  <a:gd name="T77" fmla="*/ 139 h 511"/>
                  <a:gd name="T78" fmla="*/ 182 w 235"/>
                  <a:gd name="T79" fmla="*/ 161 h 511"/>
                  <a:gd name="T80" fmla="*/ 176 w 235"/>
                  <a:gd name="T81" fmla="*/ 117 h 511"/>
                  <a:gd name="T82" fmla="*/ 172 w 235"/>
                  <a:gd name="T83" fmla="*/ 94 h 511"/>
                  <a:gd name="T84" fmla="*/ 164 w 235"/>
                  <a:gd name="T85" fmla="*/ 78 h 511"/>
                  <a:gd name="T86" fmla="*/ 155 w 235"/>
                  <a:gd name="T87" fmla="*/ 57 h 511"/>
                  <a:gd name="T88" fmla="*/ 144 w 235"/>
                  <a:gd name="T89" fmla="*/ 39 h 511"/>
                  <a:gd name="T90" fmla="*/ 130 w 235"/>
                  <a:gd name="T91" fmla="*/ 20 h 511"/>
                  <a:gd name="T92" fmla="*/ 114 w 235"/>
                  <a:gd name="T93" fmla="*/ 0 h 511"/>
                  <a:gd name="T94" fmla="*/ 122 w 235"/>
                  <a:gd name="T95" fmla="*/ 27 h 511"/>
                  <a:gd name="T96" fmla="*/ 127 w 235"/>
                  <a:gd name="T97" fmla="*/ 51 h 511"/>
                  <a:gd name="T98" fmla="*/ 130 w 235"/>
                  <a:gd name="T99" fmla="*/ 79 h 511"/>
                  <a:gd name="T100" fmla="*/ 127 w 235"/>
                  <a:gd name="T101" fmla="*/ 105 h 511"/>
                  <a:gd name="T102" fmla="*/ 120 w 235"/>
                  <a:gd name="T103" fmla="*/ 134 h 511"/>
                  <a:gd name="T104" fmla="*/ 114 w 235"/>
                  <a:gd name="T105" fmla="*/ 156 h 511"/>
                  <a:gd name="T106" fmla="*/ 103 w 235"/>
                  <a:gd name="T107" fmla="*/ 180 h 511"/>
                  <a:gd name="T108" fmla="*/ 95 w 235"/>
                  <a:gd name="T109" fmla="*/ 204 h 511"/>
                  <a:gd name="T110" fmla="*/ 84 w 235"/>
                  <a:gd name="T111" fmla="*/ 222 h 511"/>
                  <a:gd name="T112" fmla="*/ 80 w 235"/>
                  <a:gd name="T113" fmla="*/ 229 h 511"/>
                  <a:gd name="T114" fmla="*/ 72 w 235"/>
                  <a:gd name="T115" fmla="*/ 234 h 511"/>
                  <a:gd name="T116" fmla="*/ 62 w 235"/>
                  <a:gd name="T117" fmla="*/ 235 h 511"/>
                  <a:gd name="T118" fmla="*/ 54 w 235"/>
                  <a:gd name="T119" fmla="*/ 230 h 511"/>
                  <a:gd name="T120" fmla="*/ 46 w 235"/>
                  <a:gd name="T121" fmla="*/ 223 h 511"/>
                  <a:gd name="T122" fmla="*/ 35 w 235"/>
                  <a:gd name="T123" fmla="*/ 214 h 511"/>
                  <a:gd name="T124" fmla="*/ 41 w 235"/>
                  <a:gd name="T125" fmla="*/ 232 h 5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235" h="511">
                    <a:moveTo>
                      <a:pt x="41" y="232"/>
                    </a:moveTo>
                    <a:lnTo>
                      <a:pt x="45" y="253"/>
                    </a:lnTo>
                    <a:lnTo>
                      <a:pt x="44" y="271"/>
                    </a:lnTo>
                    <a:lnTo>
                      <a:pt x="41" y="285"/>
                    </a:lnTo>
                    <a:lnTo>
                      <a:pt x="34" y="301"/>
                    </a:lnTo>
                    <a:lnTo>
                      <a:pt x="24" y="317"/>
                    </a:lnTo>
                    <a:lnTo>
                      <a:pt x="14" y="334"/>
                    </a:lnTo>
                    <a:lnTo>
                      <a:pt x="6" y="357"/>
                    </a:lnTo>
                    <a:lnTo>
                      <a:pt x="2" y="376"/>
                    </a:lnTo>
                    <a:lnTo>
                      <a:pt x="0" y="398"/>
                    </a:lnTo>
                    <a:lnTo>
                      <a:pt x="1" y="420"/>
                    </a:lnTo>
                    <a:lnTo>
                      <a:pt x="4" y="437"/>
                    </a:lnTo>
                    <a:lnTo>
                      <a:pt x="11" y="456"/>
                    </a:lnTo>
                    <a:lnTo>
                      <a:pt x="20" y="472"/>
                    </a:lnTo>
                    <a:lnTo>
                      <a:pt x="34" y="486"/>
                    </a:lnTo>
                    <a:lnTo>
                      <a:pt x="54" y="496"/>
                    </a:lnTo>
                    <a:lnTo>
                      <a:pt x="73" y="504"/>
                    </a:lnTo>
                    <a:lnTo>
                      <a:pt x="97" y="509"/>
                    </a:lnTo>
                    <a:lnTo>
                      <a:pt x="120" y="511"/>
                    </a:lnTo>
                    <a:lnTo>
                      <a:pt x="144" y="509"/>
                    </a:lnTo>
                    <a:lnTo>
                      <a:pt x="163" y="504"/>
                    </a:lnTo>
                    <a:lnTo>
                      <a:pt x="179" y="495"/>
                    </a:lnTo>
                    <a:lnTo>
                      <a:pt x="193" y="481"/>
                    </a:lnTo>
                    <a:lnTo>
                      <a:pt x="205" y="464"/>
                    </a:lnTo>
                    <a:lnTo>
                      <a:pt x="215" y="444"/>
                    </a:lnTo>
                    <a:lnTo>
                      <a:pt x="222" y="420"/>
                    </a:lnTo>
                    <a:lnTo>
                      <a:pt x="227" y="396"/>
                    </a:lnTo>
                    <a:lnTo>
                      <a:pt x="231" y="365"/>
                    </a:lnTo>
                    <a:lnTo>
                      <a:pt x="232" y="334"/>
                    </a:lnTo>
                    <a:lnTo>
                      <a:pt x="235" y="265"/>
                    </a:lnTo>
                    <a:lnTo>
                      <a:pt x="229" y="190"/>
                    </a:lnTo>
                    <a:lnTo>
                      <a:pt x="222" y="156"/>
                    </a:lnTo>
                    <a:lnTo>
                      <a:pt x="215" y="136"/>
                    </a:lnTo>
                    <a:lnTo>
                      <a:pt x="210" y="122"/>
                    </a:lnTo>
                    <a:lnTo>
                      <a:pt x="202" y="109"/>
                    </a:lnTo>
                    <a:lnTo>
                      <a:pt x="192" y="96"/>
                    </a:lnTo>
                    <a:lnTo>
                      <a:pt x="194" y="110"/>
                    </a:lnTo>
                    <a:lnTo>
                      <a:pt x="193" y="125"/>
                    </a:lnTo>
                    <a:lnTo>
                      <a:pt x="191" y="139"/>
                    </a:lnTo>
                    <a:lnTo>
                      <a:pt x="182" y="161"/>
                    </a:lnTo>
                    <a:lnTo>
                      <a:pt x="176" y="117"/>
                    </a:lnTo>
                    <a:lnTo>
                      <a:pt x="172" y="94"/>
                    </a:lnTo>
                    <a:lnTo>
                      <a:pt x="164" y="78"/>
                    </a:lnTo>
                    <a:lnTo>
                      <a:pt x="155" y="57"/>
                    </a:lnTo>
                    <a:lnTo>
                      <a:pt x="144" y="39"/>
                    </a:lnTo>
                    <a:lnTo>
                      <a:pt x="130" y="20"/>
                    </a:lnTo>
                    <a:lnTo>
                      <a:pt x="114" y="0"/>
                    </a:lnTo>
                    <a:lnTo>
                      <a:pt x="122" y="27"/>
                    </a:lnTo>
                    <a:lnTo>
                      <a:pt x="127" y="51"/>
                    </a:lnTo>
                    <a:lnTo>
                      <a:pt x="130" y="79"/>
                    </a:lnTo>
                    <a:lnTo>
                      <a:pt x="127" y="105"/>
                    </a:lnTo>
                    <a:lnTo>
                      <a:pt x="120" y="134"/>
                    </a:lnTo>
                    <a:lnTo>
                      <a:pt x="114" y="156"/>
                    </a:lnTo>
                    <a:lnTo>
                      <a:pt x="103" y="180"/>
                    </a:lnTo>
                    <a:lnTo>
                      <a:pt x="95" y="204"/>
                    </a:lnTo>
                    <a:lnTo>
                      <a:pt x="84" y="222"/>
                    </a:lnTo>
                    <a:lnTo>
                      <a:pt x="80" y="229"/>
                    </a:lnTo>
                    <a:lnTo>
                      <a:pt x="72" y="234"/>
                    </a:lnTo>
                    <a:lnTo>
                      <a:pt x="62" y="235"/>
                    </a:lnTo>
                    <a:lnTo>
                      <a:pt x="54" y="230"/>
                    </a:lnTo>
                    <a:lnTo>
                      <a:pt x="46" y="223"/>
                    </a:lnTo>
                    <a:lnTo>
                      <a:pt x="35" y="214"/>
                    </a:lnTo>
                    <a:lnTo>
                      <a:pt x="41" y="232"/>
                    </a:lnTo>
                    <a:close/>
                  </a:path>
                </a:pathLst>
              </a:custGeom>
              <a:solidFill>
                <a:srgbClr val="FF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171" name="Group 51">
                <a:extLst>
                  <a:ext uri="{FF2B5EF4-FFF2-40B4-BE49-F238E27FC236}">
                    <a16:creationId xmlns:a16="http://schemas.microsoft.com/office/drawing/2014/main" id="{831D4210-E064-44A2-981E-1F65558860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41" y="1799"/>
                <a:ext cx="155" cy="267"/>
                <a:chOff x="1641" y="1799"/>
                <a:chExt cx="155" cy="267"/>
              </a:xfrm>
            </p:grpSpPr>
            <p:sp>
              <p:nvSpPr>
                <p:cNvPr id="6172" name="Arc 52">
                  <a:extLst>
                    <a:ext uri="{FF2B5EF4-FFF2-40B4-BE49-F238E27FC236}">
                      <a16:creationId xmlns:a16="http://schemas.microsoft.com/office/drawing/2014/main" id="{EEF92CCC-68D1-4BED-AAD9-7ACE9F77BE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6" y="1805"/>
                  <a:ext cx="40" cy="261"/>
                </a:xfrm>
                <a:custGeom>
                  <a:avLst/>
                  <a:gdLst>
                    <a:gd name="T0" fmla="*/ 0 w 21600"/>
                    <a:gd name="T1" fmla="*/ 0 h 41400"/>
                    <a:gd name="T2" fmla="*/ 0 w 21600"/>
                    <a:gd name="T3" fmla="*/ 2 h 41400"/>
                    <a:gd name="T4" fmla="*/ 0 w 21600"/>
                    <a:gd name="T5" fmla="*/ 1 h 414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41400" fill="none" extrusionOk="0">
                      <a:moveTo>
                        <a:pt x="7327" y="-1"/>
                      </a:moveTo>
                      <a:cubicBezTo>
                        <a:pt x="15891" y="3088"/>
                        <a:pt x="21600" y="11214"/>
                        <a:pt x="21600" y="20319"/>
                      </a:cubicBezTo>
                      <a:cubicBezTo>
                        <a:pt x="21600" y="30433"/>
                        <a:pt x="14580" y="39194"/>
                        <a:pt x="4708" y="41399"/>
                      </a:cubicBezTo>
                    </a:path>
                    <a:path w="21600" h="41400" stroke="0" extrusionOk="0">
                      <a:moveTo>
                        <a:pt x="7327" y="-1"/>
                      </a:moveTo>
                      <a:cubicBezTo>
                        <a:pt x="15891" y="3088"/>
                        <a:pt x="21600" y="11214"/>
                        <a:pt x="21600" y="20319"/>
                      </a:cubicBezTo>
                      <a:cubicBezTo>
                        <a:pt x="21600" y="30433"/>
                        <a:pt x="14580" y="39194"/>
                        <a:pt x="4708" y="41399"/>
                      </a:cubicBezTo>
                      <a:lnTo>
                        <a:pt x="0" y="20319"/>
                      </a:lnTo>
                      <a:lnTo>
                        <a:pt x="7327" y="-1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A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173" name="Arc 53">
                  <a:extLst>
                    <a:ext uri="{FF2B5EF4-FFF2-40B4-BE49-F238E27FC236}">
                      <a16:creationId xmlns:a16="http://schemas.microsoft.com/office/drawing/2014/main" id="{3C612F3B-B9CC-4454-9A90-E45FC0B86D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" y="1968"/>
                  <a:ext cx="18" cy="70"/>
                </a:xfrm>
                <a:custGeom>
                  <a:avLst/>
                  <a:gdLst>
                    <a:gd name="T0" fmla="*/ 0 w 21600"/>
                    <a:gd name="T1" fmla="*/ 0 h 42082"/>
                    <a:gd name="T2" fmla="*/ 0 w 21600"/>
                    <a:gd name="T3" fmla="*/ 0 h 42082"/>
                    <a:gd name="T4" fmla="*/ 0 w 21600"/>
                    <a:gd name="T5" fmla="*/ 0 h 4208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42082" fill="none" extrusionOk="0">
                      <a:moveTo>
                        <a:pt x="17259" y="42082"/>
                      </a:moveTo>
                      <a:cubicBezTo>
                        <a:pt x="7212" y="40021"/>
                        <a:pt x="0" y="31179"/>
                        <a:pt x="0" y="20923"/>
                      </a:cubicBezTo>
                      <a:cubicBezTo>
                        <a:pt x="0" y="11059"/>
                        <a:pt x="6681" y="2449"/>
                        <a:pt x="16234" y="-1"/>
                      </a:cubicBezTo>
                    </a:path>
                    <a:path w="21600" h="42082" stroke="0" extrusionOk="0">
                      <a:moveTo>
                        <a:pt x="17259" y="42082"/>
                      </a:moveTo>
                      <a:cubicBezTo>
                        <a:pt x="7212" y="40021"/>
                        <a:pt x="0" y="31179"/>
                        <a:pt x="0" y="20923"/>
                      </a:cubicBezTo>
                      <a:cubicBezTo>
                        <a:pt x="0" y="11059"/>
                        <a:pt x="6681" y="2449"/>
                        <a:pt x="16234" y="-1"/>
                      </a:cubicBezTo>
                      <a:lnTo>
                        <a:pt x="21600" y="20923"/>
                      </a:lnTo>
                      <a:lnTo>
                        <a:pt x="17259" y="42082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A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174" name="Arc 54">
                  <a:extLst>
                    <a:ext uri="{FF2B5EF4-FFF2-40B4-BE49-F238E27FC236}">
                      <a16:creationId xmlns:a16="http://schemas.microsoft.com/office/drawing/2014/main" id="{FEF951B3-606F-4570-B0B1-7616EB75A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62" y="1799"/>
                  <a:ext cx="34" cy="130"/>
                </a:xfrm>
                <a:custGeom>
                  <a:avLst/>
                  <a:gdLst>
                    <a:gd name="T0" fmla="*/ 0 w 18535"/>
                    <a:gd name="T1" fmla="*/ 0 h 20683"/>
                    <a:gd name="T2" fmla="*/ 0 w 18535"/>
                    <a:gd name="T3" fmla="*/ 0 h 20683"/>
                    <a:gd name="T4" fmla="*/ 0 w 18535"/>
                    <a:gd name="T5" fmla="*/ 1 h 2068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8535" h="20683" fill="none" extrusionOk="0">
                      <a:moveTo>
                        <a:pt x="6227" y="0"/>
                      </a:moveTo>
                      <a:cubicBezTo>
                        <a:pt x="11382" y="1552"/>
                        <a:pt x="15771" y="4972"/>
                        <a:pt x="18535" y="9591"/>
                      </a:cubicBezTo>
                    </a:path>
                    <a:path w="18535" h="20683" stroke="0" extrusionOk="0">
                      <a:moveTo>
                        <a:pt x="6227" y="0"/>
                      </a:moveTo>
                      <a:cubicBezTo>
                        <a:pt x="11382" y="1552"/>
                        <a:pt x="15771" y="4972"/>
                        <a:pt x="18535" y="9591"/>
                      </a:cubicBezTo>
                      <a:lnTo>
                        <a:pt x="0" y="20683"/>
                      </a:lnTo>
                      <a:lnTo>
                        <a:pt x="6227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A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6162" name="Rectangle 55">
            <a:extLst>
              <a:ext uri="{FF2B5EF4-FFF2-40B4-BE49-F238E27FC236}">
                <a16:creationId xmlns:a16="http://schemas.microsoft.com/office/drawing/2014/main" id="{1B5CB449-E55E-48CD-8AFF-4DFE8C20A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188" y="3627438"/>
            <a:ext cx="742950" cy="895350"/>
          </a:xfrm>
          <a:prstGeom prst="rect">
            <a:avLst/>
          </a:prstGeom>
          <a:solidFill>
            <a:srgbClr val="DDDDDD"/>
          </a:solidFill>
          <a:ln w="38100">
            <a:solidFill>
              <a:srgbClr val="3333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42040" name="Freeform 56">
            <a:extLst>
              <a:ext uri="{FF2B5EF4-FFF2-40B4-BE49-F238E27FC236}">
                <a16:creationId xmlns:a16="http://schemas.microsoft.com/office/drawing/2014/main" id="{56A02CE3-801C-4CD4-954B-0067FD458DD2}"/>
              </a:ext>
            </a:extLst>
          </p:cNvPr>
          <p:cNvSpPr>
            <a:spLocks/>
          </p:cNvSpPr>
          <p:nvPr/>
        </p:nvSpPr>
        <p:spPr bwMode="auto">
          <a:xfrm>
            <a:off x="7450138" y="3797300"/>
            <a:ext cx="1587" cy="603250"/>
          </a:xfrm>
          <a:custGeom>
            <a:avLst/>
            <a:gdLst>
              <a:gd name="T0" fmla="*/ 2518569 w 1"/>
              <a:gd name="T1" fmla="*/ 0 h 380"/>
              <a:gd name="T2" fmla="*/ 0 w 1"/>
              <a:gd name="T3" fmla="*/ 957659375 h 3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80">
                <a:moveTo>
                  <a:pt x="1" y="0"/>
                </a:moveTo>
                <a:lnTo>
                  <a:pt x="0" y="38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stealth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4" name="Arc 57">
            <a:extLst>
              <a:ext uri="{FF2B5EF4-FFF2-40B4-BE49-F238E27FC236}">
                <a16:creationId xmlns:a16="http://schemas.microsoft.com/office/drawing/2014/main" id="{AC384E22-167D-449B-A988-741F0F3BC79D}"/>
              </a:ext>
            </a:extLst>
          </p:cNvPr>
          <p:cNvSpPr>
            <a:spLocks/>
          </p:cNvSpPr>
          <p:nvPr/>
        </p:nvSpPr>
        <p:spPr bwMode="auto">
          <a:xfrm>
            <a:off x="7186613" y="3746500"/>
            <a:ext cx="541337" cy="119063"/>
          </a:xfrm>
          <a:custGeom>
            <a:avLst/>
            <a:gdLst>
              <a:gd name="T0" fmla="*/ 0 w 36594"/>
              <a:gd name="T1" fmla="*/ 280261 h 21600"/>
              <a:gd name="T2" fmla="*/ 8008027 w 36594"/>
              <a:gd name="T3" fmla="*/ 338084 h 21600"/>
              <a:gd name="T4" fmla="*/ 3874020 w 36594"/>
              <a:gd name="T5" fmla="*/ 6562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594" h="21600" fill="none" extrusionOk="0">
                <a:moveTo>
                  <a:pt x="0" y="9224"/>
                </a:moveTo>
                <a:cubicBezTo>
                  <a:pt x="4041" y="3443"/>
                  <a:pt x="10649" y="0"/>
                  <a:pt x="17703" y="0"/>
                </a:cubicBezTo>
                <a:cubicBezTo>
                  <a:pt x="25554" y="0"/>
                  <a:pt x="32787" y="4260"/>
                  <a:pt x="36594" y="11126"/>
                </a:cubicBezTo>
              </a:path>
              <a:path w="36594" h="21600" stroke="0" extrusionOk="0">
                <a:moveTo>
                  <a:pt x="0" y="9224"/>
                </a:moveTo>
                <a:cubicBezTo>
                  <a:pt x="4041" y="3443"/>
                  <a:pt x="10649" y="0"/>
                  <a:pt x="17703" y="0"/>
                </a:cubicBezTo>
                <a:cubicBezTo>
                  <a:pt x="25554" y="0"/>
                  <a:pt x="32787" y="4260"/>
                  <a:pt x="36594" y="11126"/>
                </a:cubicBezTo>
                <a:lnTo>
                  <a:pt x="17703" y="21600"/>
                </a:lnTo>
                <a:lnTo>
                  <a:pt x="0" y="9224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65" name="Line 58">
            <a:extLst>
              <a:ext uri="{FF2B5EF4-FFF2-40B4-BE49-F238E27FC236}">
                <a16:creationId xmlns:a16="http://schemas.microsoft.com/office/drawing/2014/main" id="{C7BB621B-BC96-4CF7-9AD1-360C2DDD2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0138" y="3713163"/>
            <a:ext cx="0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43" name="Freeform 59">
            <a:extLst>
              <a:ext uri="{FF2B5EF4-FFF2-40B4-BE49-F238E27FC236}">
                <a16:creationId xmlns:a16="http://schemas.microsoft.com/office/drawing/2014/main" id="{13C2402C-7B67-45AC-AAE0-B4EE371302ED}"/>
              </a:ext>
            </a:extLst>
          </p:cNvPr>
          <p:cNvSpPr>
            <a:spLocks/>
          </p:cNvSpPr>
          <p:nvPr/>
        </p:nvSpPr>
        <p:spPr bwMode="auto">
          <a:xfrm rot="1254478">
            <a:off x="7559675" y="3817938"/>
            <a:ext cx="1588" cy="603250"/>
          </a:xfrm>
          <a:custGeom>
            <a:avLst/>
            <a:gdLst>
              <a:gd name="T0" fmla="*/ 2521744 w 1"/>
              <a:gd name="T1" fmla="*/ 0 h 380"/>
              <a:gd name="T2" fmla="*/ 0 w 1"/>
              <a:gd name="T3" fmla="*/ 957659375 h 3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80">
                <a:moveTo>
                  <a:pt x="1" y="0"/>
                </a:moveTo>
                <a:lnTo>
                  <a:pt x="0" y="38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stealth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42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uiExpand="1" build="p" autoUpdateAnimBg="0"/>
      <p:bldP spid="41988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FA28144-2BEE-4EC8-9FC2-ECD676621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66838"/>
            <a:ext cx="9140825" cy="4368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6E7AAD30-3830-430D-BB30-A8685A241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8" y="180975"/>
            <a:ext cx="8578850" cy="104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100"/>
              <a:t>Vysokou teplotou se molekuly vzduchu štěpí na kladné a záporné ionty a elektrony...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88C5420C-C8C3-4856-A4B1-BF48B4FC2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" y="5746750"/>
            <a:ext cx="86518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000"/>
              <a:t>...které se účinkem elektrického pole mezi elektrodami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 sz="3000"/>
              <a:t>začnou pohybovat k opačně nabitým elektrodám.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DE116A6-AFE7-4BDE-8FB8-37FB2E536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5" y="2554288"/>
            <a:ext cx="5776913" cy="2670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96C0758E-0909-4AB5-88B8-0F9D9BD41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6225" y="2411413"/>
            <a:ext cx="3482975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386578D5-D13B-465A-BA72-465A7C2F4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4645025"/>
            <a:ext cx="419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2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7EC4D16F-1E8C-4D35-94EA-3DD154316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3" y="4570413"/>
            <a:ext cx="33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600" b="1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3233F0E3-8385-459F-83DE-057EFB18C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0" y="5124450"/>
            <a:ext cx="80963" cy="1889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DF206B92-FA7D-4E98-B06A-D22B30DF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4688" y="5053013"/>
            <a:ext cx="0" cy="33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id="{B7E229F0-8371-4283-80F2-1BDEFBB72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7400" y="4919663"/>
            <a:ext cx="0" cy="577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7180" name="Group 28">
            <a:extLst>
              <a:ext uri="{FF2B5EF4-FFF2-40B4-BE49-F238E27FC236}">
                <a16:creationId xmlns:a16="http://schemas.microsoft.com/office/drawing/2014/main" id="{365A62FE-245F-4EDE-9B29-D5BC7D14D7A9}"/>
              </a:ext>
            </a:extLst>
          </p:cNvPr>
          <p:cNvGrpSpPr>
            <a:grpSpLocks/>
          </p:cNvGrpSpPr>
          <p:nvPr/>
        </p:nvGrpSpPr>
        <p:grpSpPr bwMode="auto">
          <a:xfrm>
            <a:off x="2255838" y="1587500"/>
            <a:ext cx="4676775" cy="1893888"/>
            <a:chOff x="1421" y="1000"/>
            <a:chExt cx="2946" cy="1193"/>
          </a:xfrm>
        </p:grpSpPr>
        <p:sp>
          <p:nvSpPr>
            <p:cNvPr id="7230" name="Rectangle 29">
              <a:extLst>
                <a:ext uri="{FF2B5EF4-FFF2-40B4-BE49-F238E27FC236}">
                  <a16:creationId xmlns:a16="http://schemas.microsoft.com/office/drawing/2014/main" id="{F7ED1B22-83F0-44D6-AED5-9A124ABE8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041"/>
              <a:ext cx="2241" cy="1152"/>
            </a:xfrm>
            <a:prstGeom prst="rect">
              <a:avLst/>
            </a:prstGeom>
            <a:solidFill>
              <a:srgbClr val="666699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pSp>
          <p:nvGrpSpPr>
            <p:cNvPr id="7231" name="Group 30">
              <a:extLst>
                <a:ext uri="{FF2B5EF4-FFF2-40B4-BE49-F238E27FC236}">
                  <a16:creationId xmlns:a16="http://schemas.microsoft.com/office/drawing/2014/main" id="{46D6DC98-FFF8-4928-9D60-D016346A3C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1" y="1000"/>
              <a:ext cx="2946" cy="385"/>
              <a:chOff x="1421" y="1000"/>
              <a:chExt cx="2946" cy="385"/>
            </a:xfrm>
          </p:grpSpPr>
          <p:sp>
            <p:nvSpPr>
              <p:cNvPr id="7232" name="Text Box 31">
                <a:extLst>
                  <a:ext uri="{FF2B5EF4-FFF2-40B4-BE49-F238E27FC236}">
                    <a16:creationId xmlns:a16="http://schemas.microsoft.com/office/drawing/2014/main" id="{AFF9899D-5A4D-45C2-8F9E-8A3286E759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2" y="1020"/>
                <a:ext cx="28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k-SK" altLang="cs-CZ">
                    <a:latin typeface="Arial Black" panose="020B0A04020102020204" pitchFamily="34" charset="0"/>
                  </a:rPr>
                  <a:t>+</a:t>
                </a:r>
              </a:p>
            </p:txBody>
          </p:sp>
          <p:sp>
            <p:nvSpPr>
              <p:cNvPr id="7233" name="Text Box 32">
                <a:extLst>
                  <a:ext uri="{FF2B5EF4-FFF2-40B4-BE49-F238E27FC236}">
                    <a16:creationId xmlns:a16="http://schemas.microsoft.com/office/drawing/2014/main" id="{5DB6D464-4D86-446B-BE8D-511E1611CD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" y="1000"/>
                <a:ext cx="202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k-SK" altLang="cs-CZ" b="1">
                    <a:latin typeface="Arial Black" panose="020B0A04020102020204" pitchFamily="34" charset="0"/>
                  </a:rPr>
                  <a:t>-</a:t>
                </a:r>
              </a:p>
            </p:txBody>
          </p:sp>
        </p:grpSp>
      </p:grpSp>
      <p:grpSp>
        <p:nvGrpSpPr>
          <p:cNvPr id="7181" name="Group 33">
            <a:extLst>
              <a:ext uri="{FF2B5EF4-FFF2-40B4-BE49-F238E27FC236}">
                <a16:creationId xmlns:a16="http://schemas.microsoft.com/office/drawing/2014/main" id="{5A35F9C8-5BAD-41E7-BF0C-5655DE67EF98}"/>
              </a:ext>
            </a:extLst>
          </p:cNvPr>
          <p:cNvGrpSpPr>
            <a:grpSpLocks/>
          </p:cNvGrpSpPr>
          <p:nvPr/>
        </p:nvGrpSpPr>
        <p:grpSpPr bwMode="auto">
          <a:xfrm>
            <a:off x="1601788" y="3789363"/>
            <a:ext cx="95250" cy="415925"/>
            <a:chOff x="1009" y="2387"/>
            <a:chExt cx="60" cy="262"/>
          </a:xfrm>
        </p:grpSpPr>
        <p:sp>
          <p:nvSpPr>
            <p:cNvPr id="7227" name="Rectangle 34">
              <a:extLst>
                <a:ext uri="{FF2B5EF4-FFF2-40B4-BE49-F238E27FC236}">
                  <a16:creationId xmlns:a16="http://schemas.microsoft.com/office/drawing/2014/main" id="{4A7F142C-D17E-438A-8E78-FBDC9CA30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" y="2431"/>
              <a:ext cx="60" cy="16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228" name="Oval 35">
              <a:extLst>
                <a:ext uri="{FF2B5EF4-FFF2-40B4-BE49-F238E27FC236}">
                  <a16:creationId xmlns:a16="http://schemas.microsoft.com/office/drawing/2014/main" id="{B66DA787-055D-4AFE-A439-113DA0416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2387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229" name="Oval 36">
              <a:extLst>
                <a:ext uri="{FF2B5EF4-FFF2-40B4-BE49-F238E27FC236}">
                  <a16:creationId xmlns:a16="http://schemas.microsoft.com/office/drawing/2014/main" id="{6DCA9360-5656-4C34-93BB-6E0FE6CA4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2593"/>
              <a:ext cx="56" cy="5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sp>
        <p:nvSpPr>
          <p:cNvPr id="7182" name="Line 37">
            <a:extLst>
              <a:ext uri="{FF2B5EF4-FFF2-40B4-BE49-F238E27FC236}">
                <a16:creationId xmlns:a16="http://schemas.microsoft.com/office/drawing/2014/main" id="{A5667CDB-FA72-4375-8CD9-8FE44F6856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44650" y="3849688"/>
            <a:ext cx="0" cy="314325"/>
          </a:xfrm>
          <a:prstGeom prst="line">
            <a:avLst/>
          </a:prstGeom>
          <a:noFill/>
          <a:ln w="76200">
            <a:solidFill>
              <a:srgbClr val="3333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7183" name="Group 39">
            <a:extLst>
              <a:ext uri="{FF2B5EF4-FFF2-40B4-BE49-F238E27FC236}">
                <a16:creationId xmlns:a16="http://schemas.microsoft.com/office/drawing/2014/main" id="{B10A272B-2DEA-4417-BCDF-BED66B4C37C0}"/>
              </a:ext>
            </a:extLst>
          </p:cNvPr>
          <p:cNvGrpSpPr>
            <a:grpSpLocks/>
          </p:cNvGrpSpPr>
          <p:nvPr/>
        </p:nvGrpSpPr>
        <p:grpSpPr bwMode="auto">
          <a:xfrm>
            <a:off x="2695575" y="1641475"/>
            <a:ext cx="3689350" cy="1844675"/>
            <a:chOff x="1698" y="1034"/>
            <a:chExt cx="2324" cy="1162"/>
          </a:xfrm>
        </p:grpSpPr>
        <p:sp>
          <p:nvSpPr>
            <p:cNvPr id="7225" name="AutoShape 40">
              <a:extLst>
                <a:ext uri="{FF2B5EF4-FFF2-40B4-BE49-F238E27FC236}">
                  <a16:creationId xmlns:a16="http://schemas.microsoft.com/office/drawing/2014/main" id="{4F70211F-52B4-4E6E-9232-E0BD54824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8" y="1034"/>
              <a:ext cx="82" cy="1161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226" name="AutoShape 41">
              <a:extLst>
                <a:ext uri="{FF2B5EF4-FFF2-40B4-BE49-F238E27FC236}">
                  <a16:creationId xmlns:a16="http://schemas.microsoft.com/office/drawing/2014/main" id="{42CE89A7-A567-4511-A288-02261150D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" y="1035"/>
              <a:ext cx="82" cy="1161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</p:grpSp>
      <p:grpSp>
        <p:nvGrpSpPr>
          <p:cNvPr id="7184" name="Group 42">
            <a:extLst>
              <a:ext uri="{FF2B5EF4-FFF2-40B4-BE49-F238E27FC236}">
                <a16:creationId xmlns:a16="http://schemas.microsoft.com/office/drawing/2014/main" id="{0D667270-0885-4BC6-BDD7-4A99B3AA7AFF}"/>
              </a:ext>
            </a:extLst>
          </p:cNvPr>
          <p:cNvGrpSpPr>
            <a:grpSpLocks/>
          </p:cNvGrpSpPr>
          <p:nvPr/>
        </p:nvGrpSpPr>
        <p:grpSpPr bwMode="auto">
          <a:xfrm>
            <a:off x="4445000" y="3498850"/>
            <a:ext cx="231775" cy="912813"/>
            <a:chOff x="2784" y="2189"/>
            <a:chExt cx="146" cy="575"/>
          </a:xfrm>
        </p:grpSpPr>
        <p:sp>
          <p:nvSpPr>
            <p:cNvPr id="7217" name="AutoShape 43">
              <a:extLst>
                <a:ext uri="{FF2B5EF4-FFF2-40B4-BE49-F238E27FC236}">
                  <a16:creationId xmlns:a16="http://schemas.microsoft.com/office/drawing/2014/main" id="{992A2633-D2B2-4300-9DAF-D1D847444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458"/>
              <a:ext cx="133" cy="306"/>
            </a:xfrm>
            <a:prstGeom prst="can">
              <a:avLst>
                <a:gd name="adj" fmla="val 24062"/>
              </a:avLst>
            </a:prstGeom>
            <a:gradFill rotWithShape="0">
              <a:gsLst>
                <a:gs pos="0">
                  <a:srgbClr val="FFCC66"/>
                </a:gs>
                <a:gs pos="50000">
                  <a:srgbClr val="FFFF99"/>
                </a:gs>
                <a:gs pos="100000">
                  <a:srgbClr val="FFCC66"/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218" name="AutoShape 44">
              <a:extLst>
                <a:ext uri="{FF2B5EF4-FFF2-40B4-BE49-F238E27FC236}">
                  <a16:creationId xmlns:a16="http://schemas.microsoft.com/office/drawing/2014/main" id="{6807C949-4310-484B-B5C9-AE9A8F4E1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423"/>
              <a:ext cx="29" cy="54"/>
            </a:xfrm>
            <a:prstGeom prst="can">
              <a:avLst>
                <a:gd name="adj" fmla="val 46552"/>
              </a:avLst>
            </a:prstGeom>
            <a:solidFill>
              <a:srgbClr val="FFCC66"/>
            </a:solidFill>
            <a:ln w="63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grpSp>
          <p:nvGrpSpPr>
            <p:cNvPr id="7219" name="Group 45">
              <a:extLst>
                <a:ext uri="{FF2B5EF4-FFF2-40B4-BE49-F238E27FC236}">
                  <a16:creationId xmlns:a16="http://schemas.microsoft.com/office/drawing/2014/main" id="{A3F4E5C6-E0AF-4D14-A95B-E65E8C63AA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6" y="2189"/>
              <a:ext cx="144" cy="254"/>
              <a:chOff x="1593" y="1626"/>
              <a:chExt cx="235" cy="511"/>
            </a:xfrm>
          </p:grpSpPr>
          <p:sp>
            <p:nvSpPr>
              <p:cNvPr id="7220" name="Freeform 46">
                <a:extLst>
                  <a:ext uri="{FF2B5EF4-FFF2-40B4-BE49-F238E27FC236}">
                    <a16:creationId xmlns:a16="http://schemas.microsoft.com/office/drawing/2014/main" id="{A621F7A1-0EB4-4A9D-B5D0-972918518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" y="1626"/>
                <a:ext cx="235" cy="511"/>
              </a:xfrm>
              <a:custGeom>
                <a:avLst/>
                <a:gdLst>
                  <a:gd name="T0" fmla="*/ 41 w 235"/>
                  <a:gd name="T1" fmla="*/ 232 h 511"/>
                  <a:gd name="T2" fmla="*/ 45 w 235"/>
                  <a:gd name="T3" fmla="*/ 253 h 511"/>
                  <a:gd name="T4" fmla="*/ 44 w 235"/>
                  <a:gd name="T5" fmla="*/ 271 h 511"/>
                  <a:gd name="T6" fmla="*/ 41 w 235"/>
                  <a:gd name="T7" fmla="*/ 285 h 511"/>
                  <a:gd name="T8" fmla="*/ 34 w 235"/>
                  <a:gd name="T9" fmla="*/ 301 h 511"/>
                  <a:gd name="T10" fmla="*/ 24 w 235"/>
                  <a:gd name="T11" fmla="*/ 317 h 511"/>
                  <a:gd name="T12" fmla="*/ 14 w 235"/>
                  <a:gd name="T13" fmla="*/ 334 h 511"/>
                  <a:gd name="T14" fmla="*/ 6 w 235"/>
                  <a:gd name="T15" fmla="*/ 357 h 511"/>
                  <a:gd name="T16" fmla="*/ 2 w 235"/>
                  <a:gd name="T17" fmla="*/ 376 h 511"/>
                  <a:gd name="T18" fmla="*/ 0 w 235"/>
                  <a:gd name="T19" fmla="*/ 398 h 511"/>
                  <a:gd name="T20" fmla="*/ 1 w 235"/>
                  <a:gd name="T21" fmla="*/ 420 h 511"/>
                  <a:gd name="T22" fmla="*/ 4 w 235"/>
                  <a:gd name="T23" fmla="*/ 437 h 511"/>
                  <a:gd name="T24" fmla="*/ 11 w 235"/>
                  <a:gd name="T25" fmla="*/ 456 h 511"/>
                  <a:gd name="T26" fmla="*/ 20 w 235"/>
                  <a:gd name="T27" fmla="*/ 472 h 511"/>
                  <a:gd name="T28" fmla="*/ 34 w 235"/>
                  <a:gd name="T29" fmla="*/ 486 h 511"/>
                  <a:gd name="T30" fmla="*/ 54 w 235"/>
                  <a:gd name="T31" fmla="*/ 496 h 511"/>
                  <a:gd name="T32" fmla="*/ 73 w 235"/>
                  <a:gd name="T33" fmla="*/ 504 h 511"/>
                  <a:gd name="T34" fmla="*/ 97 w 235"/>
                  <a:gd name="T35" fmla="*/ 509 h 511"/>
                  <a:gd name="T36" fmla="*/ 120 w 235"/>
                  <a:gd name="T37" fmla="*/ 511 h 511"/>
                  <a:gd name="T38" fmla="*/ 144 w 235"/>
                  <a:gd name="T39" fmla="*/ 509 h 511"/>
                  <a:gd name="T40" fmla="*/ 163 w 235"/>
                  <a:gd name="T41" fmla="*/ 504 h 511"/>
                  <a:gd name="T42" fmla="*/ 179 w 235"/>
                  <a:gd name="T43" fmla="*/ 495 h 511"/>
                  <a:gd name="T44" fmla="*/ 193 w 235"/>
                  <a:gd name="T45" fmla="*/ 481 h 511"/>
                  <a:gd name="T46" fmla="*/ 205 w 235"/>
                  <a:gd name="T47" fmla="*/ 464 h 511"/>
                  <a:gd name="T48" fmla="*/ 215 w 235"/>
                  <a:gd name="T49" fmla="*/ 444 h 511"/>
                  <a:gd name="T50" fmla="*/ 222 w 235"/>
                  <a:gd name="T51" fmla="*/ 420 h 511"/>
                  <a:gd name="T52" fmla="*/ 227 w 235"/>
                  <a:gd name="T53" fmla="*/ 396 h 511"/>
                  <a:gd name="T54" fmla="*/ 231 w 235"/>
                  <a:gd name="T55" fmla="*/ 365 h 511"/>
                  <a:gd name="T56" fmla="*/ 232 w 235"/>
                  <a:gd name="T57" fmla="*/ 334 h 511"/>
                  <a:gd name="T58" fmla="*/ 235 w 235"/>
                  <a:gd name="T59" fmla="*/ 265 h 511"/>
                  <a:gd name="T60" fmla="*/ 229 w 235"/>
                  <a:gd name="T61" fmla="*/ 190 h 511"/>
                  <a:gd name="T62" fmla="*/ 222 w 235"/>
                  <a:gd name="T63" fmla="*/ 156 h 511"/>
                  <a:gd name="T64" fmla="*/ 215 w 235"/>
                  <a:gd name="T65" fmla="*/ 136 h 511"/>
                  <a:gd name="T66" fmla="*/ 210 w 235"/>
                  <a:gd name="T67" fmla="*/ 122 h 511"/>
                  <a:gd name="T68" fmla="*/ 202 w 235"/>
                  <a:gd name="T69" fmla="*/ 109 h 511"/>
                  <a:gd name="T70" fmla="*/ 192 w 235"/>
                  <a:gd name="T71" fmla="*/ 96 h 511"/>
                  <a:gd name="T72" fmla="*/ 194 w 235"/>
                  <a:gd name="T73" fmla="*/ 110 h 511"/>
                  <a:gd name="T74" fmla="*/ 193 w 235"/>
                  <a:gd name="T75" fmla="*/ 125 h 511"/>
                  <a:gd name="T76" fmla="*/ 191 w 235"/>
                  <a:gd name="T77" fmla="*/ 139 h 511"/>
                  <a:gd name="T78" fmla="*/ 182 w 235"/>
                  <a:gd name="T79" fmla="*/ 161 h 511"/>
                  <a:gd name="T80" fmla="*/ 176 w 235"/>
                  <a:gd name="T81" fmla="*/ 117 h 511"/>
                  <a:gd name="T82" fmla="*/ 172 w 235"/>
                  <a:gd name="T83" fmla="*/ 94 h 511"/>
                  <a:gd name="T84" fmla="*/ 164 w 235"/>
                  <a:gd name="T85" fmla="*/ 78 h 511"/>
                  <a:gd name="T86" fmla="*/ 155 w 235"/>
                  <a:gd name="T87" fmla="*/ 57 h 511"/>
                  <a:gd name="T88" fmla="*/ 144 w 235"/>
                  <a:gd name="T89" fmla="*/ 39 h 511"/>
                  <a:gd name="T90" fmla="*/ 130 w 235"/>
                  <a:gd name="T91" fmla="*/ 20 h 511"/>
                  <a:gd name="T92" fmla="*/ 114 w 235"/>
                  <a:gd name="T93" fmla="*/ 0 h 511"/>
                  <a:gd name="T94" fmla="*/ 122 w 235"/>
                  <a:gd name="T95" fmla="*/ 27 h 511"/>
                  <a:gd name="T96" fmla="*/ 127 w 235"/>
                  <a:gd name="T97" fmla="*/ 51 h 511"/>
                  <a:gd name="T98" fmla="*/ 130 w 235"/>
                  <a:gd name="T99" fmla="*/ 79 h 511"/>
                  <a:gd name="T100" fmla="*/ 127 w 235"/>
                  <a:gd name="T101" fmla="*/ 105 h 511"/>
                  <a:gd name="T102" fmla="*/ 120 w 235"/>
                  <a:gd name="T103" fmla="*/ 134 h 511"/>
                  <a:gd name="T104" fmla="*/ 114 w 235"/>
                  <a:gd name="T105" fmla="*/ 156 h 511"/>
                  <a:gd name="T106" fmla="*/ 103 w 235"/>
                  <a:gd name="T107" fmla="*/ 180 h 511"/>
                  <a:gd name="T108" fmla="*/ 95 w 235"/>
                  <a:gd name="T109" fmla="*/ 204 h 511"/>
                  <a:gd name="T110" fmla="*/ 84 w 235"/>
                  <a:gd name="T111" fmla="*/ 222 h 511"/>
                  <a:gd name="T112" fmla="*/ 80 w 235"/>
                  <a:gd name="T113" fmla="*/ 229 h 511"/>
                  <a:gd name="T114" fmla="*/ 72 w 235"/>
                  <a:gd name="T115" fmla="*/ 234 h 511"/>
                  <a:gd name="T116" fmla="*/ 62 w 235"/>
                  <a:gd name="T117" fmla="*/ 235 h 511"/>
                  <a:gd name="T118" fmla="*/ 54 w 235"/>
                  <a:gd name="T119" fmla="*/ 230 h 511"/>
                  <a:gd name="T120" fmla="*/ 46 w 235"/>
                  <a:gd name="T121" fmla="*/ 223 h 511"/>
                  <a:gd name="T122" fmla="*/ 35 w 235"/>
                  <a:gd name="T123" fmla="*/ 214 h 511"/>
                  <a:gd name="T124" fmla="*/ 41 w 235"/>
                  <a:gd name="T125" fmla="*/ 232 h 5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235" h="511">
                    <a:moveTo>
                      <a:pt x="41" y="232"/>
                    </a:moveTo>
                    <a:lnTo>
                      <a:pt x="45" y="253"/>
                    </a:lnTo>
                    <a:lnTo>
                      <a:pt x="44" y="271"/>
                    </a:lnTo>
                    <a:lnTo>
                      <a:pt x="41" y="285"/>
                    </a:lnTo>
                    <a:lnTo>
                      <a:pt x="34" y="301"/>
                    </a:lnTo>
                    <a:lnTo>
                      <a:pt x="24" y="317"/>
                    </a:lnTo>
                    <a:lnTo>
                      <a:pt x="14" y="334"/>
                    </a:lnTo>
                    <a:lnTo>
                      <a:pt x="6" y="357"/>
                    </a:lnTo>
                    <a:lnTo>
                      <a:pt x="2" y="376"/>
                    </a:lnTo>
                    <a:lnTo>
                      <a:pt x="0" y="398"/>
                    </a:lnTo>
                    <a:lnTo>
                      <a:pt x="1" y="420"/>
                    </a:lnTo>
                    <a:lnTo>
                      <a:pt x="4" y="437"/>
                    </a:lnTo>
                    <a:lnTo>
                      <a:pt x="11" y="456"/>
                    </a:lnTo>
                    <a:lnTo>
                      <a:pt x="20" y="472"/>
                    </a:lnTo>
                    <a:lnTo>
                      <a:pt x="34" y="486"/>
                    </a:lnTo>
                    <a:lnTo>
                      <a:pt x="54" y="496"/>
                    </a:lnTo>
                    <a:lnTo>
                      <a:pt x="73" y="504"/>
                    </a:lnTo>
                    <a:lnTo>
                      <a:pt x="97" y="509"/>
                    </a:lnTo>
                    <a:lnTo>
                      <a:pt x="120" y="511"/>
                    </a:lnTo>
                    <a:lnTo>
                      <a:pt x="144" y="509"/>
                    </a:lnTo>
                    <a:lnTo>
                      <a:pt x="163" y="504"/>
                    </a:lnTo>
                    <a:lnTo>
                      <a:pt x="179" y="495"/>
                    </a:lnTo>
                    <a:lnTo>
                      <a:pt x="193" y="481"/>
                    </a:lnTo>
                    <a:lnTo>
                      <a:pt x="205" y="464"/>
                    </a:lnTo>
                    <a:lnTo>
                      <a:pt x="215" y="444"/>
                    </a:lnTo>
                    <a:lnTo>
                      <a:pt x="222" y="420"/>
                    </a:lnTo>
                    <a:lnTo>
                      <a:pt x="227" y="396"/>
                    </a:lnTo>
                    <a:lnTo>
                      <a:pt x="231" y="365"/>
                    </a:lnTo>
                    <a:lnTo>
                      <a:pt x="232" y="334"/>
                    </a:lnTo>
                    <a:lnTo>
                      <a:pt x="235" y="265"/>
                    </a:lnTo>
                    <a:lnTo>
                      <a:pt x="229" y="190"/>
                    </a:lnTo>
                    <a:lnTo>
                      <a:pt x="222" y="156"/>
                    </a:lnTo>
                    <a:lnTo>
                      <a:pt x="215" y="136"/>
                    </a:lnTo>
                    <a:lnTo>
                      <a:pt x="210" y="122"/>
                    </a:lnTo>
                    <a:lnTo>
                      <a:pt x="202" y="109"/>
                    </a:lnTo>
                    <a:lnTo>
                      <a:pt x="192" y="96"/>
                    </a:lnTo>
                    <a:lnTo>
                      <a:pt x="194" y="110"/>
                    </a:lnTo>
                    <a:lnTo>
                      <a:pt x="193" y="125"/>
                    </a:lnTo>
                    <a:lnTo>
                      <a:pt x="191" y="139"/>
                    </a:lnTo>
                    <a:lnTo>
                      <a:pt x="182" y="161"/>
                    </a:lnTo>
                    <a:lnTo>
                      <a:pt x="176" y="117"/>
                    </a:lnTo>
                    <a:lnTo>
                      <a:pt x="172" y="94"/>
                    </a:lnTo>
                    <a:lnTo>
                      <a:pt x="164" y="78"/>
                    </a:lnTo>
                    <a:lnTo>
                      <a:pt x="155" y="57"/>
                    </a:lnTo>
                    <a:lnTo>
                      <a:pt x="144" y="39"/>
                    </a:lnTo>
                    <a:lnTo>
                      <a:pt x="130" y="20"/>
                    </a:lnTo>
                    <a:lnTo>
                      <a:pt x="114" y="0"/>
                    </a:lnTo>
                    <a:lnTo>
                      <a:pt x="122" y="27"/>
                    </a:lnTo>
                    <a:lnTo>
                      <a:pt x="127" y="51"/>
                    </a:lnTo>
                    <a:lnTo>
                      <a:pt x="130" y="79"/>
                    </a:lnTo>
                    <a:lnTo>
                      <a:pt x="127" y="105"/>
                    </a:lnTo>
                    <a:lnTo>
                      <a:pt x="120" y="134"/>
                    </a:lnTo>
                    <a:lnTo>
                      <a:pt x="114" y="156"/>
                    </a:lnTo>
                    <a:lnTo>
                      <a:pt x="103" y="180"/>
                    </a:lnTo>
                    <a:lnTo>
                      <a:pt x="95" y="204"/>
                    </a:lnTo>
                    <a:lnTo>
                      <a:pt x="84" y="222"/>
                    </a:lnTo>
                    <a:lnTo>
                      <a:pt x="80" y="229"/>
                    </a:lnTo>
                    <a:lnTo>
                      <a:pt x="72" y="234"/>
                    </a:lnTo>
                    <a:lnTo>
                      <a:pt x="62" y="235"/>
                    </a:lnTo>
                    <a:lnTo>
                      <a:pt x="54" y="230"/>
                    </a:lnTo>
                    <a:lnTo>
                      <a:pt x="46" y="223"/>
                    </a:lnTo>
                    <a:lnTo>
                      <a:pt x="35" y="214"/>
                    </a:lnTo>
                    <a:lnTo>
                      <a:pt x="41" y="232"/>
                    </a:lnTo>
                    <a:close/>
                  </a:path>
                </a:pathLst>
              </a:custGeom>
              <a:solidFill>
                <a:srgbClr val="FF8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221" name="Group 47">
                <a:extLst>
                  <a:ext uri="{FF2B5EF4-FFF2-40B4-BE49-F238E27FC236}">
                    <a16:creationId xmlns:a16="http://schemas.microsoft.com/office/drawing/2014/main" id="{655B9F2D-2915-49DC-9912-04BC04B3F6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41" y="1799"/>
                <a:ext cx="155" cy="267"/>
                <a:chOff x="1641" y="1799"/>
                <a:chExt cx="155" cy="267"/>
              </a:xfrm>
            </p:grpSpPr>
            <p:sp>
              <p:nvSpPr>
                <p:cNvPr id="7222" name="Arc 48">
                  <a:extLst>
                    <a:ext uri="{FF2B5EF4-FFF2-40B4-BE49-F238E27FC236}">
                      <a16:creationId xmlns:a16="http://schemas.microsoft.com/office/drawing/2014/main" id="{683C75E4-3352-4072-8D1C-8852D95B08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26" y="1805"/>
                  <a:ext cx="40" cy="261"/>
                </a:xfrm>
                <a:custGeom>
                  <a:avLst/>
                  <a:gdLst>
                    <a:gd name="T0" fmla="*/ 0 w 21600"/>
                    <a:gd name="T1" fmla="*/ 0 h 41400"/>
                    <a:gd name="T2" fmla="*/ 0 w 21600"/>
                    <a:gd name="T3" fmla="*/ 2 h 41400"/>
                    <a:gd name="T4" fmla="*/ 0 w 21600"/>
                    <a:gd name="T5" fmla="*/ 1 h 414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41400" fill="none" extrusionOk="0">
                      <a:moveTo>
                        <a:pt x="7327" y="-1"/>
                      </a:moveTo>
                      <a:cubicBezTo>
                        <a:pt x="15891" y="3088"/>
                        <a:pt x="21600" y="11214"/>
                        <a:pt x="21600" y="20319"/>
                      </a:cubicBezTo>
                      <a:cubicBezTo>
                        <a:pt x="21600" y="30433"/>
                        <a:pt x="14580" y="39194"/>
                        <a:pt x="4708" y="41399"/>
                      </a:cubicBezTo>
                    </a:path>
                    <a:path w="21600" h="41400" stroke="0" extrusionOk="0">
                      <a:moveTo>
                        <a:pt x="7327" y="-1"/>
                      </a:moveTo>
                      <a:cubicBezTo>
                        <a:pt x="15891" y="3088"/>
                        <a:pt x="21600" y="11214"/>
                        <a:pt x="21600" y="20319"/>
                      </a:cubicBezTo>
                      <a:cubicBezTo>
                        <a:pt x="21600" y="30433"/>
                        <a:pt x="14580" y="39194"/>
                        <a:pt x="4708" y="41399"/>
                      </a:cubicBezTo>
                      <a:lnTo>
                        <a:pt x="0" y="20319"/>
                      </a:lnTo>
                      <a:lnTo>
                        <a:pt x="7327" y="-1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A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23" name="Arc 49">
                  <a:extLst>
                    <a:ext uri="{FF2B5EF4-FFF2-40B4-BE49-F238E27FC236}">
                      <a16:creationId xmlns:a16="http://schemas.microsoft.com/office/drawing/2014/main" id="{938AAF2E-F068-48E8-89FA-964EC2C4C4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" y="1968"/>
                  <a:ext cx="18" cy="70"/>
                </a:xfrm>
                <a:custGeom>
                  <a:avLst/>
                  <a:gdLst>
                    <a:gd name="T0" fmla="*/ 0 w 21600"/>
                    <a:gd name="T1" fmla="*/ 0 h 42082"/>
                    <a:gd name="T2" fmla="*/ 0 w 21600"/>
                    <a:gd name="T3" fmla="*/ 0 h 42082"/>
                    <a:gd name="T4" fmla="*/ 0 w 21600"/>
                    <a:gd name="T5" fmla="*/ 0 h 4208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42082" fill="none" extrusionOk="0">
                      <a:moveTo>
                        <a:pt x="17259" y="42082"/>
                      </a:moveTo>
                      <a:cubicBezTo>
                        <a:pt x="7212" y="40021"/>
                        <a:pt x="0" y="31179"/>
                        <a:pt x="0" y="20923"/>
                      </a:cubicBezTo>
                      <a:cubicBezTo>
                        <a:pt x="0" y="11059"/>
                        <a:pt x="6681" y="2449"/>
                        <a:pt x="16234" y="-1"/>
                      </a:cubicBezTo>
                    </a:path>
                    <a:path w="21600" h="42082" stroke="0" extrusionOk="0">
                      <a:moveTo>
                        <a:pt x="17259" y="42082"/>
                      </a:moveTo>
                      <a:cubicBezTo>
                        <a:pt x="7212" y="40021"/>
                        <a:pt x="0" y="31179"/>
                        <a:pt x="0" y="20923"/>
                      </a:cubicBezTo>
                      <a:cubicBezTo>
                        <a:pt x="0" y="11059"/>
                        <a:pt x="6681" y="2449"/>
                        <a:pt x="16234" y="-1"/>
                      </a:cubicBezTo>
                      <a:lnTo>
                        <a:pt x="21600" y="20923"/>
                      </a:lnTo>
                      <a:lnTo>
                        <a:pt x="17259" y="42082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A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24" name="Arc 50">
                  <a:extLst>
                    <a:ext uri="{FF2B5EF4-FFF2-40B4-BE49-F238E27FC236}">
                      <a16:creationId xmlns:a16="http://schemas.microsoft.com/office/drawing/2014/main" id="{74DE4454-7ABE-4D2E-956A-E4E71A8D7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62" y="1799"/>
                  <a:ext cx="34" cy="130"/>
                </a:xfrm>
                <a:custGeom>
                  <a:avLst/>
                  <a:gdLst>
                    <a:gd name="T0" fmla="*/ 0 w 18535"/>
                    <a:gd name="T1" fmla="*/ 0 h 20683"/>
                    <a:gd name="T2" fmla="*/ 0 w 18535"/>
                    <a:gd name="T3" fmla="*/ 0 h 20683"/>
                    <a:gd name="T4" fmla="*/ 0 w 18535"/>
                    <a:gd name="T5" fmla="*/ 1 h 2068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8535" h="20683" fill="none" extrusionOk="0">
                      <a:moveTo>
                        <a:pt x="6227" y="0"/>
                      </a:moveTo>
                      <a:cubicBezTo>
                        <a:pt x="11382" y="1552"/>
                        <a:pt x="15771" y="4972"/>
                        <a:pt x="18535" y="9591"/>
                      </a:cubicBezTo>
                    </a:path>
                    <a:path w="18535" h="20683" stroke="0" extrusionOk="0">
                      <a:moveTo>
                        <a:pt x="6227" y="0"/>
                      </a:moveTo>
                      <a:cubicBezTo>
                        <a:pt x="11382" y="1552"/>
                        <a:pt x="15771" y="4972"/>
                        <a:pt x="18535" y="9591"/>
                      </a:cubicBezTo>
                      <a:lnTo>
                        <a:pt x="0" y="20683"/>
                      </a:lnTo>
                      <a:lnTo>
                        <a:pt x="6227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A04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7185" name="Rectangle 51">
            <a:extLst>
              <a:ext uri="{FF2B5EF4-FFF2-40B4-BE49-F238E27FC236}">
                <a16:creationId xmlns:a16="http://schemas.microsoft.com/office/drawing/2014/main" id="{8B73D514-1C66-444C-80F3-FCDC65D8D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8188" y="3627438"/>
            <a:ext cx="742950" cy="895350"/>
          </a:xfrm>
          <a:prstGeom prst="rect">
            <a:avLst/>
          </a:prstGeom>
          <a:solidFill>
            <a:srgbClr val="DDDDDD"/>
          </a:solidFill>
          <a:ln w="38100">
            <a:solidFill>
              <a:srgbClr val="3333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7186" name="Arc 53">
            <a:extLst>
              <a:ext uri="{FF2B5EF4-FFF2-40B4-BE49-F238E27FC236}">
                <a16:creationId xmlns:a16="http://schemas.microsoft.com/office/drawing/2014/main" id="{37B9E637-FED9-4141-A10A-6514B8FB203A}"/>
              </a:ext>
            </a:extLst>
          </p:cNvPr>
          <p:cNvSpPr>
            <a:spLocks/>
          </p:cNvSpPr>
          <p:nvPr/>
        </p:nvSpPr>
        <p:spPr bwMode="auto">
          <a:xfrm>
            <a:off x="7186613" y="3746500"/>
            <a:ext cx="541337" cy="119063"/>
          </a:xfrm>
          <a:custGeom>
            <a:avLst/>
            <a:gdLst>
              <a:gd name="T0" fmla="*/ 0 w 36594"/>
              <a:gd name="T1" fmla="*/ 280261 h 21600"/>
              <a:gd name="T2" fmla="*/ 8008027 w 36594"/>
              <a:gd name="T3" fmla="*/ 338084 h 21600"/>
              <a:gd name="T4" fmla="*/ 3874020 w 36594"/>
              <a:gd name="T5" fmla="*/ 6562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594" h="21600" fill="none" extrusionOk="0">
                <a:moveTo>
                  <a:pt x="0" y="9224"/>
                </a:moveTo>
                <a:cubicBezTo>
                  <a:pt x="4041" y="3443"/>
                  <a:pt x="10649" y="0"/>
                  <a:pt x="17703" y="0"/>
                </a:cubicBezTo>
                <a:cubicBezTo>
                  <a:pt x="25554" y="0"/>
                  <a:pt x="32787" y="4260"/>
                  <a:pt x="36594" y="11126"/>
                </a:cubicBezTo>
              </a:path>
              <a:path w="36594" h="21600" stroke="0" extrusionOk="0">
                <a:moveTo>
                  <a:pt x="0" y="9224"/>
                </a:moveTo>
                <a:cubicBezTo>
                  <a:pt x="4041" y="3443"/>
                  <a:pt x="10649" y="0"/>
                  <a:pt x="17703" y="0"/>
                </a:cubicBezTo>
                <a:cubicBezTo>
                  <a:pt x="25554" y="0"/>
                  <a:pt x="32787" y="4260"/>
                  <a:pt x="36594" y="11126"/>
                </a:cubicBezTo>
                <a:lnTo>
                  <a:pt x="17703" y="21600"/>
                </a:lnTo>
                <a:lnTo>
                  <a:pt x="0" y="9224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7" name="Line 54">
            <a:extLst>
              <a:ext uri="{FF2B5EF4-FFF2-40B4-BE49-F238E27FC236}">
                <a16:creationId xmlns:a16="http://schemas.microsoft.com/office/drawing/2014/main" id="{F2DE38E7-CDBD-4CDF-9F13-83B09EB35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0138" y="3713163"/>
            <a:ext cx="0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8" name="Freeform 55">
            <a:extLst>
              <a:ext uri="{FF2B5EF4-FFF2-40B4-BE49-F238E27FC236}">
                <a16:creationId xmlns:a16="http://schemas.microsoft.com/office/drawing/2014/main" id="{662ECD87-7F55-42CD-9004-8E481B1916FD}"/>
              </a:ext>
            </a:extLst>
          </p:cNvPr>
          <p:cNvSpPr>
            <a:spLocks/>
          </p:cNvSpPr>
          <p:nvPr/>
        </p:nvSpPr>
        <p:spPr bwMode="auto">
          <a:xfrm rot="1254478">
            <a:off x="7559675" y="3817938"/>
            <a:ext cx="1588" cy="603250"/>
          </a:xfrm>
          <a:custGeom>
            <a:avLst/>
            <a:gdLst>
              <a:gd name="T0" fmla="*/ 2521744 w 1"/>
              <a:gd name="T1" fmla="*/ 0 h 380"/>
              <a:gd name="T2" fmla="*/ 0 w 1"/>
              <a:gd name="T3" fmla="*/ 957659375 h 3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80">
                <a:moveTo>
                  <a:pt x="1" y="0"/>
                </a:moveTo>
                <a:lnTo>
                  <a:pt x="0" y="38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stealth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3064" name="Group 56">
            <a:extLst>
              <a:ext uri="{FF2B5EF4-FFF2-40B4-BE49-F238E27FC236}">
                <a16:creationId xmlns:a16="http://schemas.microsoft.com/office/drawing/2014/main" id="{251CE834-0626-48E1-BC85-88EBB29E25A7}"/>
              </a:ext>
            </a:extLst>
          </p:cNvPr>
          <p:cNvGrpSpPr>
            <a:grpSpLocks/>
          </p:cNvGrpSpPr>
          <p:nvPr/>
        </p:nvGrpSpPr>
        <p:grpSpPr bwMode="auto">
          <a:xfrm>
            <a:off x="3876675" y="1868488"/>
            <a:ext cx="1263650" cy="1289050"/>
            <a:chOff x="2442" y="1177"/>
            <a:chExt cx="796" cy="812"/>
          </a:xfrm>
        </p:grpSpPr>
        <p:sp>
          <p:nvSpPr>
            <p:cNvPr id="7209" name="Line 57">
              <a:extLst>
                <a:ext uri="{FF2B5EF4-FFF2-40B4-BE49-F238E27FC236}">
                  <a16:creationId xmlns:a16="http://schemas.microsoft.com/office/drawing/2014/main" id="{08DD18E1-2031-4F58-87A9-A2EAB84701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4" y="1989"/>
              <a:ext cx="132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0" name="Line 58">
              <a:extLst>
                <a:ext uri="{FF2B5EF4-FFF2-40B4-BE49-F238E27FC236}">
                  <a16:creationId xmlns:a16="http://schemas.microsoft.com/office/drawing/2014/main" id="{B9A93331-6BED-45C0-AC8C-7868A1B7B4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" y="1353"/>
              <a:ext cx="132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1" name="Line 59">
              <a:extLst>
                <a:ext uri="{FF2B5EF4-FFF2-40B4-BE49-F238E27FC236}">
                  <a16:creationId xmlns:a16="http://schemas.microsoft.com/office/drawing/2014/main" id="{2F16A16B-57DE-45E3-864C-03857412BD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1584"/>
              <a:ext cx="132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2" name="Line 60">
              <a:extLst>
                <a:ext uri="{FF2B5EF4-FFF2-40B4-BE49-F238E27FC236}">
                  <a16:creationId xmlns:a16="http://schemas.microsoft.com/office/drawing/2014/main" id="{5806D952-65B7-4FA8-ADDA-85BA9253B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6" y="1969"/>
              <a:ext cx="132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3" name="Line 61">
              <a:extLst>
                <a:ext uri="{FF2B5EF4-FFF2-40B4-BE49-F238E27FC236}">
                  <a16:creationId xmlns:a16="http://schemas.microsoft.com/office/drawing/2014/main" id="{3F95FE6D-BA88-4004-ADBC-404C8400A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0" y="1353"/>
              <a:ext cx="13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4" name="Line 62">
              <a:extLst>
                <a:ext uri="{FF2B5EF4-FFF2-40B4-BE49-F238E27FC236}">
                  <a16:creationId xmlns:a16="http://schemas.microsoft.com/office/drawing/2014/main" id="{45361727-171A-4535-96CE-9EB4A66E14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4" y="1177"/>
              <a:ext cx="132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5" name="Line 63">
              <a:extLst>
                <a:ext uri="{FF2B5EF4-FFF2-40B4-BE49-F238E27FC236}">
                  <a16:creationId xmlns:a16="http://schemas.microsoft.com/office/drawing/2014/main" id="{8BC86AE4-6F7C-4AFD-B70D-E081ED3582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9" y="1623"/>
              <a:ext cx="13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6" name="Line 64">
              <a:extLst>
                <a:ext uri="{FF2B5EF4-FFF2-40B4-BE49-F238E27FC236}">
                  <a16:creationId xmlns:a16="http://schemas.microsoft.com/office/drawing/2014/main" id="{7515C8F5-DB90-44D8-A27A-81F772432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50" y="1793"/>
              <a:ext cx="13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190" name="Group 65">
            <a:extLst>
              <a:ext uri="{FF2B5EF4-FFF2-40B4-BE49-F238E27FC236}">
                <a16:creationId xmlns:a16="http://schemas.microsoft.com/office/drawing/2014/main" id="{546E8A49-605F-4824-AD58-036E0DB89791}"/>
              </a:ext>
            </a:extLst>
          </p:cNvPr>
          <p:cNvGrpSpPr>
            <a:grpSpLocks/>
          </p:cNvGrpSpPr>
          <p:nvPr/>
        </p:nvGrpSpPr>
        <p:grpSpPr bwMode="auto">
          <a:xfrm>
            <a:off x="3097213" y="1738313"/>
            <a:ext cx="2903537" cy="1517650"/>
            <a:chOff x="1951" y="1095"/>
            <a:chExt cx="1829" cy="956"/>
          </a:xfrm>
        </p:grpSpPr>
        <p:sp>
          <p:nvSpPr>
            <p:cNvPr id="7191" name="Oval 66">
              <a:extLst>
                <a:ext uri="{FF2B5EF4-FFF2-40B4-BE49-F238E27FC236}">
                  <a16:creationId xmlns:a16="http://schemas.microsoft.com/office/drawing/2014/main" id="{958D082D-32C1-4D24-8C1F-E939DD468E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9" y="1921"/>
              <a:ext cx="130" cy="130"/>
            </a:xfrm>
            <a:prstGeom prst="ellipse">
              <a:avLst/>
            </a:prstGeom>
            <a:gradFill rotWithShape="1">
              <a:gsLst>
                <a:gs pos="0">
                  <a:srgbClr val="8FBC8F"/>
                </a:gs>
                <a:gs pos="100000">
                  <a:srgbClr val="0066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cs-CZ" sz="1600">
                  <a:solidFill>
                    <a:schemeClr val="bg1"/>
                  </a:solidFill>
                  <a:latin typeface="Arial Black" panose="020B0A04020102020204" pitchFamily="34" charset="0"/>
                </a:rPr>
                <a:t>+</a:t>
              </a:r>
              <a:endParaRPr lang="sk-SK" altLang="cs-CZ" sz="16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192" name="Oval 67">
              <a:extLst>
                <a:ext uri="{FF2B5EF4-FFF2-40B4-BE49-F238E27FC236}">
                  <a16:creationId xmlns:a16="http://schemas.microsoft.com/office/drawing/2014/main" id="{2AACED0F-44A1-4741-BC43-BD5F697501F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3" y="1729"/>
              <a:ext cx="130" cy="130"/>
            </a:xfrm>
            <a:prstGeom prst="ellipse">
              <a:avLst/>
            </a:prstGeom>
            <a:gradFill rotWithShape="1">
              <a:gsLst>
                <a:gs pos="0">
                  <a:srgbClr val="8FBC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cs-CZ" sz="1600">
                  <a:solidFill>
                    <a:schemeClr val="bg1"/>
                  </a:solidFill>
                  <a:latin typeface="Arial Black" panose="020B0A04020102020204" pitchFamily="34" charset="0"/>
                </a:rPr>
                <a:t>+</a:t>
              </a:r>
              <a:endParaRPr lang="sk-SK" altLang="cs-CZ" sz="16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193" name="Oval 68">
              <a:extLst>
                <a:ext uri="{FF2B5EF4-FFF2-40B4-BE49-F238E27FC236}">
                  <a16:creationId xmlns:a16="http://schemas.microsoft.com/office/drawing/2014/main" id="{1909CDCC-F699-4957-B4D7-C73574552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4" y="1326"/>
              <a:ext cx="56" cy="56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194" name="Oval 69">
              <a:extLst>
                <a:ext uri="{FF2B5EF4-FFF2-40B4-BE49-F238E27FC236}">
                  <a16:creationId xmlns:a16="http://schemas.microsoft.com/office/drawing/2014/main" id="{541209E0-C7D5-4605-A4CC-B309DC69B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" y="1556"/>
              <a:ext cx="56" cy="56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195" name="Oval 70">
              <a:extLst>
                <a:ext uri="{FF2B5EF4-FFF2-40B4-BE49-F238E27FC236}">
                  <a16:creationId xmlns:a16="http://schemas.microsoft.com/office/drawing/2014/main" id="{8768C502-7BAA-4D06-AADA-13AB8D9E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8" y="1942"/>
              <a:ext cx="56" cy="56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sp>
          <p:nvSpPr>
            <p:cNvPr id="7196" name="Oval 71">
              <a:extLst>
                <a:ext uri="{FF2B5EF4-FFF2-40B4-BE49-F238E27FC236}">
                  <a16:creationId xmlns:a16="http://schemas.microsoft.com/office/drawing/2014/main" id="{913BC053-3459-4D5A-9784-E60AEB5976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65" y="1287"/>
              <a:ext cx="130" cy="130"/>
            </a:xfrm>
            <a:prstGeom prst="ellipse">
              <a:avLst/>
            </a:prstGeom>
            <a:gradFill rotWithShape="1">
              <a:gsLst>
                <a:gs pos="0">
                  <a:srgbClr val="8FBC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cs-CZ" sz="1600">
                  <a:solidFill>
                    <a:schemeClr val="bg1"/>
                  </a:solidFill>
                  <a:latin typeface="Arial Black" panose="020B0A04020102020204" pitchFamily="34" charset="0"/>
                </a:rPr>
                <a:t>-</a:t>
              </a:r>
              <a:endParaRPr lang="sk-SK" altLang="cs-CZ" sz="16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197" name="Oval 72">
              <a:extLst>
                <a:ext uri="{FF2B5EF4-FFF2-40B4-BE49-F238E27FC236}">
                  <a16:creationId xmlns:a16="http://schemas.microsoft.com/office/drawing/2014/main" id="{55C872C6-1996-41F4-A395-F45B40F468A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70" y="1557"/>
              <a:ext cx="130" cy="130"/>
            </a:xfrm>
            <a:prstGeom prst="ellipse">
              <a:avLst/>
            </a:prstGeom>
            <a:gradFill rotWithShape="1">
              <a:gsLst>
                <a:gs pos="0">
                  <a:srgbClr val="8FBCFF"/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cs-CZ" sz="1600">
                  <a:solidFill>
                    <a:schemeClr val="bg1"/>
                  </a:solidFill>
                  <a:latin typeface="Arial Black" panose="020B0A04020102020204" pitchFamily="34" charset="0"/>
                </a:rPr>
                <a:t>+</a:t>
              </a:r>
              <a:endParaRPr lang="sk-SK" altLang="cs-CZ" sz="16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198" name="Oval 73">
              <a:extLst>
                <a:ext uri="{FF2B5EF4-FFF2-40B4-BE49-F238E27FC236}">
                  <a16:creationId xmlns:a16="http://schemas.microsoft.com/office/drawing/2014/main" id="{86D38187-EE4E-4754-A436-1135AE019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6" y="1150"/>
              <a:ext cx="56" cy="56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/>
            </a:p>
          </p:txBody>
        </p:sp>
        <p:pic>
          <p:nvPicPr>
            <p:cNvPr id="7199" name="Picture 74">
              <a:extLst>
                <a:ext uri="{FF2B5EF4-FFF2-40B4-BE49-F238E27FC236}">
                  <a16:creationId xmlns:a16="http://schemas.microsoft.com/office/drawing/2014/main" id="{0B32326C-7064-4010-8080-506019DC68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984294">
              <a:off x="2295" y="1444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0" name="Picture 75">
              <a:extLst>
                <a:ext uri="{FF2B5EF4-FFF2-40B4-BE49-F238E27FC236}">
                  <a16:creationId xmlns:a16="http://schemas.microsoft.com/office/drawing/2014/main" id="{CD4B46CA-F50E-4E20-BE5E-A311B51D5A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" y="1900"/>
              <a:ext cx="14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1" name="Picture 76">
              <a:extLst>
                <a:ext uri="{FF2B5EF4-FFF2-40B4-BE49-F238E27FC236}">
                  <a16:creationId xmlns:a16="http://schemas.microsoft.com/office/drawing/2014/main" id="{16687372-C613-4F25-8FC9-30AE51E16F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303214">
              <a:off x="2065" y="1146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2" name="Picture 77">
              <a:extLst>
                <a:ext uri="{FF2B5EF4-FFF2-40B4-BE49-F238E27FC236}">
                  <a16:creationId xmlns:a16="http://schemas.microsoft.com/office/drawing/2014/main" id="{00F891D5-BFCB-4EDE-BB90-9EB58F7C2B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5180">
              <a:off x="2067" y="1845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3" name="Picture 78">
              <a:extLst>
                <a:ext uri="{FF2B5EF4-FFF2-40B4-BE49-F238E27FC236}">
                  <a16:creationId xmlns:a16="http://schemas.microsoft.com/office/drawing/2014/main" id="{A895CB56-90C0-47EC-A652-A79F6BBF89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014877">
              <a:off x="3299" y="1694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4" name="Picture 79">
              <a:extLst>
                <a:ext uri="{FF2B5EF4-FFF2-40B4-BE49-F238E27FC236}">
                  <a16:creationId xmlns:a16="http://schemas.microsoft.com/office/drawing/2014/main" id="{9B041501-255E-4DE5-B67E-8B8ABEC68A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9068153">
              <a:off x="3604" y="1443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5" name="Picture 80">
              <a:extLst>
                <a:ext uri="{FF2B5EF4-FFF2-40B4-BE49-F238E27FC236}">
                  <a16:creationId xmlns:a16="http://schemas.microsoft.com/office/drawing/2014/main" id="{B0DADE2C-3165-450E-A2D2-D3D4A1EEEC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25555">
              <a:off x="3244" y="1179"/>
              <a:ext cx="17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6" name="Picture 81">
              <a:extLst>
                <a:ext uri="{FF2B5EF4-FFF2-40B4-BE49-F238E27FC236}">
                  <a16:creationId xmlns:a16="http://schemas.microsoft.com/office/drawing/2014/main" id="{DD23B876-6F2D-40A9-9DD0-9370AEACC9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88873">
              <a:off x="1948" y="1578"/>
              <a:ext cx="120" cy="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7" name="Picture 82">
              <a:extLst>
                <a:ext uri="{FF2B5EF4-FFF2-40B4-BE49-F238E27FC236}">
                  <a16:creationId xmlns:a16="http://schemas.microsoft.com/office/drawing/2014/main" id="{17BA71EA-571D-4DFD-9941-DD67B22092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971844">
              <a:off x="2311" y="1151"/>
              <a:ext cx="14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08" name="Picture 83">
              <a:extLst>
                <a:ext uri="{FF2B5EF4-FFF2-40B4-BE49-F238E27FC236}">
                  <a16:creationId xmlns:a16="http://schemas.microsoft.com/office/drawing/2014/main" id="{6EAC172C-25DC-435B-BDFD-5C4D2B1D30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175034">
              <a:off x="3625" y="1114"/>
              <a:ext cx="17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p" autoUpdateAnimBg="0"/>
      <p:bldP spid="43012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>
            <a:extLst>
              <a:ext uri="{FF2B5EF4-FFF2-40B4-BE49-F238E27FC236}">
                <a16:creationId xmlns:a16="http://schemas.microsoft.com/office/drawing/2014/main" id="{47F5B091-D1A0-4DBE-8B35-4891F4E21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579438"/>
            <a:ext cx="9170987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/>
              <a:t>Elektrický proud v plynech je vyvolaný uspořádaným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/>
              <a:t>pohybem iontů  a  elektronů  účinkem  elektrického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k-SK" altLang="cs-CZ"/>
              <a:t>pole.</a:t>
            </a:r>
          </a:p>
        </p:txBody>
      </p:sp>
      <p:sp>
        <p:nvSpPr>
          <p:cNvPr id="45060" name="Text Box 4">
            <a:extLst>
              <a:ext uri="{FF2B5EF4-FFF2-40B4-BE49-F238E27FC236}">
                <a16:creationId xmlns:a16="http://schemas.microsoft.com/office/drawing/2014/main" id="{79B9BB4F-96CF-46AD-9C53-F753184A2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4813300"/>
            <a:ext cx="8764587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/>
              <a:t>Ionizace je děj, při kterém se vnějším zásahem odtrhávají z atomů neutrálních molekul elektrony.</a:t>
            </a:r>
          </a:p>
        </p:txBody>
      </p:sp>
      <p:sp>
        <p:nvSpPr>
          <p:cNvPr id="45123" name="Text Box 67">
            <a:extLst>
              <a:ext uri="{FF2B5EF4-FFF2-40B4-BE49-F238E27FC236}">
                <a16:creationId xmlns:a16="http://schemas.microsoft.com/office/drawing/2014/main" id="{A506F20B-E6AB-4A77-B820-15F2B81AB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3" y="3017838"/>
            <a:ext cx="87645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k-SK" altLang="cs-CZ">
                <a:solidFill>
                  <a:srgbClr val="FF0000"/>
                </a:solidFill>
              </a:rPr>
              <a:t>Průchod elektrického proudu plynem se nazývá elektrický výboj.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60" grpId="0" build="p" autoUpdateAnimBg="0"/>
      <p:bldP spid="451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ovéPole 1">
            <a:extLst>
              <a:ext uri="{FF2B5EF4-FFF2-40B4-BE49-F238E27FC236}">
                <a16:creationId xmlns:a16="http://schemas.microsoft.com/office/drawing/2014/main" id="{2DA1ADC0-9391-4E6B-97D6-8723F84E8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141288"/>
            <a:ext cx="76930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Příklady elektrického výboje: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37E735A-A631-405A-9538-B5BEEDC8F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771525"/>
            <a:ext cx="786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Jiskrový elektrický výboj – blesk při bouřce</a:t>
            </a:r>
          </a:p>
        </p:txBody>
      </p:sp>
      <p:pic>
        <p:nvPicPr>
          <p:cNvPr id="12290" name="Picture 2" descr="V Česku hrozí velmi silné bouřky s blesky a kroupami. Meteorologové varují také před povodněmi i horkem - Mix24.cz">
            <a:extLst>
              <a:ext uri="{FF2B5EF4-FFF2-40B4-BE49-F238E27FC236}">
                <a16:creationId xmlns:a16="http://schemas.microsoft.com/office/drawing/2014/main" id="{B66B3038-5808-4183-A078-4DF7224F8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1263650"/>
            <a:ext cx="57435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Blesk (jiskrový výboj) je velmi krátce trvající elektrický proud, např. mezi mrakem a zemí nebo mezi dvěma mraky, doprovázený jasným světlem a zvukem.">
            <a:extLst>
              <a:ext uri="{FF2B5EF4-FFF2-40B4-BE49-F238E27FC236}">
                <a16:creationId xmlns:a16="http://schemas.microsoft.com/office/drawing/2014/main" id="{9CFE6E3B-03CD-4524-A57F-DC31D11B6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13" y="3781425"/>
            <a:ext cx="4167187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ovéPole 1">
            <a:extLst>
              <a:ext uri="{FF2B5EF4-FFF2-40B4-BE49-F238E27FC236}">
                <a16:creationId xmlns:a16="http://schemas.microsoft.com/office/drawing/2014/main" id="{84041D47-AC7D-4B05-9802-88AA2EB95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141288"/>
            <a:ext cx="76930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Příklady elektrického výboje: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A8F8F9A-C0CC-4C27-B102-41299006D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741363"/>
            <a:ext cx="7861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Jiskrový elektrický výboj – svíčka u zážehového benzínového motoru</a:t>
            </a:r>
          </a:p>
        </p:txBody>
      </p:sp>
      <p:pic>
        <p:nvPicPr>
          <p:cNvPr id="24578" name="Picture 2" descr="Svíčky žhavící, zapalovací | AES">
            <a:extLst>
              <a:ext uri="{FF2B5EF4-FFF2-40B4-BE49-F238E27FC236}">
                <a16:creationId xmlns:a16="http://schemas.microsoft.com/office/drawing/2014/main" id="{9507CCAA-8E31-47DC-8701-1147C6045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197100"/>
            <a:ext cx="45720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>
            <a:extLst>
              <a:ext uri="{FF2B5EF4-FFF2-40B4-BE49-F238E27FC236}">
                <a16:creationId xmlns:a16="http://schemas.microsoft.com/office/drawing/2014/main" id="{B85A4466-C0D5-4302-B9EC-BD0094C43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238" y="2173288"/>
            <a:ext cx="781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>
            <a:extLst>
              <a:ext uri="{FF2B5EF4-FFF2-40B4-BE49-F238E27FC236}">
                <a16:creationId xmlns:a16="http://schemas.microsoft.com/office/drawing/2014/main" id="{2DF15AD9-AC7D-4641-90F5-1E40593F6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8" y="141288"/>
            <a:ext cx="76930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Příklady elektrického výboje: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2A55758-80F1-409C-BAD9-3BD5D1338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771525"/>
            <a:ext cx="786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Elektrický oblouk - svařování </a:t>
            </a:r>
          </a:p>
        </p:txBody>
      </p:sp>
      <p:pic>
        <p:nvPicPr>
          <p:cNvPr id="25602" name="Picture 2">
            <a:extLst>
              <a:ext uri="{FF2B5EF4-FFF2-40B4-BE49-F238E27FC236}">
                <a16:creationId xmlns:a16="http://schemas.microsoft.com/office/drawing/2014/main" id="{EED321B4-C77F-4CE8-8462-2CE399B47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350" y="1392238"/>
            <a:ext cx="70993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dvolený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Předvádění na obrazovce (4:3)</PresentationFormat>
  <Paragraphs>63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Times New Roman</vt:lpstr>
      <vt:lpstr>Predvolený návrh</vt:lpstr>
      <vt:lpstr>Slide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Vedení elektrického proudu v plynech</dc:title>
  <dc:subject>fyzika</dc:subject>
  <cp:lastModifiedBy>Vrba Jaroslav</cp:lastModifiedBy>
  <cp:revision>573</cp:revision>
  <dcterms:created xsi:type="dcterms:W3CDTF">2002-05-13T09:56:18Z</dcterms:created>
  <dcterms:modified xsi:type="dcterms:W3CDTF">2021-01-08T09:51:39Z</dcterms:modified>
</cp:coreProperties>
</file>