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B008-C41C-4E4A-81B4-3693EC238C2B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BD1C6-DFF3-4362-B418-3B592D027F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659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B008-C41C-4E4A-81B4-3693EC238C2B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BD1C6-DFF3-4362-B418-3B592D027F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641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B008-C41C-4E4A-81B4-3693EC238C2B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BD1C6-DFF3-4362-B418-3B592D027F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21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B008-C41C-4E4A-81B4-3693EC238C2B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BD1C6-DFF3-4362-B418-3B592D027F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9675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B008-C41C-4E4A-81B4-3693EC238C2B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BD1C6-DFF3-4362-B418-3B592D027F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0077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B008-C41C-4E4A-81B4-3693EC238C2B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BD1C6-DFF3-4362-B418-3B592D027F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3012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B008-C41C-4E4A-81B4-3693EC238C2B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BD1C6-DFF3-4362-B418-3B592D027F2E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89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B008-C41C-4E4A-81B4-3693EC238C2B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BD1C6-DFF3-4362-B418-3B592D027F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244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B008-C41C-4E4A-81B4-3693EC238C2B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BD1C6-DFF3-4362-B418-3B592D027F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4750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B008-C41C-4E4A-81B4-3693EC238C2B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BD1C6-DFF3-4362-B418-3B592D027F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726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55FB008-C41C-4E4A-81B4-3693EC238C2B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BD1C6-DFF3-4362-B418-3B592D027F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494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55FB008-C41C-4E4A-81B4-3693EC238C2B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38BD1C6-DFF3-4362-B418-3B592D027F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34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Cz87GLz1iqM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9689E7-5646-42C0-9F76-7CB99D32C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Aromatické uhlovodíky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61FE188-EAEB-4960-84E2-7F76590803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</a:t>
            </a:r>
            <a:r>
              <a:rPr lang="cs-CZ" sz="3200"/>
              <a:t>eboli </a:t>
            </a:r>
            <a:r>
              <a:rPr lang="cs-CZ" sz="3200" dirty="0"/>
              <a:t>Arény</a:t>
            </a:r>
          </a:p>
        </p:txBody>
      </p:sp>
    </p:spTree>
    <p:extLst>
      <p:ext uri="{BB962C8B-B14F-4D97-AF65-F5344CB8AC3E}">
        <p14:creationId xmlns:p14="http://schemas.microsoft.com/office/powerpoint/2010/main" val="3038622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01ACA9-1107-462F-AF89-150331090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5" y="543297"/>
            <a:ext cx="4486656" cy="1141497"/>
          </a:xfrm>
        </p:spPr>
        <p:txBody>
          <a:bodyPr/>
          <a:lstStyle/>
          <a:p>
            <a:r>
              <a:rPr lang="cs-CZ"/>
              <a:t>styren</a:t>
            </a:r>
            <a:endParaRPr lang="cs-CZ" dirty="0"/>
          </a:p>
        </p:txBody>
      </p:sp>
      <p:pic>
        <p:nvPicPr>
          <p:cNvPr id="5" name="Styrene tanker explosion.1">
            <a:hlinkClick r:id="" action="ppaction://media"/>
            <a:extLst>
              <a:ext uri="{FF2B5EF4-FFF2-40B4-BE49-F238E27FC236}">
                <a16:creationId xmlns:a16="http://schemas.microsoft.com/office/drawing/2014/main" id="{657AAB73-C338-4EC5-8DAE-FF81781F89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8214" y="400926"/>
            <a:ext cx="4816475" cy="3613150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A1E2F65-FF99-44FA-A7F7-933626D0D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929" y="2023353"/>
            <a:ext cx="3794760" cy="3064213"/>
          </a:xfrm>
        </p:spPr>
        <p:txBody>
          <a:bodyPr>
            <a:normAutofit/>
          </a:bodyPr>
          <a:lstStyle/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/>
              <a:t>Těkavá kapalina nasládlého zápachu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/>
              <a:t>Jedovatý, hořlavý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/>
              <a:t>karcinogenní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/>
              <a:t>použití – polystyren – zateplování budov, obaly na potraviny</a:t>
            </a:r>
            <a:endParaRPr lang="cs-CZ" sz="2000" dirty="0"/>
          </a:p>
        </p:txBody>
      </p:sp>
      <p:pic>
        <p:nvPicPr>
          <p:cNvPr id="7" name="Obrázek 6" descr="Obsah obrázku text, budova, stavební materiál, cihla&#10;&#10;Popis byl vytvořen automaticky">
            <a:extLst>
              <a:ext uri="{FF2B5EF4-FFF2-40B4-BE49-F238E27FC236}">
                <a16:creationId xmlns:a16="http://schemas.microsoft.com/office/drawing/2014/main" id="{26084263-373B-441B-88A4-F0507548A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247" y="4400680"/>
            <a:ext cx="2632824" cy="2233584"/>
          </a:xfrm>
          <a:prstGeom prst="rect">
            <a:avLst/>
          </a:prstGeom>
        </p:spPr>
      </p:pic>
      <p:pic>
        <p:nvPicPr>
          <p:cNvPr id="9" name="Obrázek 8" descr="Obsah obrázku jídlo&#10;&#10;Popis byl vytvořen automaticky">
            <a:extLst>
              <a:ext uri="{FF2B5EF4-FFF2-40B4-BE49-F238E27FC236}">
                <a16:creationId xmlns:a16="http://schemas.microsoft.com/office/drawing/2014/main" id="{F96AF833-EBC5-41B2-8AB7-340B60C37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62" y="4338829"/>
            <a:ext cx="2919803" cy="228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4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B9AC85-2440-4EB6-A043-BF7F577DC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42" y="359458"/>
            <a:ext cx="4486656" cy="1141497"/>
          </a:xfrm>
        </p:spPr>
        <p:txBody>
          <a:bodyPr/>
          <a:lstStyle/>
          <a:p>
            <a:r>
              <a:rPr lang="cs-CZ" dirty="0"/>
              <a:t>naftalen</a:t>
            </a:r>
          </a:p>
        </p:txBody>
      </p:sp>
      <p:pic>
        <p:nvPicPr>
          <p:cNvPr id="6" name="Zástupný obsah 5" descr="Obsah obrázku mouka&#10;&#10;Popis byl vytvořen automaticky">
            <a:extLst>
              <a:ext uri="{FF2B5EF4-FFF2-40B4-BE49-F238E27FC236}">
                <a16:creationId xmlns:a16="http://schemas.microsoft.com/office/drawing/2014/main" id="{D2145898-5945-43B2-AF67-F258D9BAA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673" y="492853"/>
            <a:ext cx="4393139" cy="3294854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AAAB47D-CB6A-41E2-8491-8284A709E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8188" y="3654515"/>
            <a:ext cx="3794760" cy="2194036"/>
          </a:xfrm>
        </p:spPr>
        <p:txBody>
          <a:bodyPr>
            <a:normAutofit/>
          </a:bodyPr>
          <a:lstStyle/>
          <a:p>
            <a:pPr marL="285750" indent="-285750" algn="l">
              <a:buClrTx/>
              <a:buFont typeface="Wingdings" panose="05000000000000000000" pitchFamily="2" charset="2"/>
              <a:buChar char="§"/>
            </a:pPr>
            <a:r>
              <a:rPr lang="cs-CZ" sz="2400" dirty="0"/>
              <a:t>Bílá krystalická látka</a:t>
            </a:r>
          </a:p>
          <a:p>
            <a:pPr marL="285750" indent="-285750" algn="l">
              <a:buClrTx/>
              <a:buFont typeface="Wingdings" panose="05000000000000000000" pitchFamily="2" charset="2"/>
              <a:buChar char="§"/>
            </a:pPr>
            <a:r>
              <a:rPr lang="cs-CZ" sz="2400" dirty="0"/>
              <a:t>Má schopnost sublimace</a:t>
            </a:r>
          </a:p>
          <a:p>
            <a:pPr marL="285750" indent="-285750" algn="l">
              <a:buClrTx/>
              <a:buFont typeface="Wingdings" panose="05000000000000000000" pitchFamily="2" charset="2"/>
              <a:buChar char="§"/>
            </a:pPr>
            <a:r>
              <a:rPr lang="cs-CZ" sz="2400" dirty="0"/>
              <a:t>Páchne</a:t>
            </a:r>
          </a:p>
          <a:p>
            <a:pPr marL="285750" indent="-285750" algn="l">
              <a:buClrTx/>
              <a:buFont typeface="Wingdings" panose="05000000000000000000" pitchFamily="2" charset="2"/>
              <a:buChar char="§"/>
            </a:pPr>
            <a:r>
              <a:rPr lang="cs-CZ" sz="2400" dirty="0"/>
              <a:t>Tablety proti molům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cs-CZ" sz="2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00EAD9E-DCA7-4947-9903-F9864CA13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519" y="1679209"/>
            <a:ext cx="2352675" cy="1638300"/>
          </a:xfrm>
          <a:prstGeom prst="rect">
            <a:avLst/>
          </a:prstGeom>
        </p:spPr>
      </p:pic>
      <p:pic>
        <p:nvPicPr>
          <p:cNvPr id="10" name="Obrázek 9" descr="Obsah obrázku interiér, černá, bílá&#10;&#10;Popis byl vytvořen automaticky">
            <a:extLst>
              <a:ext uri="{FF2B5EF4-FFF2-40B4-BE49-F238E27FC236}">
                <a16:creationId xmlns:a16="http://schemas.microsoft.com/office/drawing/2014/main" id="{3EAD1F92-D3D6-4E3D-ACDA-0F3C33E0F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335" y="4050881"/>
            <a:ext cx="235267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0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4EC7CE-D894-4DD9-98C5-EA606A028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421" y="523614"/>
            <a:ext cx="4107179" cy="1188720"/>
          </a:xfrm>
        </p:spPr>
        <p:txBody>
          <a:bodyPr/>
          <a:lstStyle/>
          <a:p>
            <a:r>
              <a:rPr lang="cs-CZ" dirty="0" err="1"/>
              <a:t>benzopyren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F6CDEC4-3236-41B0-A6FD-02F987584D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1" y="2445960"/>
            <a:ext cx="2619375" cy="1743075"/>
          </a:xfrm>
        </p:spPr>
      </p:pic>
      <p:pic>
        <p:nvPicPr>
          <p:cNvPr id="8" name="Zástupný obsah 7" descr="Obsah obrázku grilování&#10;&#10;Popis byl vytvořen automaticky">
            <a:extLst>
              <a:ext uri="{FF2B5EF4-FFF2-40B4-BE49-F238E27FC236}">
                <a16:creationId xmlns:a16="http://schemas.microsoft.com/office/drawing/2014/main" id="{EF8008A1-015B-414C-ADF0-CCCDE9373C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80" y="2445960"/>
            <a:ext cx="3112634" cy="1743075"/>
          </a:xfrm>
        </p:spPr>
      </p:pic>
      <p:pic>
        <p:nvPicPr>
          <p:cNvPr id="10" name="Obrázek 9" descr="Obsah obrázku zbraň, kouř&#10;&#10;Popis byl vytvořen automaticky">
            <a:extLst>
              <a:ext uri="{FF2B5EF4-FFF2-40B4-BE49-F238E27FC236}">
                <a16:creationId xmlns:a16="http://schemas.microsoft.com/office/drawing/2014/main" id="{8168BA2C-A4E4-48DF-A8EB-5032BB80D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799" y="2517396"/>
            <a:ext cx="3608557" cy="173745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9CB1170-1C63-4874-9BEB-FD9CB6600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064" y="393222"/>
            <a:ext cx="2705100" cy="168592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BF1E600-52A3-4153-B77C-07169CF92940}"/>
              </a:ext>
            </a:extLst>
          </p:cNvPr>
          <p:cNvSpPr txBox="1"/>
          <p:nvPr/>
        </p:nvSpPr>
        <p:spPr>
          <a:xfrm>
            <a:off x="564663" y="4952150"/>
            <a:ext cx="3219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Obsažen v cigaretovém kouři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92672E6-D2F9-4A5B-8FF9-18F14F0A22B1}"/>
              </a:ext>
            </a:extLst>
          </p:cNvPr>
          <p:cNvSpPr txBox="1"/>
          <p:nvPr/>
        </p:nvSpPr>
        <p:spPr>
          <a:xfrm>
            <a:off x="4156954" y="4922661"/>
            <a:ext cx="2802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v grilovaných potravinách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2A7CEFD-4EAB-4CD0-9F41-1812D9AA806E}"/>
              </a:ext>
            </a:extLst>
          </p:cNvPr>
          <p:cNvSpPr txBox="1"/>
          <p:nvPr/>
        </p:nvSpPr>
        <p:spPr>
          <a:xfrm>
            <a:off x="8035047" y="4922661"/>
            <a:ext cx="2501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Ve výfukových plynech</a:t>
            </a:r>
          </a:p>
        </p:txBody>
      </p:sp>
    </p:spTree>
    <p:extLst>
      <p:ext uri="{BB962C8B-B14F-4D97-AF65-F5344CB8AC3E}">
        <p14:creationId xmlns:p14="http://schemas.microsoft.com/office/powerpoint/2010/main" val="23864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F9721AF-42B0-4FF4-A712-5437A90BD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2149" y="1295338"/>
            <a:ext cx="8119496" cy="704087"/>
          </a:xfrm>
        </p:spPr>
        <p:txBody>
          <a:bodyPr>
            <a:normAutofit/>
          </a:bodyPr>
          <a:lstStyle/>
          <a:p>
            <a:r>
              <a:rPr lang="cs-CZ" dirty="0"/>
              <a:t>Jsou sloučeniny s charakteristickým zápachem nebo vůní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015950AA-2FBF-4E44-A0D0-454C3753EE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0" y="3143250"/>
            <a:ext cx="2117725" cy="2117725"/>
          </a:xfrm>
        </p:spPr>
      </p:pic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3AF80059-5823-44D9-BB06-2230D5D547B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53" y="3031791"/>
            <a:ext cx="2117725" cy="2229184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D115FF8-DA8D-4D53-AAC3-66C03914CD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146" y="1945788"/>
            <a:ext cx="9025128" cy="593888"/>
          </a:xfrm>
        </p:spPr>
        <p:txBody>
          <a:bodyPr/>
          <a:lstStyle/>
          <a:p>
            <a:pPr algn="l"/>
            <a:r>
              <a:rPr lang="cs-CZ" dirty="0"/>
              <a:t>Uhlovodíky, které mají v molekule benzenové jádro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60DACA5F-B4CA-43C4-B369-938FD6BE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917" y="529343"/>
            <a:ext cx="7729728" cy="477609"/>
          </a:xfrm>
        </p:spPr>
        <p:txBody>
          <a:bodyPr>
            <a:normAutofit fontScale="90000"/>
          </a:bodyPr>
          <a:lstStyle/>
          <a:p>
            <a:r>
              <a:rPr lang="cs-CZ" dirty="0"/>
              <a:t>Aromatické uhlovodíky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020885E-31FB-4196-BAD5-66522BFA638B}"/>
              </a:ext>
            </a:extLst>
          </p:cNvPr>
          <p:cNvSpPr txBox="1"/>
          <p:nvPr/>
        </p:nvSpPr>
        <p:spPr>
          <a:xfrm>
            <a:off x="1392149" y="5514680"/>
            <a:ext cx="4253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Struktura: 6 uhlíků uspořádaných do kruhu, uhlíky mají mezi sebou 1,5 násobnou vazbu – to vyjadřuje kruh uprostřed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384596F-E02C-4BC2-8F8C-D7790E0B4E85}"/>
              </a:ext>
            </a:extLst>
          </p:cNvPr>
          <p:cNvSpPr txBox="1"/>
          <p:nvPr/>
        </p:nvSpPr>
        <p:spPr>
          <a:xfrm>
            <a:off x="7107810" y="5693790"/>
            <a:ext cx="350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Chybný zápis podle nových pravidel</a:t>
            </a:r>
          </a:p>
        </p:txBody>
      </p:sp>
    </p:spTree>
    <p:extLst>
      <p:ext uri="{BB962C8B-B14F-4D97-AF65-F5344CB8AC3E}">
        <p14:creationId xmlns:p14="http://schemas.microsoft.com/office/powerpoint/2010/main" val="139821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AE072-A4B1-4762-8AB6-0CB0FCE8C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249" y="390053"/>
            <a:ext cx="7729728" cy="727921"/>
          </a:xfrm>
        </p:spPr>
        <p:txBody>
          <a:bodyPr>
            <a:normAutofit fontScale="90000"/>
          </a:bodyPr>
          <a:lstStyle/>
          <a:p>
            <a:r>
              <a:rPr lang="cs-CZ" dirty="0"/>
              <a:t>Vlastnosti </a:t>
            </a:r>
            <a:r>
              <a:rPr lang="cs-CZ" dirty="0" err="1"/>
              <a:t>arénů</a:t>
            </a:r>
            <a:endParaRPr lang="cs-CZ" dirty="0"/>
          </a:p>
        </p:txBody>
      </p:sp>
      <p:pic>
        <p:nvPicPr>
          <p:cNvPr id="5" name="Benzen jako rozpouštědlo">
            <a:hlinkClick r:id="" action="ppaction://media"/>
            <a:extLst>
              <a:ext uri="{FF2B5EF4-FFF2-40B4-BE49-F238E27FC236}">
                <a16:creationId xmlns:a16="http://schemas.microsoft.com/office/drawing/2014/main" id="{F8AE0B1E-3E7B-426A-8CEB-1FD1859DE453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567" y="1785560"/>
            <a:ext cx="5513497" cy="3101982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15FA7B0-BAF5-44CA-B8C6-05CE93062036}"/>
              </a:ext>
            </a:extLst>
          </p:cNvPr>
          <p:cNvSpPr txBox="1"/>
          <p:nvPr/>
        </p:nvSpPr>
        <p:spPr>
          <a:xfrm>
            <a:off x="637567" y="5555128"/>
            <a:ext cx="486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5"/>
              </a:rPr>
              <a:t>https://www.youtube.com/watch?v=Cz87GLz1iqM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DF3D45-C0F1-4019-80D2-408ED0FC2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289" y="3957048"/>
            <a:ext cx="2238375" cy="2038350"/>
          </a:xfrm>
          <a:prstGeom prst="rect">
            <a:avLst/>
          </a:prstGeom>
        </p:spPr>
      </p:pic>
      <p:pic>
        <p:nvPicPr>
          <p:cNvPr id="15" name="Obrázek 14" descr="Obsah obrázku text, klipart&#10;&#10;Popis byl vytvořen automaticky">
            <a:extLst>
              <a:ext uri="{FF2B5EF4-FFF2-40B4-BE49-F238E27FC236}">
                <a16:creationId xmlns:a16="http://schemas.microsoft.com/office/drawing/2014/main" id="{00FEC14F-7A0D-4768-A740-15E289B631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922" y="3907751"/>
            <a:ext cx="2087647" cy="2087647"/>
          </a:xfrm>
          <a:prstGeom prst="rect">
            <a:avLst/>
          </a:prstGeom>
        </p:spPr>
      </p:pic>
      <p:pic>
        <p:nvPicPr>
          <p:cNvPr id="17" name="Obrázek 16" descr="Obsah obrázku šipka&#10;&#10;Popis byl vytvořen automaticky">
            <a:extLst>
              <a:ext uri="{FF2B5EF4-FFF2-40B4-BE49-F238E27FC236}">
                <a16:creationId xmlns:a16="http://schemas.microsoft.com/office/drawing/2014/main" id="{17EC4193-EC10-4E97-A5C6-5FD0AFB2CF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126" y="1387762"/>
            <a:ext cx="2143125" cy="2143125"/>
          </a:xfrm>
          <a:prstGeom prst="rect">
            <a:avLst/>
          </a:prstGeom>
        </p:spPr>
      </p:pic>
      <p:pic>
        <p:nvPicPr>
          <p:cNvPr id="21" name="Zástupný obsah 20" descr="Obsah obrázku text, podepsat, rámeček obrázku, klipart&#10;&#10;Popis byl vytvořen automaticky">
            <a:extLst>
              <a:ext uri="{FF2B5EF4-FFF2-40B4-BE49-F238E27FC236}">
                <a16:creationId xmlns:a16="http://schemas.microsoft.com/office/drawing/2014/main" id="{BD8DD9D8-AB97-4853-AC05-D7AD7DED2B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595" y="1387762"/>
            <a:ext cx="2143125" cy="2143125"/>
          </a:xfrm>
        </p:spPr>
      </p:pic>
    </p:spTree>
    <p:extLst>
      <p:ext uri="{BB962C8B-B14F-4D97-AF65-F5344CB8AC3E}">
        <p14:creationId xmlns:p14="http://schemas.microsoft.com/office/powerpoint/2010/main" val="222221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F8002C-EFF8-4DCE-B71A-460A7EAB6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847" y="369652"/>
            <a:ext cx="4486656" cy="982493"/>
          </a:xfrm>
        </p:spPr>
        <p:txBody>
          <a:bodyPr>
            <a:normAutofit fontScale="90000"/>
          </a:bodyPr>
          <a:lstStyle/>
          <a:p>
            <a:r>
              <a:rPr lang="cs-CZ" dirty="0"/>
              <a:t>Vlastnosti </a:t>
            </a:r>
            <a:r>
              <a:rPr lang="cs-CZ" dirty="0" err="1"/>
              <a:t>arénů</a:t>
            </a:r>
            <a:r>
              <a:rPr lang="cs-CZ" dirty="0"/>
              <a:t> s jedním benzenovým jádrem</a:t>
            </a:r>
          </a:p>
        </p:txBody>
      </p:sp>
      <p:pic>
        <p:nvPicPr>
          <p:cNvPr id="6" name="Zástupný obsah 5" descr="Obsah obrázku sklo&#10;&#10;Popis byl vytvořen automaticky">
            <a:extLst>
              <a:ext uri="{FF2B5EF4-FFF2-40B4-BE49-F238E27FC236}">
                <a16:creationId xmlns:a16="http://schemas.microsoft.com/office/drawing/2014/main" id="{5F020C82-74C3-4BD8-8C7C-01B6A692B2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78" y="846547"/>
            <a:ext cx="4388070" cy="2194035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C287158-EA0C-4A91-8BFC-E6D1159C8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847" y="1943565"/>
            <a:ext cx="4744005" cy="3800389"/>
          </a:xfrm>
        </p:spPr>
        <p:txBody>
          <a:bodyPr>
            <a:normAutofit/>
          </a:bodyPr>
          <a:lstStyle/>
          <a:p>
            <a:pPr marL="342900" indent="-342900" algn="l">
              <a:buClrTx/>
              <a:buFont typeface="Wingdings" panose="05000000000000000000" pitchFamily="2" charset="2"/>
              <a:buChar char="§"/>
            </a:pPr>
            <a:r>
              <a:rPr lang="cs-CZ" sz="2000" dirty="0"/>
              <a:t>Kapaliny s charakteristickým zápachem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§"/>
            </a:pPr>
            <a:r>
              <a:rPr lang="cs-CZ" sz="2000" dirty="0"/>
              <a:t>Hořlavé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§"/>
            </a:pPr>
            <a:r>
              <a:rPr lang="cs-CZ" sz="2000" dirty="0"/>
              <a:t>Hoří čadivým dýmem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§"/>
            </a:pPr>
            <a:r>
              <a:rPr lang="cs-CZ" sz="2000" dirty="0"/>
              <a:t>Ve vodě nerozpustné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§"/>
            </a:pPr>
            <a:r>
              <a:rPr lang="cs-CZ" sz="2000" dirty="0"/>
              <a:t>Jedovaté (není toluen)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§"/>
            </a:pPr>
            <a:r>
              <a:rPr lang="cs-CZ" sz="2000" dirty="0"/>
              <a:t>Zdraví škodlivý a nebezpečné pro životní prostředí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§"/>
            </a:pPr>
            <a:r>
              <a:rPr lang="cs-CZ" sz="2000" dirty="0"/>
              <a:t>Zisk hlavně z ropy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486040E-ED22-4EDA-9099-B8C07C278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9046"/>
            <a:ext cx="1638300" cy="16383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FD36280-C9DA-45BE-AEA7-6CF0F4766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388" y="3585426"/>
            <a:ext cx="42862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6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2275FC-81BF-4624-802E-15AB0FDE2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928" y="560221"/>
            <a:ext cx="7729728" cy="805742"/>
          </a:xfrm>
        </p:spPr>
        <p:txBody>
          <a:bodyPr/>
          <a:lstStyle/>
          <a:p>
            <a:r>
              <a:rPr lang="cs-CZ" dirty="0"/>
              <a:t>Arény s více benzenovými jádry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415E59D-EEF1-4E5C-8A3E-9520F08964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78" y="2209405"/>
            <a:ext cx="4597168" cy="3201266"/>
          </a:xfrm>
        </p:spPr>
      </p:pic>
      <p:pic>
        <p:nvPicPr>
          <p:cNvPr id="8" name="Zástupný obsah 7" descr="Obsah obrázku mouka&#10;&#10;Popis byl vytvořen automaticky">
            <a:extLst>
              <a:ext uri="{FF2B5EF4-FFF2-40B4-BE49-F238E27FC236}">
                <a16:creationId xmlns:a16="http://schemas.microsoft.com/office/drawing/2014/main" id="{18B4D479-0668-40A1-B0CC-003AA9E471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95" y="2209405"/>
            <a:ext cx="4268355" cy="3201266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DEA95A5-0AD3-4D6E-A6ED-84E58435D003}"/>
              </a:ext>
            </a:extLst>
          </p:cNvPr>
          <p:cNvSpPr txBox="1"/>
          <p:nvPr/>
        </p:nvSpPr>
        <p:spPr>
          <a:xfrm>
            <a:off x="1848255" y="5729591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naftalen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F247D43-1D22-423B-8CCD-7022FDD0347E}"/>
              </a:ext>
            </a:extLst>
          </p:cNvPr>
          <p:cNvSpPr txBox="1"/>
          <p:nvPr/>
        </p:nvSpPr>
        <p:spPr>
          <a:xfrm>
            <a:off x="3307403" y="5729591"/>
            <a:ext cx="2013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- pevná látka</a:t>
            </a:r>
          </a:p>
        </p:txBody>
      </p:sp>
    </p:spTree>
    <p:extLst>
      <p:ext uri="{BB962C8B-B14F-4D97-AF65-F5344CB8AC3E}">
        <p14:creationId xmlns:p14="http://schemas.microsoft.com/office/powerpoint/2010/main" val="396362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250009-FB45-486D-854A-EB7853247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288568"/>
            <a:ext cx="4486656" cy="1141497"/>
          </a:xfrm>
        </p:spPr>
        <p:txBody>
          <a:bodyPr/>
          <a:lstStyle/>
          <a:p>
            <a:r>
              <a:rPr lang="cs-CZ" dirty="0"/>
              <a:t>Benzen</a:t>
            </a:r>
          </a:p>
        </p:txBody>
      </p:sp>
      <p:pic>
        <p:nvPicPr>
          <p:cNvPr id="6" name="Zástupný obsah 5" descr="Obsah obrázku text, stůl, láhev, interiér&#10;&#10;Popis byl vytvořen automaticky">
            <a:extLst>
              <a:ext uri="{FF2B5EF4-FFF2-40B4-BE49-F238E27FC236}">
                <a16:creationId xmlns:a16="http://schemas.microsoft.com/office/drawing/2014/main" id="{C211D744-302C-4D28-997F-75216A3E9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793" y="1534412"/>
            <a:ext cx="3468053" cy="4855275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5C4EE1C-7BC5-4FF2-BDC6-9322AF712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1701963"/>
            <a:ext cx="3794760" cy="2785195"/>
          </a:xfrm>
        </p:spPr>
        <p:txBody>
          <a:bodyPr>
            <a:normAutofit/>
          </a:bodyPr>
          <a:lstStyle/>
          <a:p>
            <a:pPr marL="342900" indent="-342900" algn="l">
              <a:buClrTx/>
              <a:buFont typeface="Wingdings" panose="05000000000000000000" pitchFamily="2" charset="2"/>
              <a:buChar char="§"/>
            </a:pPr>
            <a:r>
              <a:rPr lang="cs-CZ" sz="2000" dirty="0"/>
              <a:t>Bezbarvá těkavá kapalina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§"/>
            </a:pPr>
            <a:r>
              <a:rPr lang="cs-CZ" sz="2000" dirty="0"/>
              <a:t>Hořlavý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§"/>
            </a:pPr>
            <a:r>
              <a:rPr lang="cs-CZ" sz="2000" dirty="0"/>
              <a:t>jedovatý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§"/>
            </a:pPr>
            <a:r>
              <a:rPr lang="cs-CZ" sz="2000" dirty="0"/>
              <a:t>Se vzduchem výbušný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§"/>
            </a:pPr>
            <a:r>
              <a:rPr lang="cs-CZ" sz="2000" dirty="0"/>
              <a:t>Páry jsou karcinogenní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B7ED448-0D4B-42FF-AC45-C9DEB4554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74" y="715262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9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642F1F7-6246-4C87-B941-6957B32BD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85536F-2B69-4399-AE89-55D492D13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Využití benzenu</a:t>
            </a:r>
          </a:p>
        </p:txBody>
      </p:sp>
      <p:pic>
        <p:nvPicPr>
          <p:cNvPr id="6" name="Zástupný obsah 5" descr="Obsah obrázku text, jídlo, nápoje&#10;&#10;Popis byl vytvořen automaticky">
            <a:extLst>
              <a:ext uri="{FF2B5EF4-FFF2-40B4-BE49-F238E27FC236}">
                <a16:creationId xmlns:a16="http://schemas.microsoft.com/office/drawing/2014/main" id="{D7BCAD1D-D2A9-4D70-BF66-60C10398BF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2" y="948063"/>
            <a:ext cx="2580894" cy="2580894"/>
          </a:xfrm>
          <a:prstGeom prst="rect">
            <a:avLst/>
          </a:prstGeom>
        </p:spPr>
      </p:pic>
      <p:pic>
        <p:nvPicPr>
          <p:cNvPr id="8" name="Zástupný obsah 7" descr="Obsah obrázku hrníček&#10;&#10;Popis byl vytvořen automaticky">
            <a:extLst>
              <a:ext uri="{FF2B5EF4-FFF2-40B4-BE49-F238E27FC236}">
                <a16:creationId xmlns:a16="http://schemas.microsoft.com/office/drawing/2014/main" id="{42E5B20A-EDE8-4FFD-85CC-B31C3E1B49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2" y="1286806"/>
            <a:ext cx="2580895" cy="190341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30ACF35-8BEB-4302-82C4-CB36717CF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33" y="1379777"/>
            <a:ext cx="2580895" cy="171746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157CBD3-24FA-4476-888B-47A164EB59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193" y="1473965"/>
            <a:ext cx="2580895" cy="152909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7509860-FCA3-45C5-8E82-2734F6844B62}"/>
              </a:ext>
            </a:extLst>
          </p:cNvPr>
          <p:cNvSpPr txBox="1"/>
          <p:nvPr/>
        </p:nvSpPr>
        <p:spPr>
          <a:xfrm>
            <a:off x="947296" y="3669735"/>
            <a:ext cx="1561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rozpouštědlo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ABD93BE-6A71-4A07-86BC-749F2938F715}"/>
              </a:ext>
            </a:extLst>
          </p:cNvPr>
          <p:cNvSpPr txBox="1"/>
          <p:nvPr/>
        </p:nvSpPr>
        <p:spPr>
          <a:xfrm>
            <a:off x="3803515" y="3653747"/>
            <a:ext cx="754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barvy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9C78B46-A01A-4989-BC3F-E9DF11E57AB1}"/>
              </a:ext>
            </a:extLst>
          </p:cNvPr>
          <p:cNvSpPr txBox="1"/>
          <p:nvPr/>
        </p:nvSpPr>
        <p:spPr>
          <a:xfrm>
            <a:off x="6293796" y="3528957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plasty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9DF3807-CBF7-471C-941D-CAA0BC6B815B}"/>
              </a:ext>
            </a:extLst>
          </p:cNvPr>
          <p:cNvSpPr txBox="1"/>
          <p:nvPr/>
        </p:nvSpPr>
        <p:spPr>
          <a:xfrm>
            <a:off x="9134272" y="3653747"/>
            <a:ext cx="599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léky</a:t>
            </a:r>
          </a:p>
        </p:txBody>
      </p:sp>
    </p:spTree>
    <p:extLst>
      <p:ext uri="{BB962C8B-B14F-4D97-AF65-F5344CB8AC3E}">
        <p14:creationId xmlns:p14="http://schemas.microsoft.com/office/powerpoint/2010/main" val="63443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2A1E3C-4F88-46D5-ABF4-DA3FFFEF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85" y="543297"/>
            <a:ext cx="4486656" cy="1141497"/>
          </a:xfrm>
        </p:spPr>
        <p:txBody>
          <a:bodyPr/>
          <a:lstStyle/>
          <a:p>
            <a:r>
              <a:rPr lang="cs-CZ" dirty="0"/>
              <a:t>toluen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7BACEED-5C49-4FDB-A717-51D00965D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24" y="804863"/>
            <a:ext cx="3607552" cy="5248275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923833-EF04-4A5D-A7AA-DDBA1D201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785" y="2411782"/>
            <a:ext cx="3794760" cy="2194036"/>
          </a:xfrm>
        </p:spPr>
        <p:txBody>
          <a:bodyPr>
            <a:normAutofit/>
          </a:bodyPr>
          <a:lstStyle/>
          <a:p>
            <a:pPr marL="342900" indent="-342900" algn="l">
              <a:buClrTx/>
              <a:buFont typeface="Wingdings" panose="05000000000000000000" pitchFamily="2" charset="2"/>
              <a:buChar char="§"/>
            </a:pPr>
            <a:r>
              <a:rPr lang="cs-CZ" sz="2000" dirty="0"/>
              <a:t>Označován také jako </a:t>
            </a:r>
            <a:r>
              <a:rPr lang="cs-CZ" sz="2000" dirty="0" err="1"/>
              <a:t>methylbenzen</a:t>
            </a:r>
            <a:endParaRPr lang="cs-CZ" sz="2000" dirty="0"/>
          </a:p>
          <a:p>
            <a:pPr marL="342900" indent="-342900" algn="l">
              <a:buClrTx/>
              <a:buFont typeface="Wingdings" panose="05000000000000000000" pitchFamily="2" charset="2"/>
              <a:buChar char="§"/>
            </a:pPr>
            <a:r>
              <a:rPr lang="cs-CZ" sz="2000" dirty="0"/>
              <a:t>Bezbarvá, těkavá, hořlavá látka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§"/>
            </a:pPr>
            <a:r>
              <a:rPr lang="cs-CZ" sz="2000" dirty="0"/>
              <a:t>Páry jsou se vzduchem výbušné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§"/>
            </a:pPr>
            <a:r>
              <a:rPr lang="cs-CZ" sz="2000" dirty="0"/>
              <a:t>Má </a:t>
            </a:r>
            <a:r>
              <a:rPr lang="cs-CZ" sz="2000" dirty="0" err="1"/>
              <a:t>omanné</a:t>
            </a:r>
            <a:r>
              <a:rPr lang="cs-CZ" sz="2000" dirty="0"/>
              <a:t> účinky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65ADDA2-D2BB-485E-82C9-AD1D4FF60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38" y="195201"/>
            <a:ext cx="1743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1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CBD6D9-BD89-4AF1-8762-E4F3A99DC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819" y="615900"/>
            <a:ext cx="7729728" cy="732133"/>
          </a:xfrm>
        </p:spPr>
        <p:txBody>
          <a:bodyPr>
            <a:normAutofit fontScale="90000"/>
          </a:bodyPr>
          <a:lstStyle/>
          <a:p>
            <a:r>
              <a:rPr lang="cs-CZ" dirty="0"/>
              <a:t>Využití toluenu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9CFCC75-9538-49EC-8F2C-5C2BF3AB5A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15" y="1892366"/>
            <a:ext cx="3000647" cy="3000647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0D9620F-8B0B-4ABC-8AF4-0E7161EA63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64" y="1892366"/>
            <a:ext cx="3041014" cy="3000646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96187ED-BD18-4B5D-AB8B-30E220A39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031" y="2452889"/>
            <a:ext cx="2864492" cy="244012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8846AD3-AAEF-411B-AA3B-95648346F5E7}"/>
              </a:ext>
            </a:extLst>
          </p:cNvPr>
          <p:cNvSpPr txBox="1"/>
          <p:nvPr/>
        </p:nvSpPr>
        <p:spPr>
          <a:xfrm>
            <a:off x="272622" y="5437346"/>
            <a:ext cx="3782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Rozpouštědlo barev a lepidel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B02DFF5-12E0-4A09-99BD-B40A79E310C7}"/>
              </a:ext>
            </a:extLst>
          </p:cNvPr>
          <p:cNvSpPr txBox="1"/>
          <p:nvPr/>
        </p:nvSpPr>
        <p:spPr>
          <a:xfrm>
            <a:off x="4977352" y="5437345"/>
            <a:ext cx="4287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TNT – trinitrotoluen - výbušnina</a:t>
            </a:r>
          </a:p>
        </p:txBody>
      </p:sp>
    </p:spTree>
    <p:extLst>
      <p:ext uri="{BB962C8B-B14F-4D97-AF65-F5344CB8AC3E}">
        <p14:creationId xmlns:p14="http://schemas.microsoft.com/office/powerpoint/2010/main" val="405920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Balík">
  <a:themeElements>
    <a:clrScheme name="Balík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Balík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lík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</Words>
  <Application>Microsoft Office PowerPoint</Application>
  <PresentationFormat>Širokoúhlá obrazovka</PresentationFormat>
  <Paragraphs>53</Paragraphs>
  <Slides>12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Gill Sans MT</vt:lpstr>
      <vt:lpstr>Wingdings</vt:lpstr>
      <vt:lpstr>Balík</vt:lpstr>
      <vt:lpstr>Aromatické uhlovodíky</vt:lpstr>
      <vt:lpstr>Aromatické uhlovodíky</vt:lpstr>
      <vt:lpstr>Vlastnosti arénů</vt:lpstr>
      <vt:lpstr>Vlastnosti arénů s jedním benzenovým jádrem</vt:lpstr>
      <vt:lpstr>Arény s více benzenovými jádry</vt:lpstr>
      <vt:lpstr>Benzen</vt:lpstr>
      <vt:lpstr>Využití benzenu</vt:lpstr>
      <vt:lpstr>toluen</vt:lpstr>
      <vt:lpstr>Využití toluenu</vt:lpstr>
      <vt:lpstr>styren</vt:lpstr>
      <vt:lpstr>naftalen</vt:lpstr>
      <vt:lpstr>benzopyren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Aromatické uhlovodíky</dc:title>
  <dc:creator>Šnircová Monika</dc:creator>
  <cp:lastModifiedBy>Šnircová Monika</cp:lastModifiedBy>
  <cp:revision>6</cp:revision>
  <dcterms:created xsi:type="dcterms:W3CDTF">2021-01-13T19:37:02Z</dcterms:created>
  <dcterms:modified xsi:type="dcterms:W3CDTF">2021-01-14T10:42:17Z</dcterms:modified>
</cp:coreProperties>
</file>