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9" r:id="rId4"/>
    <p:sldId id="260" r:id="rId5"/>
    <p:sldId id="258" r:id="rId6"/>
    <p:sldId id="262" r:id="rId7"/>
    <p:sldId id="261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DCCDD-F899-427B-82A2-DC83D26F372F}" type="datetimeFigureOut">
              <a:rPr lang="cs-CZ" smtClean="0"/>
              <a:t>18.01.2021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EBD93-72C8-493F-A99B-D95495B7FC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3913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DCCDD-F899-427B-82A2-DC83D26F372F}" type="datetimeFigureOut">
              <a:rPr lang="cs-CZ" smtClean="0"/>
              <a:t>18.01.2021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EBD93-72C8-493F-A99B-D95495B7FC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7021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DCCDD-F899-427B-82A2-DC83D26F372F}" type="datetimeFigureOut">
              <a:rPr lang="cs-CZ" smtClean="0"/>
              <a:t>18.01.2021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EBD93-72C8-493F-A99B-D95495B7FC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6740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DCCDD-F899-427B-82A2-DC83D26F372F}" type="datetimeFigureOut">
              <a:rPr lang="cs-CZ" smtClean="0"/>
              <a:t>18.01.2021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EBD93-72C8-493F-A99B-D95495B7FC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1714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DCCDD-F899-427B-82A2-DC83D26F372F}" type="datetimeFigureOut">
              <a:rPr lang="cs-CZ" smtClean="0"/>
              <a:t>18.01.2021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EBD93-72C8-493F-A99B-D95495B7FC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7253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DCCDD-F899-427B-82A2-DC83D26F372F}" type="datetimeFigureOut">
              <a:rPr lang="cs-CZ" smtClean="0"/>
              <a:t>18.01.2021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EBD93-72C8-493F-A99B-D95495B7FC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5076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DCCDD-F899-427B-82A2-DC83D26F372F}" type="datetimeFigureOut">
              <a:rPr lang="cs-CZ" smtClean="0"/>
              <a:t>18.01.2021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EBD93-72C8-493F-A99B-D95495B7FC29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062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DCCDD-F899-427B-82A2-DC83D26F372F}" type="datetimeFigureOut">
              <a:rPr lang="cs-CZ" smtClean="0"/>
              <a:t>18.01.2021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EBD93-72C8-493F-A99B-D95495B7FC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0682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DCCDD-F899-427B-82A2-DC83D26F372F}" type="datetimeFigureOut">
              <a:rPr lang="cs-CZ" smtClean="0"/>
              <a:t>18.01.2021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EBD93-72C8-493F-A99B-D95495B7FC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9820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DCCDD-F899-427B-82A2-DC83D26F372F}" type="datetimeFigureOut">
              <a:rPr lang="cs-CZ" smtClean="0"/>
              <a:t>18.01.2021</a:t>
            </a:fld>
            <a:endParaRPr lang="cs-CZ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cs-CZ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EBD93-72C8-493F-A99B-D95495B7FC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30126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tx1">
              <a:lumMod val="8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D28DCCDD-F899-427B-82A2-DC83D26F372F}" type="datetimeFigureOut">
              <a:rPr lang="cs-CZ" smtClean="0"/>
              <a:t>18.01.2021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cs-CZ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EBD93-72C8-493F-A99B-D95495B7FC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44459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chemeClr val="bg2">
              <a:lumMod val="60000"/>
              <a:lumOff val="40000"/>
              <a:alpha val="15000"/>
            </a:schemeClr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D28DCCDD-F899-427B-82A2-DC83D26F372F}" type="datetimeFigureOut">
              <a:rPr lang="cs-CZ" smtClean="0"/>
              <a:t>18.01.2021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45EBD93-72C8-493F-A99B-D95495B7FC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73584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23498D-1172-4F79-BEE4-5488A11AB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301" y="1664203"/>
            <a:ext cx="3622249" cy="126476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200" dirty="0" err="1">
                <a:solidFill>
                  <a:srgbClr val="262626"/>
                </a:solidFill>
              </a:rPr>
              <a:t>Dusík</a:t>
            </a:r>
            <a:endParaRPr lang="en-US" sz="3200" dirty="0">
              <a:solidFill>
                <a:srgbClr val="262626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970504-AA4A-4EE2-A78A-3E2252CB5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15865" y="640555"/>
            <a:ext cx="3760270" cy="33120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B3A666-CF34-491F-9459-FA85242752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1500" y="806112"/>
            <a:ext cx="3429000" cy="29809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D0457A1-25B7-41DC-BD65-5F7F2C0F7D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092" y="1263312"/>
            <a:ext cx="3099816" cy="206654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9152EE3-61C5-4A57-B497-A26B24596A1A}"/>
              </a:ext>
            </a:extLst>
          </p:cNvPr>
          <p:cNvSpPr txBox="1"/>
          <p:nvPr/>
        </p:nvSpPr>
        <p:spPr>
          <a:xfrm>
            <a:off x="540077" y="4496585"/>
            <a:ext cx="76828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Velmi stálý plyn tvořený ze 2 atomů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3747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D4B4AA23-CFD8-4E91-BC8B-C82EF4FCC1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7298" y="1747825"/>
            <a:ext cx="2988202" cy="704087"/>
          </a:xfrm>
        </p:spPr>
        <p:txBody>
          <a:bodyPr/>
          <a:lstStyle/>
          <a:p>
            <a:r>
              <a:rPr lang="cs-CZ" dirty="0"/>
              <a:t>V atmosféře</a:t>
            </a: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05026EA2-9A96-4911-902D-9360C9A2C1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62" y="2744656"/>
            <a:ext cx="4023274" cy="3322866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B5B833D-39D5-4FE4-9A17-FF4634BDB3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2514" y="1747825"/>
            <a:ext cx="4270248" cy="704087"/>
          </a:xfrm>
        </p:spPr>
        <p:txBody>
          <a:bodyPr/>
          <a:lstStyle/>
          <a:p>
            <a:r>
              <a:rPr lang="cs-CZ" dirty="0"/>
              <a:t>Vázaný ve sloučeninách</a:t>
            </a: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ED2BBF17-BEAF-4598-A9E8-408C6873A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4893" y="502779"/>
            <a:ext cx="7729728" cy="835828"/>
          </a:xfrm>
        </p:spPr>
        <p:txBody>
          <a:bodyPr/>
          <a:lstStyle/>
          <a:p>
            <a:r>
              <a:rPr lang="cs-CZ" dirty="0"/>
              <a:t>Výskyt dusíku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D74793B0-E310-4E05-80EF-8133757A4C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762" y="3928418"/>
            <a:ext cx="2514600" cy="2514600"/>
          </a:xfrm>
          <a:prstGeom prst="rect">
            <a:avLst/>
          </a:prstGeom>
        </p:spPr>
      </p:pic>
      <p:pic>
        <p:nvPicPr>
          <p:cNvPr id="14" name="Obrázek 13" descr="Obsah obrázku text, láhev, jídlo, interiér&#10;&#10;Popis byl vytvořen automaticky">
            <a:extLst>
              <a:ext uri="{FF2B5EF4-FFF2-40B4-BE49-F238E27FC236}">
                <a16:creationId xmlns:a16="http://schemas.microsoft.com/office/drawing/2014/main" id="{8E38666C-35A1-472E-92E7-3CD0CDC481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29000"/>
            <a:ext cx="1783815" cy="3248368"/>
          </a:xfrm>
          <a:prstGeom prst="rect">
            <a:avLst/>
          </a:prstGeom>
        </p:spPr>
      </p:pic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CB22D578-315E-4B99-897B-504D3C707CE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931" y="2690552"/>
            <a:ext cx="2947413" cy="1736087"/>
          </a:xfr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9F2C3CED-6C97-43C6-B369-9A7E1B490100}"/>
              </a:ext>
            </a:extLst>
          </p:cNvPr>
          <p:cNvSpPr txBox="1"/>
          <p:nvPr/>
        </p:nvSpPr>
        <p:spPr>
          <a:xfrm>
            <a:off x="9916998" y="2243579"/>
            <a:ext cx="994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bílkoviny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1516AEA6-82F6-49F6-AC6B-4DADEA940BCC}"/>
              </a:ext>
            </a:extLst>
          </p:cNvPr>
          <p:cNvSpPr txBox="1"/>
          <p:nvPr/>
        </p:nvSpPr>
        <p:spPr>
          <a:xfrm>
            <a:off x="5637229" y="2950590"/>
            <a:ext cx="1285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kys</a:t>
            </a:r>
            <a:r>
              <a:rPr lang="cs-CZ" dirty="0"/>
              <a:t>. dusičná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30163507-BF7E-46F7-9E89-C42CC60795D6}"/>
              </a:ext>
            </a:extLst>
          </p:cNvPr>
          <p:cNvSpPr txBox="1"/>
          <p:nvPr/>
        </p:nvSpPr>
        <p:spPr>
          <a:xfrm>
            <a:off x="11001080" y="3558595"/>
            <a:ext cx="808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čpavek</a:t>
            </a:r>
          </a:p>
        </p:txBody>
      </p:sp>
    </p:spTree>
    <p:extLst>
      <p:ext uri="{BB962C8B-B14F-4D97-AF65-F5344CB8AC3E}">
        <p14:creationId xmlns:p14="http://schemas.microsoft.com/office/powerpoint/2010/main" val="248830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 build="p"/>
      <p:bldP spid="15" grpId="0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EF907B2-5155-4C56-8039-0E0D821626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772" y="74320"/>
            <a:ext cx="9035466" cy="67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540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A3764AE-D7B7-4CB5-A0E1-2885E459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577A8DC-4E7A-4B51-BFC1-C2912F72E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563" y="2900210"/>
            <a:ext cx="3610691" cy="1071062"/>
          </a:xfr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</a:rPr>
              <a:t>Koloběh dusíku</a:t>
            </a: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29C095C-3AB6-49D8-9436-3672566FEE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0"/>
            <a:ext cx="75377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365F0FE-0030-4B22-806B-E4910F019F75}"/>
              </a:ext>
            </a:extLst>
          </p:cNvPr>
          <p:cNvSpPr txBox="1"/>
          <p:nvPr/>
        </p:nvSpPr>
        <p:spPr>
          <a:xfrm>
            <a:off x="5297763" y="973600"/>
            <a:ext cx="5826919" cy="4924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 dirty="0" err="1"/>
              <a:t>Dusík</a:t>
            </a:r>
            <a:r>
              <a:rPr lang="en-US" sz="2400" dirty="0"/>
              <a:t> je </a:t>
            </a:r>
            <a:r>
              <a:rPr lang="en-US" sz="2400" dirty="0" err="1"/>
              <a:t>obsažen</a:t>
            </a:r>
            <a:r>
              <a:rPr lang="en-US" sz="2400" dirty="0"/>
              <a:t> v </a:t>
            </a:r>
            <a:r>
              <a:rPr lang="en-US" sz="2400" dirty="0" err="1"/>
              <a:t>půdě</a:t>
            </a:r>
            <a:r>
              <a:rPr lang="en-US" sz="2400" dirty="0"/>
              <a:t> </a:t>
            </a:r>
            <a:r>
              <a:rPr lang="en-US" sz="2400" dirty="0" err="1"/>
              <a:t>ve</a:t>
            </a:r>
            <a:r>
              <a:rPr lang="en-US" sz="2400" dirty="0"/>
              <a:t> </a:t>
            </a:r>
            <a:r>
              <a:rPr lang="en-US" sz="2400" dirty="0" err="1"/>
              <a:t>formě</a:t>
            </a:r>
            <a:r>
              <a:rPr lang="en-US" sz="2400" dirty="0"/>
              <a:t> </a:t>
            </a:r>
            <a:r>
              <a:rPr lang="en-US" sz="2400" dirty="0" err="1"/>
              <a:t>dusičnanů</a:t>
            </a:r>
            <a:r>
              <a:rPr lang="en-US" sz="2400" dirty="0"/>
              <a:t>. Ty </a:t>
            </a:r>
            <a:r>
              <a:rPr lang="en-US" sz="2400" dirty="0" err="1"/>
              <a:t>přijímají</a:t>
            </a:r>
            <a:r>
              <a:rPr lang="en-US" sz="2400" dirty="0"/>
              <a:t> </a:t>
            </a:r>
            <a:r>
              <a:rPr lang="en-US" sz="2400" dirty="0" err="1"/>
              <a:t>rostliny</a:t>
            </a:r>
            <a:r>
              <a:rPr lang="en-US" sz="2400" dirty="0"/>
              <a:t> </a:t>
            </a:r>
            <a:r>
              <a:rPr lang="en-US" sz="2400" dirty="0" err="1"/>
              <a:t>kořeny</a:t>
            </a:r>
            <a:r>
              <a:rPr lang="en-US" sz="2400" dirty="0"/>
              <a:t> (</a:t>
            </a:r>
            <a:r>
              <a:rPr lang="en-US" sz="2400" dirty="0" err="1"/>
              <a:t>výživa</a:t>
            </a:r>
            <a:r>
              <a:rPr lang="en-US" sz="2400" dirty="0"/>
              <a:t>), </a:t>
            </a:r>
            <a:r>
              <a:rPr lang="en-US" sz="2400" dirty="0" err="1"/>
              <a:t>dusičnany</a:t>
            </a:r>
            <a:r>
              <a:rPr lang="en-US" sz="2400" dirty="0"/>
              <a:t> se v </a:t>
            </a:r>
            <a:r>
              <a:rPr lang="en-US" sz="2400" dirty="0" err="1"/>
              <a:t>těle</a:t>
            </a:r>
            <a:r>
              <a:rPr lang="en-US" sz="2400" dirty="0"/>
              <a:t> </a:t>
            </a:r>
            <a:r>
              <a:rPr lang="en-US" sz="2400" dirty="0" err="1"/>
              <a:t>rostlin</a:t>
            </a:r>
            <a:r>
              <a:rPr lang="en-US" sz="2400" dirty="0"/>
              <a:t> </a:t>
            </a:r>
            <a:r>
              <a:rPr lang="en-US" sz="2400" dirty="0" err="1"/>
              <a:t>mění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bílkoviny</a:t>
            </a:r>
            <a:r>
              <a:rPr lang="en-US" sz="2400" dirty="0"/>
              <a:t>. Ty </a:t>
            </a:r>
            <a:r>
              <a:rPr lang="en-US" sz="2400" dirty="0" err="1"/>
              <a:t>jsou</a:t>
            </a:r>
            <a:r>
              <a:rPr lang="en-US" sz="2400" dirty="0"/>
              <a:t> </a:t>
            </a:r>
            <a:r>
              <a:rPr lang="en-US" sz="2400" dirty="0" err="1"/>
              <a:t>důležitou</a:t>
            </a:r>
            <a:r>
              <a:rPr lang="en-US" sz="2400" dirty="0"/>
              <a:t> </a:t>
            </a:r>
            <a:r>
              <a:rPr lang="en-US" sz="2400" dirty="0" err="1"/>
              <a:t>složkou</a:t>
            </a:r>
            <a:r>
              <a:rPr lang="en-US" sz="2400" dirty="0"/>
              <a:t> v </a:t>
            </a:r>
            <a:r>
              <a:rPr lang="en-US" sz="2400" dirty="0" err="1"/>
              <a:t>těle</a:t>
            </a:r>
            <a:r>
              <a:rPr lang="en-US" sz="2400" dirty="0"/>
              <a:t> </a:t>
            </a:r>
            <a:r>
              <a:rPr lang="en-US" sz="2400" dirty="0" err="1"/>
              <a:t>živočichů</a:t>
            </a:r>
            <a:r>
              <a:rPr lang="en-US" sz="2400" dirty="0"/>
              <a:t>. </a:t>
            </a:r>
            <a:r>
              <a:rPr lang="en-US" sz="2400" dirty="0" err="1"/>
              <a:t>Část</a:t>
            </a:r>
            <a:r>
              <a:rPr lang="en-US" sz="2400" dirty="0"/>
              <a:t> </a:t>
            </a:r>
            <a:r>
              <a:rPr lang="en-US" sz="2400" dirty="0" err="1"/>
              <a:t>bílkovin</a:t>
            </a:r>
            <a:r>
              <a:rPr lang="en-US" sz="2400" dirty="0"/>
              <a:t> </a:t>
            </a:r>
            <a:r>
              <a:rPr lang="en-US" sz="2400" dirty="0" err="1"/>
              <a:t>vylučují</a:t>
            </a:r>
            <a:r>
              <a:rPr lang="en-US" sz="2400" dirty="0"/>
              <a:t> </a:t>
            </a:r>
            <a:r>
              <a:rPr lang="en-US" sz="2400" dirty="0" err="1"/>
              <a:t>zpět</a:t>
            </a:r>
            <a:r>
              <a:rPr lang="en-US" sz="2400" dirty="0"/>
              <a:t> do </a:t>
            </a:r>
            <a:r>
              <a:rPr lang="en-US" sz="2400" dirty="0" err="1"/>
              <a:t>půdy</a:t>
            </a:r>
            <a:r>
              <a:rPr lang="en-US" sz="2400" dirty="0"/>
              <a:t>, </a:t>
            </a:r>
            <a:r>
              <a:rPr lang="en-US" sz="2400" dirty="0" err="1"/>
              <a:t>opět</a:t>
            </a:r>
            <a:r>
              <a:rPr lang="en-US" sz="2400" dirty="0"/>
              <a:t> </a:t>
            </a:r>
            <a:r>
              <a:rPr lang="en-US" sz="2400" dirty="0" err="1"/>
              <a:t>přijímají</a:t>
            </a:r>
            <a:r>
              <a:rPr lang="en-US" sz="2400" dirty="0"/>
              <a:t> </a:t>
            </a:r>
            <a:r>
              <a:rPr lang="en-US" sz="2400" dirty="0" err="1"/>
              <a:t>rostliny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40189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E49247-725A-4CE0-9C33-235A4EA47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942929"/>
            <a:ext cx="4486656" cy="1141497"/>
          </a:xfrm>
        </p:spPr>
        <p:txBody>
          <a:bodyPr/>
          <a:lstStyle/>
          <a:p>
            <a:r>
              <a:rPr lang="cs-CZ" dirty="0"/>
              <a:t>Vlastnosti dusíku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82CB1B67-F685-4131-99ED-F2178D9AD0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383" y="1391055"/>
            <a:ext cx="5278878" cy="3959158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6869DFB-0CD8-4CDA-B020-80E0AEAD80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5568" y="2837468"/>
            <a:ext cx="3794760" cy="2906486"/>
          </a:xfrm>
        </p:spPr>
        <p:txBody>
          <a:bodyPr>
            <a:norm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cs-CZ" sz="2400" dirty="0"/>
              <a:t>Velmi stálý plyn neochotně reagující s jinými prvky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cs-CZ" sz="2400" dirty="0"/>
              <a:t>Reaguje pouze s vodíkem a kyslíkem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cs-CZ" sz="2400" dirty="0"/>
              <a:t>Existuje též kapalný dusík</a:t>
            </a:r>
          </a:p>
        </p:txBody>
      </p:sp>
    </p:spTree>
    <p:extLst>
      <p:ext uri="{BB962C8B-B14F-4D97-AF65-F5344CB8AC3E}">
        <p14:creationId xmlns:p14="http://schemas.microsoft.com/office/powerpoint/2010/main" val="45767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DC135B-B3E4-41F7-90EC-A5E53524B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4404" y="371305"/>
            <a:ext cx="7729728" cy="980840"/>
          </a:xfrm>
        </p:spPr>
        <p:txBody>
          <a:bodyPr/>
          <a:lstStyle/>
          <a:p>
            <a:r>
              <a:rPr lang="cs-CZ" dirty="0"/>
              <a:t>Vlastnosti kapalného dusíku</a:t>
            </a:r>
          </a:p>
        </p:txBody>
      </p:sp>
      <p:pic>
        <p:nvPicPr>
          <p:cNvPr id="4" name="Experimenty s tekutým dusíkem (-196 °C).1">
            <a:hlinkClick r:id="" action="ppaction://media"/>
            <a:extLst>
              <a:ext uri="{FF2B5EF4-FFF2-40B4-BE49-F238E27FC236}">
                <a16:creationId xmlns:a16="http://schemas.microsoft.com/office/drawing/2014/main" id="{C06C3804-BAD0-4227-AF53-9D1C7B792DA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92678" y="1488905"/>
            <a:ext cx="8206643" cy="4589519"/>
          </a:xfrm>
        </p:spPr>
      </p:pic>
    </p:spTree>
    <p:extLst>
      <p:ext uri="{BB962C8B-B14F-4D97-AF65-F5344CB8AC3E}">
        <p14:creationId xmlns:p14="http://schemas.microsoft.com/office/powerpoint/2010/main" val="3809179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1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60DF8FD8-80A1-459B-B49B-531D475C4F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7453" y="1684523"/>
            <a:ext cx="4270248" cy="704087"/>
          </a:xfrm>
        </p:spPr>
        <p:txBody>
          <a:bodyPr/>
          <a:lstStyle/>
          <a:p>
            <a:r>
              <a:rPr lang="cs-CZ" dirty="0"/>
              <a:t>Chlazení  a mražení potravin</a:t>
            </a: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5CA74B0C-6F6A-45E6-A980-8A8203069C2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73" y="2739796"/>
            <a:ext cx="4270375" cy="1995936"/>
          </a:xfrm>
        </p:spPr>
      </p:pic>
      <p:pic>
        <p:nvPicPr>
          <p:cNvPr id="10" name="Zástupný obsah 9" descr="Obsah obrázku interiér, dřez, zubní kartáček, hrníček&#10;&#10;Popis byl vytvořen automaticky">
            <a:extLst>
              <a:ext uri="{FF2B5EF4-FFF2-40B4-BE49-F238E27FC236}">
                <a16:creationId xmlns:a16="http://schemas.microsoft.com/office/drawing/2014/main" id="{2CF7310A-B65C-4D7D-A3E2-830BB6E1628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752" y="3830395"/>
            <a:ext cx="3894964" cy="2597150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60DEE25-512A-428B-AF44-03735450D0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17701" y="2667896"/>
            <a:ext cx="3817360" cy="704087"/>
          </a:xfrm>
        </p:spPr>
        <p:txBody>
          <a:bodyPr>
            <a:normAutofit fontScale="92500"/>
          </a:bodyPr>
          <a:lstStyle/>
          <a:p>
            <a:r>
              <a:rPr lang="cs-CZ" dirty="0"/>
              <a:t>Uchovávání biologického preparátu - vajíček</a:t>
            </a: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A91EDE91-C226-44F2-9D21-DC7B4DECD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8820" y="420369"/>
            <a:ext cx="7729728" cy="805742"/>
          </a:xfrm>
        </p:spPr>
        <p:txBody>
          <a:bodyPr/>
          <a:lstStyle/>
          <a:p>
            <a:r>
              <a:rPr lang="cs-CZ" dirty="0"/>
              <a:t>Využití dusíku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BF3807A0-6A2C-4BB7-9C55-F731B8481D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175" y="2134086"/>
            <a:ext cx="2761090" cy="4469390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0A4584F1-55A2-4F0F-848C-F0645E341C1E}"/>
              </a:ext>
            </a:extLst>
          </p:cNvPr>
          <p:cNvSpPr txBox="1"/>
          <p:nvPr/>
        </p:nvSpPr>
        <p:spPr>
          <a:xfrm>
            <a:off x="9219940" y="1577671"/>
            <a:ext cx="2335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2"/>
                </a:solidFill>
                <a:latin typeface="+mj-lt"/>
              </a:rPr>
              <a:t>HNOJIVO</a:t>
            </a:r>
          </a:p>
        </p:txBody>
      </p:sp>
    </p:spTree>
    <p:extLst>
      <p:ext uri="{BB962C8B-B14F-4D97-AF65-F5344CB8AC3E}">
        <p14:creationId xmlns:p14="http://schemas.microsoft.com/office/powerpoint/2010/main" val="205544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 build="p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A75010-810F-4302-90C6-30452BA77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671210"/>
            <a:ext cx="7729728" cy="1118680"/>
          </a:xfrm>
        </p:spPr>
        <p:txBody>
          <a:bodyPr/>
          <a:lstStyle/>
          <a:p>
            <a:r>
              <a:rPr lang="cs-CZ" dirty="0"/>
              <a:t>Oxidy dusíku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A7774B3-9204-4F04-B8B0-F9802361EE73}"/>
              </a:ext>
            </a:extLst>
          </p:cNvPr>
          <p:cNvSpPr txBox="1"/>
          <p:nvPr/>
        </p:nvSpPr>
        <p:spPr>
          <a:xfrm>
            <a:off x="428017" y="2324911"/>
            <a:ext cx="1951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Oxid dusný – N</a:t>
            </a:r>
            <a:r>
              <a:rPr lang="cs-CZ" baseline="-25000" dirty="0"/>
              <a:t>2</a:t>
            </a:r>
            <a:r>
              <a:rPr lang="cs-CZ" dirty="0"/>
              <a:t>O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1BCB30C-3415-49EE-92F9-CB911C948B95}"/>
              </a:ext>
            </a:extLst>
          </p:cNvPr>
          <p:cNvSpPr txBox="1"/>
          <p:nvPr/>
        </p:nvSpPr>
        <p:spPr>
          <a:xfrm>
            <a:off x="535021" y="3180945"/>
            <a:ext cx="61580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Bezbarvý plyn příjemné vůně,  označován též jako „plyn smíchu“</a:t>
            </a:r>
          </a:p>
          <a:p>
            <a:endParaRPr lang="cs-CZ" dirty="0"/>
          </a:p>
          <a:p>
            <a:r>
              <a:rPr lang="cs-CZ" dirty="0"/>
              <a:t>Využití : lékařství  - anestetikum „rajský plyn“</a:t>
            </a:r>
          </a:p>
        </p:txBody>
      </p:sp>
      <p:pic>
        <p:nvPicPr>
          <p:cNvPr id="6" name="Obrázek 5" descr="Obsah obrázku osoba, zeď, interiér, muž&#10;&#10;Popis byl vytvořen automaticky">
            <a:extLst>
              <a:ext uri="{FF2B5EF4-FFF2-40B4-BE49-F238E27FC236}">
                <a16:creationId xmlns:a16="http://schemas.microsoft.com/office/drawing/2014/main" id="{09F80AC2-D5F1-42C0-8782-FCC3C546F3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859" y="1997226"/>
            <a:ext cx="4368124" cy="286354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7524869-4D52-4E52-A846-9FB3A31C3B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912" y="4104275"/>
            <a:ext cx="2162175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80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BD172381-5DE3-45F3-AE3B-DFA71B077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09945" y="1444033"/>
            <a:ext cx="3148191" cy="704087"/>
          </a:xfrm>
        </p:spPr>
        <p:txBody>
          <a:bodyPr/>
          <a:lstStyle/>
          <a:p>
            <a:pPr algn="l"/>
            <a:r>
              <a:rPr lang="cs-CZ" dirty="0"/>
              <a:t>Oxid dusnatý - NO</a:t>
            </a:r>
          </a:p>
        </p:txBody>
      </p:sp>
      <p:pic>
        <p:nvPicPr>
          <p:cNvPr id="8" name="Zástupný obsah 7" descr="Obsah obrázku oheň, příroda, bomba v autě&#10;&#10;Popis byl vytvořen automaticky">
            <a:extLst>
              <a:ext uri="{FF2B5EF4-FFF2-40B4-BE49-F238E27FC236}">
                <a16:creationId xmlns:a16="http://schemas.microsoft.com/office/drawing/2014/main" id="{4959D9A4-85D1-491E-8313-6A8FA436563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55" y="3143249"/>
            <a:ext cx="4732534" cy="3155023"/>
          </a:xfrm>
        </p:spPr>
      </p:pic>
      <p:pic>
        <p:nvPicPr>
          <p:cNvPr id="10" name="Zástupný obsah 9" descr="Obsah obrázku exteriér, obloha, západ slunce, mraky&#10;&#10;Popis byl vytvořen automaticky">
            <a:extLst>
              <a:ext uri="{FF2B5EF4-FFF2-40B4-BE49-F238E27FC236}">
                <a16:creationId xmlns:a16="http://schemas.microsoft.com/office/drawing/2014/main" id="{88F391E6-E6BE-4071-BC86-D5614537BF3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016146"/>
            <a:ext cx="4270248" cy="3202687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4EDBCB2-23E5-4DF1-8458-7EA92CF017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1444033"/>
            <a:ext cx="4270248" cy="574245"/>
          </a:xfrm>
        </p:spPr>
        <p:txBody>
          <a:bodyPr/>
          <a:lstStyle/>
          <a:p>
            <a:pPr algn="l"/>
            <a:r>
              <a:rPr lang="cs-CZ" dirty="0"/>
              <a:t>Oxid dusičitý – NO</a:t>
            </a:r>
            <a:r>
              <a:rPr lang="cs-CZ" baseline="-25000" dirty="0"/>
              <a:t>2</a:t>
            </a:r>
            <a:endParaRPr 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EB2FCCCA-05D7-4755-B165-A8A3D51B6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9734" y="260605"/>
            <a:ext cx="7729728" cy="892388"/>
          </a:xfrm>
        </p:spPr>
        <p:txBody>
          <a:bodyPr/>
          <a:lstStyle/>
          <a:p>
            <a:r>
              <a:rPr lang="cs-CZ" dirty="0"/>
              <a:t>Oxidy dusíku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656ADCB4-C8BB-44BE-A61E-7ADF8C745117}"/>
              </a:ext>
            </a:extLst>
          </p:cNvPr>
          <p:cNvSpPr txBox="1"/>
          <p:nvPr/>
        </p:nvSpPr>
        <p:spPr>
          <a:xfrm>
            <a:off x="1140281" y="2369814"/>
            <a:ext cx="3968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Bezbarvý nestabilní plyn vznikající při spalování ropy , mění se na NO</a:t>
            </a:r>
            <a:r>
              <a:rPr lang="cs-CZ" baseline="-25000" dirty="0"/>
              <a:t>2</a:t>
            </a:r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DFE1273A-CE55-4944-886B-A2B85969253C}"/>
              </a:ext>
            </a:extLst>
          </p:cNvPr>
          <p:cNvSpPr txBox="1"/>
          <p:nvPr/>
        </p:nvSpPr>
        <p:spPr>
          <a:xfrm>
            <a:off x="6096000" y="2021965"/>
            <a:ext cx="46379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Hnědočervený jedovatý plyn, příčina kyselých dešťů – základní surovina pro výrobu </a:t>
            </a:r>
            <a:r>
              <a:rPr lang="cs-CZ" dirty="0" err="1"/>
              <a:t>kys</a:t>
            </a:r>
            <a:r>
              <a:rPr lang="cs-CZ" dirty="0"/>
              <a:t>. dusičné</a:t>
            </a:r>
          </a:p>
        </p:txBody>
      </p:sp>
      <p:pic>
        <p:nvPicPr>
          <p:cNvPr id="14" name="Obrázek 13" descr="Obsah obrázku jídlo, nápoje, alkohol&#10;&#10;Popis byl vytvořen automaticky">
            <a:extLst>
              <a:ext uri="{FF2B5EF4-FFF2-40B4-BE49-F238E27FC236}">
                <a16:creationId xmlns:a16="http://schemas.microsoft.com/office/drawing/2014/main" id="{3E7A5C29-FE6C-46FB-A097-DAC5770E7B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652" y="2692980"/>
            <a:ext cx="20574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066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alík">
  <a:themeElements>
    <a:clrScheme name="Červeno-fialová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Balík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lík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0BDC4BB7-8AF9-46FD-8C32-AB93AC9C410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164</Words>
  <Application>Microsoft Office PowerPoint</Application>
  <PresentationFormat>Širokoúhlá obrazovka</PresentationFormat>
  <Paragraphs>29</Paragraphs>
  <Slides>9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3" baseType="lpstr">
      <vt:lpstr>Arial</vt:lpstr>
      <vt:lpstr>Gill Sans MT</vt:lpstr>
      <vt:lpstr>Wingdings</vt:lpstr>
      <vt:lpstr>Balík</vt:lpstr>
      <vt:lpstr>Dusík</vt:lpstr>
      <vt:lpstr>Výskyt dusíku</vt:lpstr>
      <vt:lpstr>Prezentace aplikace PowerPoint</vt:lpstr>
      <vt:lpstr>Koloběh dusíku</vt:lpstr>
      <vt:lpstr>Vlastnosti dusíku</vt:lpstr>
      <vt:lpstr>Vlastnosti kapalného dusíku</vt:lpstr>
      <vt:lpstr>Využití dusíku</vt:lpstr>
      <vt:lpstr>Oxidy dusíku</vt:lpstr>
      <vt:lpstr>Oxidy dusíku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Dusík</dc:title>
  <dc:creator>Šnircová Monika</dc:creator>
  <cp:lastModifiedBy>Šnircová Monika</cp:lastModifiedBy>
  <cp:revision>6</cp:revision>
  <dcterms:created xsi:type="dcterms:W3CDTF">2021-01-18T12:12:24Z</dcterms:created>
  <dcterms:modified xsi:type="dcterms:W3CDTF">2021-01-18T12:55:37Z</dcterms:modified>
</cp:coreProperties>
</file>