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68" r:id="rId9"/>
    <p:sldId id="264" r:id="rId10"/>
    <p:sldId id="265" r:id="rId11"/>
    <p:sldId id="269" r:id="rId12"/>
    <p:sldId id="266" r:id="rId13"/>
    <p:sldId id="270" r:id="rId14"/>
    <p:sldId id="267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339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44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5507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6465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798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70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7298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6535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2856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1109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544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65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9318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339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31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552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1755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79D54D-242B-4B54-A236-21065BE1899A}" type="datetimeFigureOut">
              <a:rPr lang="cs-CZ" smtClean="0"/>
              <a:t>04.01.2021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CAF960-5071-442F-A4EE-7DF8B4862D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1078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E87C7F-9C69-4DFB-9497-46A9C81C5D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Dýchací soustava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75A2CE3-D2F7-4541-9C87-AE896B7ABA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Umožňuje dýchání – výměna plynů mezi plícemi a okolím</a:t>
            </a:r>
          </a:p>
          <a:p>
            <a:r>
              <a:rPr lang="cs-CZ" dirty="0"/>
              <a:t>Tvořena z dýchacích cest a plic</a:t>
            </a:r>
          </a:p>
        </p:txBody>
      </p:sp>
    </p:spTree>
    <p:extLst>
      <p:ext uri="{BB962C8B-B14F-4D97-AF65-F5344CB8AC3E}">
        <p14:creationId xmlns:p14="http://schemas.microsoft.com/office/powerpoint/2010/main" val="51916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5900EE-455A-4EA3-B269-3B0A79634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4523817"/>
            <a:ext cx="4228256" cy="1507067"/>
          </a:xfrm>
        </p:spPr>
        <p:txBody>
          <a:bodyPr/>
          <a:lstStyle/>
          <a:p>
            <a:r>
              <a:rPr lang="cs-CZ" dirty="0"/>
              <a:t>Dýchací svaly</a:t>
            </a:r>
          </a:p>
        </p:txBody>
      </p:sp>
      <p:pic>
        <p:nvPicPr>
          <p:cNvPr id="6" name="Zástupný obsah 5" descr="Obsah obrázku perokresba&#10;&#10;Popis byl vytvořen automaticky">
            <a:extLst>
              <a:ext uri="{FF2B5EF4-FFF2-40B4-BE49-F238E27FC236}">
                <a16:creationId xmlns:a16="http://schemas.microsoft.com/office/drawing/2014/main" id="{146B650E-4F8E-4856-A1C6-27D766CE74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7" y="316603"/>
            <a:ext cx="3891325" cy="5986656"/>
          </a:xfrm>
        </p:spPr>
      </p:pic>
      <p:pic>
        <p:nvPicPr>
          <p:cNvPr id="8" name="Zástupný obsah 7" descr="Obsah obrázku text, zbraň, klipart, pistole&#10;&#10;Popis byl vytvořen automaticky">
            <a:extLst>
              <a:ext uri="{FF2B5EF4-FFF2-40B4-BE49-F238E27FC236}">
                <a16:creationId xmlns:a16="http://schemas.microsoft.com/office/drawing/2014/main" id="{4A720EBC-46F6-43EC-A04A-706661D6FC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664" y="1339326"/>
            <a:ext cx="7328242" cy="2590648"/>
          </a:xfrm>
        </p:spPr>
      </p:pic>
    </p:spTree>
    <p:extLst>
      <p:ext uri="{BB962C8B-B14F-4D97-AF65-F5344CB8AC3E}">
        <p14:creationId xmlns:p14="http://schemas.microsoft.com/office/powerpoint/2010/main" val="2268809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0534A7-D670-4E74-84A0-1B3E8F426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261" y="480941"/>
            <a:ext cx="8534400" cy="763398"/>
          </a:xfrm>
        </p:spPr>
        <p:txBody>
          <a:bodyPr/>
          <a:lstStyle/>
          <a:p>
            <a:r>
              <a:rPr lang="cs-CZ" dirty="0"/>
              <a:t>Stavba plic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2AFD9E1-60BB-4FEE-BC9F-29C93B11A2C7}"/>
              </a:ext>
            </a:extLst>
          </p:cNvPr>
          <p:cNvSpPr txBox="1"/>
          <p:nvPr/>
        </p:nvSpPr>
        <p:spPr>
          <a:xfrm>
            <a:off x="358219" y="1527141"/>
            <a:ext cx="9417377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Uloženy v hrudní dutině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Plíce – pravá – 3 laloky</a:t>
            </a:r>
          </a:p>
          <a:p>
            <a:r>
              <a:rPr lang="cs-CZ" sz="2400" dirty="0"/>
              <a:t>		- levá – 2 laloky</a:t>
            </a:r>
          </a:p>
          <a:p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Blána kryjící plíce – poplicnice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Blána kryjící hrudní dutinu – pohrudnice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Mezi blánami tekutina – usnadňuje nádech a výdech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Dýchací pohyby – dýchací svaly – bránice a mezižeberní svaly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354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E9C4573-B61D-4C97-AE44-B249B38DD1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39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EDAB7-6175-49E1-8F47-DE8DDFF2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30" y="424380"/>
            <a:ext cx="8534400" cy="669130"/>
          </a:xfrm>
        </p:spPr>
        <p:txBody>
          <a:bodyPr/>
          <a:lstStyle/>
          <a:p>
            <a:r>
              <a:rPr lang="cs-CZ" dirty="0"/>
              <a:t>Celková kapacita plic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F8531A9-6344-4C3C-A822-57CF42C63235}"/>
              </a:ext>
            </a:extLst>
          </p:cNvPr>
          <p:cNvSpPr txBox="1"/>
          <p:nvPr/>
        </p:nvSpPr>
        <p:spPr>
          <a:xfrm>
            <a:off x="641023" y="1621410"/>
            <a:ext cx="792794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Tvořena </a:t>
            </a:r>
          </a:p>
          <a:p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Výměnou vzduchu v klidu (cca 500 ml)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Maximálním nádechem ( 3000 ml)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Maximální výdechem (900 ml)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Zbytkovým vzduchem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36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objekt v exteriéru, klipart&#10;&#10;Popis byl vytvořen automaticky">
            <a:extLst>
              <a:ext uri="{FF2B5EF4-FFF2-40B4-BE49-F238E27FC236}">
                <a16:creationId xmlns:a16="http://schemas.microsoft.com/office/drawing/2014/main" id="{7C9669AF-1D92-49D6-B646-112AC76871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46" y="196622"/>
            <a:ext cx="11398385" cy="646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70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83E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7A67B50-836C-40A1-A071-BE9335586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72" y="643467"/>
            <a:ext cx="9816856" cy="555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152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EA7D7D2F-C81C-4633-A9EF-8D95AB59B4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33" y="0"/>
            <a:ext cx="5265421" cy="659256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EC86C57-0555-4529-9AA6-427522BD7429}"/>
              </a:ext>
            </a:extLst>
          </p:cNvPr>
          <p:cNvSpPr txBox="1"/>
          <p:nvPr/>
        </p:nvSpPr>
        <p:spPr>
          <a:xfrm>
            <a:off x="7390614" y="1427317"/>
            <a:ext cx="1564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nosní dutina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E7C93E-6BDF-47B5-B636-7634B0EC0256}"/>
              </a:ext>
            </a:extLst>
          </p:cNvPr>
          <p:cNvSpPr txBox="1"/>
          <p:nvPr/>
        </p:nvSpPr>
        <p:spPr>
          <a:xfrm>
            <a:off x="7390614" y="1955219"/>
            <a:ext cx="1677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ústní dutina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F00659B-D642-44DA-8FF3-1A5D122D2283}"/>
              </a:ext>
            </a:extLst>
          </p:cNvPr>
          <p:cNvSpPr txBox="1"/>
          <p:nvPr/>
        </p:nvSpPr>
        <p:spPr>
          <a:xfrm>
            <a:off x="3921551" y="2324551"/>
            <a:ext cx="107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hrtan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3CAE278-34E8-4A66-BCE1-58CAC1942266}"/>
              </a:ext>
            </a:extLst>
          </p:cNvPr>
          <p:cNvSpPr txBox="1"/>
          <p:nvPr/>
        </p:nvSpPr>
        <p:spPr>
          <a:xfrm>
            <a:off x="6900420" y="2516461"/>
            <a:ext cx="279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chrupavka štítná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8BF835B-9226-4342-946B-2730F33619E2}"/>
              </a:ext>
            </a:extLst>
          </p:cNvPr>
          <p:cNvSpPr txBox="1"/>
          <p:nvPr/>
        </p:nvSpPr>
        <p:spPr>
          <a:xfrm>
            <a:off x="6738761" y="2937792"/>
            <a:ext cx="195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průdušnice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4935BE6-9C72-4B89-B583-DCE18158103E}"/>
              </a:ext>
            </a:extLst>
          </p:cNvPr>
          <p:cNvSpPr txBox="1"/>
          <p:nvPr/>
        </p:nvSpPr>
        <p:spPr>
          <a:xfrm>
            <a:off x="7159658" y="3429000"/>
            <a:ext cx="2026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průdušky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A3F6C43-C032-4EE7-A986-B65E7B1C7274}"/>
              </a:ext>
            </a:extLst>
          </p:cNvPr>
          <p:cNvSpPr txBox="1"/>
          <p:nvPr/>
        </p:nvSpPr>
        <p:spPr>
          <a:xfrm>
            <a:off x="7178511" y="5491960"/>
            <a:ext cx="1051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bránice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028F666D-1D64-4764-8109-47710E9E83C6}"/>
              </a:ext>
            </a:extLst>
          </p:cNvPr>
          <p:cNvSpPr txBox="1"/>
          <p:nvPr/>
        </p:nvSpPr>
        <p:spPr>
          <a:xfrm>
            <a:off x="273377" y="414779"/>
            <a:ext cx="2885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/>
              <a:t>Stavba dýchací soustava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ECF674A9-E1AC-45D9-9770-2A08E3EC0BBE}"/>
              </a:ext>
            </a:extLst>
          </p:cNvPr>
          <p:cNvSpPr txBox="1"/>
          <p:nvPr/>
        </p:nvSpPr>
        <p:spPr>
          <a:xfrm>
            <a:off x="3159333" y="3613666"/>
            <a:ext cx="1384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průdušinky</a:t>
            </a:r>
          </a:p>
        </p:txBody>
      </p:sp>
    </p:spTree>
    <p:extLst>
      <p:ext uri="{BB962C8B-B14F-4D97-AF65-F5344CB8AC3E}">
        <p14:creationId xmlns:p14="http://schemas.microsoft.com/office/powerpoint/2010/main" val="140889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C6ACA56-9AD4-4EE6-8F38-8C18968AC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7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655210-4EEB-44D9-B394-6FB4139BFC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52C8B9A-CB00-47B3-9318-7BE5D99AD3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511" y="628556"/>
            <a:ext cx="7614618" cy="557106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BB38DC8-309A-4317-B96D-5B0B147801E0}"/>
              </a:ext>
            </a:extLst>
          </p:cNvPr>
          <p:cNvSpPr txBox="1"/>
          <p:nvPr/>
        </p:nvSpPr>
        <p:spPr>
          <a:xfrm>
            <a:off x="2373549" y="3044757"/>
            <a:ext cx="17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Dutina nosní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C2397DA4-CAFF-4768-81C1-D03CBDA0EDF4}"/>
              </a:ext>
            </a:extLst>
          </p:cNvPr>
          <p:cNvSpPr txBox="1"/>
          <p:nvPr/>
        </p:nvSpPr>
        <p:spPr>
          <a:xfrm>
            <a:off x="2324511" y="3692083"/>
            <a:ext cx="1712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Dutina ústní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FEDA97C-1E7A-473E-A4FF-0B24EF114F70}"/>
              </a:ext>
            </a:extLst>
          </p:cNvPr>
          <p:cNvSpPr txBox="1"/>
          <p:nvPr/>
        </p:nvSpPr>
        <p:spPr>
          <a:xfrm>
            <a:off x="2903457" y="4202752"/>
            <a:ext cx="1008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jazyk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C6CA1D07-8F7E-4645-8142-11DCFB6656FB}"/>
              </a:ext>
            </a:extLst>
          </p:cNvPr>
          <p:cNvSpPr txBox="1"/>
          <p:nvPr/>
        </p:nvSpPr>
        <p:spPr>
          <a:xfrm>
            <a:off x="8020801" y="3692083"/>
            <a:ext cx="2205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nosohltan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D399003-2DDC-46C7-A48E-DC9334D8231E}"/>
              </a:ext>
            </a:extLst>
          </p:cNvPr>
          <p:cNvSpPr txBox="1"/>
          <p:nvPr/>
        </p:nvSpPr>
        <p:spPr>
          <a:xfrm>
            <a:off x="2203833" y="4732275"/>
            <a:ext cx="27171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Hrtanová příklopka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C2FC63EE-A10F-4EA8-8AFB-197BED70DAFB}"/>
              </a:ext>
            </a:extLst>
          </p:cNvPr>
          <p:cNvSpPr txBox="1"/>
          <p:nvPr/>
        </p:nvSpPr>
        <p:spPr>
          <a:xfrm>
            <a:off x="7965649" y="4916941"/>
            <a:ext cx="133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hltan</a:t>
            </a:r>
          </a:p>
        </p:txBody>
      </p:sp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E4F10263-6391-4F79-9BAB-4988983742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05" y="805703"/>
            <a:ext cx="3917195" cy="2239054"/>
          </a:xfrm>
          <a:prstGeom prst="rect">
            <a:avLst/>
          </a:prstGeom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2F2A99A9-0776-469F-A0DF-7CDA516C2964}"/>
              </a:ext>
            </a:extLst>
          </p:cNvPr>
          <p:cNvSpPr txBox="1"/>
          <p:nvPr/>
        </p:nvSpPr>
        <p:spPr>
          <a:xfrm>
            <a:off x="8436990" y="735291"/>
            <a:ext cx="2413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Sliznice s řasinkami</a:t>
            </a:r>
          </a:p>
        </p:txBody>
      </p:sp>
      <p:pic>
        <p:nvPicPr>
          <p:cNvPr id="19" name="Obrázek 18" descr="Obsah obrázku zeď, interiér, vlasy, pózování&#10;&#10;Popis byl vytvořen automaticky">
            <a:extLst>
              <a:ext uri="{FF2B5EF4-FFF2-40B4-BE49-F238E27FC236}">
                <a16:creationId xmlns:a16="http://schemas.microsoft.com/office/drawing/2014/main" id="{BC53A3F9-6193-4828-BE16-9F3ABEE9B7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00" y="505086"/>
            <a:ext cx="2565104" cy="25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0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1" grpId="0"/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A4CF5-AB77-4B22-948D-06F984220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03596"/>
            <a:ext cx="8534400" cy="790803"/>
          </a:xfrm>
        </p:spPr>
        <p:txBody>
          <a:bodyPr/>
          <a:lstStyle/>
          <a:p>
            <a:r>
              <a:rPr lang="cs-CZ" dirty="0"/>
              <a:t>nosohltan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E50D1EF7-84F7-4A8F-A9CE-DA9BAC8A3E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40" y="1908912"/>
            <a:ext cx="4202127" cy="3040175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B4B36391-9455-4479-8B40-6389987CEF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3" y="279832"/>
            <a:ext cx="7089676" cy="4691002"/>
          </a:xfrm>
        </p:spPr>
      </p:pic>
    </p:spTree>
    <p:extLst>
      <p:ext uri="{BB962C8B-B14F-4D97-AF65-F5344CB8AC3E}">
        <p14:creationId xmlns:p14="http://schemas.microsoft.com/office/powerpoint/2010/main" val="1218716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3A497-A740-47C7-BF10-44F0FFC31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90" y="226417"/>
            <a:ext cx="8534400" cy="1225312"/>
          </a:xfrm>
        </p:spPr>
        <p:txBody>
          <a:bodyPr/>
          <a:lstStyle/>
          <a:p>
            <a:r>
              <a:rPr lang="cs-CZ" dirty="0"/>
              <a:t>Stavba horních cest dýchacích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1249971-8417-441F-8F5B-8EC431087626}"/>
              </a:ext>
            </a:extLst>
          </p:cNvPr>
          <p:cNvSpPr txBox="1"/>
          <p:nvPr/>
        </p:nvSpPr>
        <p:spPr>
          <a:xfrm>
            <a:off x="923826" y="1602556"/>
            <a:ext cx="100587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Dutina nosní – vystlána sliznicí s řasinkami, spojena s vedlejšími   </a:t>
            </a:r>
          </a:p>
          <a:p>
            <a:r>
              <a:rPr lang="cs-CZ" sz="2400" dirty="0"/>
              <a:t>                            dutinami</a:t>
            </a:r>
          </a:p>
          <a:p>
            <a:r>
              <a:rPr lang="cs-CZ" sz="2400" dirty="0"/>
              <a:t>			- vzduch se zde zbavuje nečistot, zvlhčuje se a ohřívá se.</a:t>
            </a:r>
          </a:p>
          <a:p>
            <a:endParaRPr lang="cs-CZ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Nosohltan – ve sliznici mízní uzlina – nosní mandle – zachycuje </a:t>
            </a:r>
          </a:p>
          <a:p>
            <a:r>
              <a:rPr lang="cs-CZ" sz="2400" dirty="0"/>
              <a:t>                         nečistoty</a:t>
            </a:r>
          </a:p>
          <a:p>
            <a:r>
              <a:rPr lang="cs-CZ" sz="2400" dirty="0"/>
              <a:t>			- spojen s Eustachovou trubicí  - vede do středního ucha</a:t>
            </a:r>
          </a:p>
          <a:p>
            <a:r>
              <a:rPr lang="cs-CZ" sz="2400" dirty="0"/>
              <a:t>										- vyrovnává tlak s okolí</a:t>
            </a:r>
          </a:p>
        </p:txBody>
      </p:sp>
    </p:spTree>
    <p:extLst>
      <p:ext uri="{BB962C8B-B14F-4D97-AF65-F5344CB8AC3E}">
        <p14:creationId xmlns:p14="http://schemas.microsoft.com/office/powerpoint/2010/main" val="146679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88970F-6BCC-4EB3-8A9A-F13A50F5C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311302"/>
            <a:ext cx="6562894" cy="1089498"/>
          </a:xfrm>
        </p:spPr>
        <p:txBody>
          <a:bodyPr/>
          <a:lstStyle/>
          <a:p>
            <a:r>
              <a:rPr lang="cs-CZ" dirty="0"/>
              <a:t>Dolní cesty dýchací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4641364D-CE42-437D-A454-4D1D4C9E378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8" y="617707"/>
            <a:ext cx="6044118" cy="4533088"/>
          </a:xfrm>
        </p:spPr>
      </p:pic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CA4F263E-2A3B-4707-A714-C521151A1D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215" y="642025"/>
            <a:ext cx="5817867" cy="4533089"/>
          </a:xfrm>
        </p:spPr>
      </p:pic>
    </p:spTree>
    <p:extLst>
      <p:ext uri="{BB962C8B-B14F-4D97-AF65-F5344CB8AC3E}">
        <p14:creationId xmlns:p14="http://schemas.microsoft.com/office/powerpoint/2010/main" val="266752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AC22C3-FEC5-4E16-84AA-DC9F2CFA3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5272391"/>
            <a:ext cx="8534400" cy="722008"/>
          </a:xfrm>
        </p:spPr>
        <p:txBody>
          <a:bodyPr/>
          <a:lstStyle/>
          <a:p>
            <a:r>
              <a:rPr lang="cs-CZ" dirty="0"/>
              <a:t>Dolní cesty dýchací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0FE75C7-48B4-44DE-9E97-5C83D5DC47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95" y="333103"/>
            <a:ext cx="6293494" cy="4657186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3E45618-1065-46F8-9074-E224889A6D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20" y="1653477"/>
            <a:ext cx="4449083" cy="3336812"/>
          </a:xfrm>
        </p:spPr>
      </p:pic>
    </p:spTree>
    <p:extLst>
      <p:ext uri="{BB962C8B-B14F-4D97-AF65-F5344CB8AC3E}">
        <p14:creationId xmlns:p14="http://schemas.microsoft.com/office/powerpoint/2010/main" val="1486896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8D9A2B-1253-4879-9F30-F625E006D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386" y="372533"/>
            <a:ext cx="8534400" cy="1115800"/>
          </a:xfrm>
        </p:spPr>
        <p:txBody>
          <a:bodyPr/>
          <a:lstStyle/>
          <a:p>
            <a:r>
              <a:rPr lang="cs-CZ" dirty="0"/>
              <a:t>Dolní cesty dýchací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4808E13-A5B2-4A93-9DCB-5EFD348415B3}"/>
              </a:ext>
            </a:extLst>
          </p:cNvPr>
          <p:cNvSpPr txBox="1"/>
          <p:nvPr/>
        </p:nvSpPr>
        <p:spPr>
          <a:xfrm>
            <a:off x="554476" y="1896894"/>
            <a:ext cx="116375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Hrtan – vyztužen chrupavkami, největší – chrupavka štítná („ohryzek“)</a:t>
            </a:r>
          </a:p>
          <a:p>
            <a:r>
              <a:rPr lang="cs-CZ" sz="2400" dirty="0"/>
              <a:t>		 - uloženy hlasivky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Průdušnice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Větví se na 2 průdušky – tvořené chrupavkami, vystlaná řasinkami</a:t>
            </a:r>
          </a:p>
          <a:p>
            <a:r>
              <a:rPr lang="cs-CZ" sz="2400" dirty="0"/>
              <a:t>						- zanořují se do plic, kde se větví na průdušinky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2400" dirty="0"/>
              <a:t>Průdušinky  - plicní váčky – tvořeny plicními </a:t>
            </a:r>
            <a:r>
              <a:rPr lang="cs-CZ" sz="2400" dirty="0" err="1"/>
              <a:t>sklípkami</a:t>
            </a:r>
            <a:r>
              <a:rPr lang="cs-CZ" sz="2400" dirty="0"/>
              <a:t> obalené vlásečnicemi – výměna plynů</a:t>
            </a:r>
          </a:p>
        </p:txBody>
      </p:sp>
    </p:spTree>
    <p:extLst>
      <p:ext uri="{BB962C8B-B14F-4D97-AF65-F5344CB8AC3E}">
        <p14:creationId xmlns:p14="http://schemas.microsoft.com/office/powerpoint/2010/main" val="30465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0DD18F-80D2-4CC9-9172-DA9A52190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Stavba plic</a:t>
            </a:r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86CF20D4-F628-4632-A442-0E1DFEC03D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3" y="382232"/>
            <a:ext cx="3683069" cy="4209222"/>
          </a:xfrm>
        </p:spPr>
      </p:pic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3FAEE2F6-7C9A-4937-93E9-05CAAFE95E0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642" y="348338"/>
            <a:ext cx="6224311" cy="6198377"/>
          </a:xfrm>
        </p:spPr>
      </p:pic>
    </p:spTree>
    <p:extLst>
      <p:ext uri="{BB962C8B-B14F-4D97-AF65-F5344CB8AC3E}">
        <p14:creationId xmlns:p14="http://schemas.microsoft.com/office/powerpoint/2010/main" val="2118925890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Širokoúhlá obrazovka</PresentationFormat>
  <Paragraphs>63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Century Gothic</vt:lpstr>
      <vt:lpstr>Wingdings</vt:lpstr>
      <vt:lpstr>Wingdings 3</vt:lpstr>
      <vt:lpstr>Řez</vt:lpstr>
      <vt:lpstr>Dýchací soustava</vt:lpstr>
      <vt:lpstr>Prezentace aplikace PowerPoint</vt:lpstr>
      <vt:lpstr>Prezentace aplikace PowerPoint</vt:lpstr>
      <vt:lpstr>nosohltan</vt:lpstr>
      <vt:lpstr>Stavba horních cest dýchacích</vt:lpstr>
      <vt:lpstr>Dolní cesty dýchací</vt:lpstr>
      <vt:lpstr>Dolní cesty dýchací</vt:lpstr>
      <vt:lpstr>Dolní cesty dýchací</vt:lpstr>
      <vt:lpstr>Stavba plic</vt:lpstr>
      <vt:lpstr>Dýchací svaly</vt:lpstr>
      <vt:lpstr>Stavba plic</vt:lpstr>
      <vt:lpstr>Prezentace aplikace PowerPoint</vt:lpstr>
      <vt:lpstr>Celková kapacita plic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Dýchací soustava</dc:title>
  <dc:creator>Šnircová Monika</dc:creator>
  <cp:lastModifiedBy>Šnircová Monika</cp:lastModifiedBy>
  <cp:revision>7</cp:revision>
  <dcterms:created xsi:type="dcterms:W3CDTF">2020-12-28T16:56:16Z</dcterms:created>
  <dcterms:modified xsi:type="dcterms:W3CDTF">2021-01-04T07:55:47Z</dcterms:modified>
</cp:coreProperties>
</file>