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25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19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86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102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86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60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9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72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4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06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10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20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92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31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77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2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7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E2FCA7-707F-4E06-8892-88C9A13B25B0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A9D0-C8F0-47F3-A2AD-A3CB5FE6F9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546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D1246-B261-47C3-B63A-DF20B3EC2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Halogeny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1FE67B-4F8B-40A5-BDF9-7C34C27908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Prvky VII.A</a:t>
            </a:r>
          </a:p>
        </p:txBody>
      </p:sp>
    </p:spTree>
    <p:extLst>
      <p:ext uri="{BB962C8B-B14F-4D97-AF65-F5344CB8AC3E}">
        <p14:creationId xmlns:p14="http://schemas.microsoft.com/office/powerpoint/2010/main" val="27736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D4907A-9EC0-4D2F-9EF9-CD518281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Jod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8073EE4-EB60-444A-A7EA-82035FCDE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86AD7ABD-24C8-4B21-A948-ABC2F8C7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3082B3-0202-4A7D-A42B-721E4CE9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5F2BA6-E702-4576-8E88-0B7E7F005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111" y="3088493"/>
            <a:ext cx="3104751" cy="293130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1600"/>
              <a:t>Šedočerná pevná látka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600"/>
              <a:t>Má schopnost sublimovat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600"/>
              <a:t>Jeho páry jsou jedovaté, fialově zbarvené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600"/>
              <a:t>Použití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1600"/>
              <a:t>Dezinfekce (jod rozpuštěný v alkoholu) – jodová tinktura</a:t>
            </a:r>
          </a:p>
        </p:txBody>
      </p:sp>
      <p:pic>
        <p:nvPicPr>
          <p:cNvPr id="10" name="Obrázek 9" descr="Obsah obrázku interiér&#10;&#10;Popis byl vytvořen automaticky">
            <a:extLst>
              <a:ext uri="{FF2B5EF4-FFF2-40B4-BE49-F238E27FC236}">
                <a16:creationId xmlns:a16="http://schemas.microsoft.com/office/drawing/2014/main" id="{500F88E1-8CBF-4634-8D0F-B34BACF7F6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63" y="3798910"/>
            <a:ext cx="3137640" cy="2188504"/>
          </a:xfrm>
          <a:prstGeom prst="rect">
            <a:avLst/>
          </a:prstGeom>
          <a:effectLst/>
        </p:spPr>
      </p:pic>
      <p:pic>
        <p:nvPicPr>
          <p:cNvPr id="6" name="Zástupný obsah 5" descr="Obsah obrázku žába&#10;&#10;Popis byl vytvořen automaticky">
            <a:extLst>
              <a:ext uri="{FF2B5EF4-FFF2-40B4-BE49-F238E27FC236}">
                <a16:creationId xmlns:a16="http://schemas.microsoft.com/office/drawing/2014/main" id="{2DCE1C51-C27C-406B-8A84-11A6A1A61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72" y="1422119"/>
            <a:ext cx="3148022" cy="1636971"/>
          </a:xfrm>
          <a:prstGeom prst="rect">
            <a:avLst/>
          </a:prstGeom>
          <a:effectLst/>
        </p:spPr>
      </p:pic>
      <p:pic>
        <p:nvPicPr>
          <p:cNvPr id="8" name="Obrázek 7" descr="Obsah obrázku růžová, interiér&#10;&#10;Popis byl vytvořen automaticky">
            <a:extLst>
              <a:ext uri="{FF2B5EF4-FFF2-40B4-BE49-F238E27FC236}">
                <a16:creationId xmlns:a16="http://schemas.microsoft.com/office/drawing/2014/main" id="{DCB55155-A464-404A-8B85-14333787C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12" y="1447799"/>
            <a:ext cx="3040380" cy="45720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29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2FDF3-1BD1-4A3C-8FF0-BC255069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3709073" cy="782193"/>
          </a:xfrm>
        </p:spPr>
        <p:txBody>
          <a:bodyPr/>
          <a:lstStyle/>
          <a:p>
            <a:r>
              <a:rPr lang="cs-CZ" dirty="0"/>
              <a:t>Halogeny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EB2F0B-C243-4000-B010-21CD18938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788134"/>
            <a:ext cx="1737164" cy="576262"/>
          </a:xfrm>
        </p:spPr>
        <p:txBody>
          <a:bodyPr/>
          <a:lstStyle/>
          <a:p>
            <a:r>
              <a:rPr lang="cs-CZ" dirty="0"/>
              <a:t>chlor</a:t>
            </a:r>
          </a:p>
        </p:txBody>
      </p:sp>
      <p:pic>
        <p:nvPicPr>
          <p:cNvPr id="8" name="Zástupný obsah 7" descr="Obsah obrázku interiér, jídlo, ovocný nápoj&#10;&#10;Popis byl vytvořen automaticky">
            <a:extLst>
              <a:ext uri="{FF2B5EF4-FFF2-40B4-BE49-F238E27FC236}">
                <a16:creationId xmlns:a16="http://schemas.microsoft.com/office/drawing/2014/main" id="{42B10A3A-EDCD-4D34-8FE8-E93410DD9F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4" y="2665313"/>
            <a:ext cx="2582153" cy="232393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73921F-10DE-4A22-85B8-AD3C58676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58965" y="829198"/>
            <a:ext cx="1737164" cy="576262"/>
          </a:xfrm>
        </p:spPr>
        <p:txBody>
          <a:bodyPr/>
          <a:lstStyle/>
          <a:p>
            <a:r>
              <a:rPr lang="cs-CZ" dirty="0"/>
              <a:t>fluor</a:t>
            </a:r>
          </a:p>
        </p:txBody>
      </p:sp>
      <p:pic>
        <p:nvPicPr>
          <p:cNvPr id="10" name="Zástupný obsah 9" descr="Obsah obrázku plast&#10;&#10;Popis byl vytvořen automaticky">
            <a:extLst>
              <a:ext uri="{FF2B5EF4-FFF2-40B4-BE49-F238E27FC236}">
                <a16:creationId xmlns:a16="http://schemas.microsoft.com/office/drawing/2014/main" id="{E2743CCC-E42B-4E6B-804C-E6F85B66DE4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69" y="1457046"/>
            <a:ext cx="2582153" cy="2582153"/>
          </a:xfrm>
        </p:spPr>
      </p:pic>
      <p:pic>
        <p:nvPicPr>
          <p:cNvPr id="12" name="Obrázek 11" descr="Obsah obrázku oranžová, láhev&#10;&#10;Popis byl vytvořen automaticky">
            <a:extLst>
              <a:ext uri="{FF2B5EF4-FFF2-40B4-BE49-F238E27FC236}">
                <a16:creationId xmlns:a16="http://schemas.microsoft.com/office/drawing/2014/main" id="{A81C9429-134A-457F-BCE2-404FA0052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71" y="2290548"/>
            <a:ext cx="2926330" cy="438565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FCA5C66-5772-4ADC-AC5C-AEB389B24266}"/>
              </a:ext>
            </a:extLst>
          </p:cNvPr>
          <p:cNvSpPr txBox="1"/>
          <p:nvPr/>
        </p:nvSpPr>
        <p:spPr>
          <a:xfrm>
            <a:off x="3981020" y="1428931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brom</a:t>
            </a:r>
          </a:p>
        </p:txBody>
      </p:sp>
      <p:pic>
        <p:nvPicPr>
          <p:cNvPr id="15" name="Obrázek 14" descr="Obsah obrázku žába&#10;&#10;Popis byl vytvořen automaticky">
            <a:extLst>
              <a:ext uri="{FF2B5EF4-FFF2-40B4-BE49-F238E27FC236}">
                <a16:creationId xmlns:a16="http://schemas.microsoft.com/office/drawing/2014/main" id="{5D2344E6-9761-4D21-AB8D-BF04EF9FF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73" y="4483376"/>
            <a:ext cx="3697511" cy="1921906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3705FAF-9616-42CF-B0F7-CF50DF60D8EA}"/>
              </a:ext>
            </a:extLst>
          </p:cNvPr>
          <p:cNvSpPr txBox="1"/>
          <p:nvPr/>
        </p:nvSpPr>
        <p:spPr>
          <a:xfrm>
            <a:off x="9832157" y="3893270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jod</a:t>
            </a:r>
          </a:p>
        </p:txBody>
      </p:sp>
    </p:spTree>
    <p:extLst>
      <p:ext uri="{BB962C8B-B14F-4D97-AF65-F5344CB8AC3E}">
        <p14:creationId xmlns:p14="http://schemas.microsoft.com/office/powerpoint/2010/main" val="39585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3B1DF-A3EA-4DCC-92F9-62745994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2191357" cy="1055571"/>
          </a:xfrm>
        </p:spPr>
        <p:txBody>
          <a:bodyPr/>
          <a:lstStyle/>
          <a:p>
            <a:r>
              <a:rPr lang="cs-CZ" dirty="0"/>
              <a:t>Výskyt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86E38F-0513-4041-9351-43130017A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705" y="1805424"/>
            <a:ext cx="1111986" cy="576262"/>
          </a:xfrm>
        </p:spPr>
        <p:txBody>
          <a:bodyPr/>
          <a:lstStyle/>
          <a:p>
            <a:r>
              <a:rPr lang="cs-CZ" dirty="0"/>
              <a:t>sůl</a:t>
            </a:r>
          </a:p>
        </p:txBody>
      </p:sp>
      <p:pic>
        <p:nvPicPr>
          <p:cNvPr id="9" name="Zástupný obsah 8" descr="Obsah obrázku interiér, mísa, rýže, cukr&#10;&#10;Popis byl vytvořen automaticky">
            <a:extLst>
              <a:ext uri="{FF2B5EF4-FFF2-40B4-BE49-F238E27FC236}">
                <a16:creationId xmlns:a16="http://schemas.microsoft.com/office/drawing/2014/main" id="{F45024A3-CB2E-434D-9C63-4DA3491482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8" y="2678822"/>
            <a:ext cx="3357934" cy="251845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AB937B-82EC-411C-83F2-FE279BD6C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8810" y="1793568"/>
            <a:ext cx="1588811" cy="576262"/>
          </a:xfrm>
        </p:spPr>
        <p:txBody>
          <a:bodyPr/>
          <a:lstStyle/>
          <a:p>
            <a:r>
              <a:rPr lang="cs-CZ" dirty="0"/>
              <a:t>fluorit</a:t>
            </a:r>
          </a:p>
        </p:txBody>
      </p:sp>
      <p:pic>
        <p:nvPicPr>
          <p:cNvPr id="11" name="Zástupný obsah 10" descr="Obsah obrázku země, sklo&#10;&#10;Popis byl vytvořen automaticky">
            <a:extLst>
              <a:ext uri="{FF2B5EF4-FFF2-40B4-BE49-F238E27FC236}">
                <a16:creationId xmlns:a16="http://schemas.microsoft.com/office/drawing/2014/main" id="{E2C44FE4-E0E7-4817-9F94-0CEBF6CC2B6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5" y="980503"/>
            <a:ext cx="3675774" cy="244606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D69869B-DBE1-4BAF-964E-37B19C0C1C09}"/>
              </a:ext>
            </a:extLst>
          </p:cNvPr>
          <p:cNvSpPr txBox="1"/>
          <p:nvPr/>
        </p:nvSpPr>
        <p:spPr>
          <a:xfrm>
            <a:off x="3864990" y="611171"/>
            <a:ext cx="328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Ve sloučeninách</a:t>
            </a:r>
          </a:p>
        </p:txBody>
      </p:sp>
      <p:pic>
        <p:nvPicPr>
          <p:cNvPr id="13" name="Obrázek 12" descr="Obsah obrázku čaj, zelenina&#10;&#10;Popis byl vytvořen automaticky">
            <a:extLst>
              <a:ext uri="{FF2B5EF4-FFF2-40B4-BE49-F238E27FC236}">
                <a16:creationId xmlns:a16="http://schemas.microsoft.com/office/drawing/2014/main" id="{77689AF2-2D09-4FE9-8AB0-E9F5C5D99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00" y="3728380"/>
            <a:ext cx="4497230" cy="251844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67469C4-E0F0-4BFD-953F-75C9A9C13F9D}"/>
              </a:ext>
            </a:extLst>
          </p:cNvPr>
          <p:cNvSpPr txBox="1"/>
          <p:nvPr/>
        </p:nvSpPr>
        <p:spPr>
          <a:xfrm flipH="1">
            <a:off x="4872243" y="3263089"/>
            <a:ext cx="158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řasy</a:t>
            </a:r>
          </a:p>
        </p:txBody>
      </p:sp>
    </p:spTree>
    <p:extLst>
      <p:ext uri="{BB962C8B-B14F-4D97-AF65-F5344CB8AC3E}">
        <p14:creationId xmlns:p14="http://schemas.microsoft.com/office/powerpoint/2010/main" val="39070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8B680-A518-478E-B57D-511B4F92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3851"/>
          </a:xfrm>
        </p:spPr>
        <p:txBody>
          <a:bodyPr/>
          <a:lstStyle/>
          <a:p>
            <a:r>
              <a:rPr lang="cs-CZ" dirty="0"/>
              <a:t>Výskyt – v těle člověka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D556A5-5DFD-47DB-A6F6-DDCC9256E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677345"/>
            <a:ext cx="4396338" cy="576262"/>
          </a:xfrm>
        </p:spPr>
        <p:txBody>
          <a:bodyPr/>
          <a:lstStyle/>
          <a:p>
            <a:r>
              <a:rPr lang="cs-CZ" dirty="0"/>
              <a:t>Fluor – v zubní sklovině</a:t>
            </a:r>
          </a:p>
        </p:txBody>
      </p:sp>
      <p:pic>
        <p:nvPicPr>
          <p:cNvPr id="8" name="Zástupný obsah 7" descr="Obsah obrázku kosmetické&#10;&#10;Popis byl vytvořen automaticky">
            <a:extLst>
              <a:ext uri="{FF2B5EF4-FFF2-40B4-BE49-F238E27FC236}">
                <a16:creationId xmlns:a16="http://schemas.microsoft.com/office/drawing/2014/main" id="{D3CACBC3-FBE1-4BA8-9870-810CD50BD3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9" y="2372462"/>
            <a:ext cx="4244379" cy="140751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3C1451F-BBA2-4FAC-BEC8-B909935AD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03665" y="1518060"/>
            <a:ext cx="5695377" cy="576262"/>
          </a:xfrm>
        </p:spPr>
        <p:txBody>
          <a:bodyPr/>
          <a:lstStyle/>
          <a:p>
            <a:r>
              <a:rPr lang="cs-CZ" dirty="0"/>
              <a:t>Chlor – nachází se v žaludeční šťávě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51EC4EB-28D9-4E57-A172-D13E2DEC0E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74" y="2213177"/>
            <a:ext cx="3901440" cy="2194560"/>
          </a:xfr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DB188671-C22B-4E2C-969F-A9CA3D00B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43" y="3898836"/>
            <a:ext cx="3562650" cy="267198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A5F08A5-B0A0-45BA-92D3-CEB46715F10C}"/>
              </a:ext>
            </a:extLst>
          </p:cNvPr>
          <p:cNvSpPr txBox="1"/>
          <p:nvPr/>
        </p:nvSpPr>
        <p:spPr>
          <a:xfrm>
            <a:off x="6823774" y="5062194"/>
            <a:ext cx="4007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Jod – součást hormonů pro štítnou žlázu</a:t>
            </a:r>
          </a:p>
        </p:txBody>
      </p:sp>
    </p:spTree>
    <p:extLst>
      <p:ext uri="{BB962C8B-B14F-4D97-AF65-F5344CB8AC3E}">
        <p14:creationId xmlns:p14="http://schemas.microsoft.com/office/powerpoint/2010/main" val="40265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EDD96-8AA6-4478-B1E6-9084FB10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5264495" cy="1400530"/>
          </a:xfrm>
        </p:spPr>
        <p:txBody>
          <a:bodyPr/>
          <a:lstStyle/>
          <a:p>
            <a:r>
              <a:rPr lang="cs-CZ" dirty="0"/>
              <a:t>Vlastnosti halogenů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DD6A5-D67D-403F-9ADE-6D83635C1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132" y="1348033"/>
            <a:ext cx="4703598" cy="845098"/>
          </a:xfrm>
        </p:spPr>
        <p:txBody>
          <a:bodyPr/>
          <a:lstStyle/>
          <a:p>
            <a:r>
              <a:rPr lang="cs-CZ" dirty="0"/>
              <a:t>Tvoří dvouatomové molekuly</a:t>
            </a:r>
          </a:p>
        </p:txBody>
      </p:sp>
      <p:pic>
        <p:nvPicPr>
          <p:cNvPr id="8" name="Zástupný obsah 7" descr="Obsah obrázku černá, různé, několik&#10;&#10;Popis byl vytvořen automaticky">
            <a:extLst>
              <a:ext uri="{FF2B5EF4-FFF2-40B4-BE49-F238E27FC236}">
                <a16:creationId xmlns:a16="http://schemas.microsoft.com/office/drawing/2014/main" id="{0AC15FB0-8440-4CC7-8217-AE63D410EB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8" y="2784957"/>
            <a:ext cx="2540579" cy="362032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AA3AB5-9B34-4514-B733-99225837E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669" y="1059902"/>
            <a:ext cx="2770620" cy="576262"/>
          </a:xfrm>
        </p:spPr>
        <p:txBody>
          <a:bodyPr/>
          <a:lstStyle/>
          <a:p>
            <a:r>
              <a:rPr lang="cs-CZ" dirty="0"/>
              <a:t>jedovaté</a:t>
            </a:r>
          </a:p>
        </p:txBody>
      </p:sp>
      <p:pic>
        <p:nvPicPr>
          <p:cNvPr id="10" name="Zástupný obsah 9" descr="Obsah obrázku text, podepsat, exteriér, žlutá&#10;&#10;Popis byl vytvořen automaticky">
            <a:extLst>
              <a:ext uri="{FF2B5EF4-FFF2-40B4-BE49-F238E27FC236}">
                <a16:creationId xmlns:a16="http://schemas.microsoft.com/office/drawing/2014/main" id="{E0C1EC1E-F90C-43EA-9E43-72DA577E13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43" y="1770582"/>
            <a:ext cx="3038103" cy="2773920"/>
          </a:xfrm>
        </p:spPr>
      </p:pic>
      <p:pic>
        <p:nvPicPr>
          <p:cNvPr id="14" name="Obrázek 13" descr="Obsah obrázku text, podepsat, klipart&#10;&#10;Popis byl vytvořen automaticky">
            <a:extLst>
              <a:ext uri="{FF2B5EF4-FFF2-40B4-BE49-F238E27FC236}">
                <a16:creationId xmlns:a16="http://schemas.microsoft.com/office/drawing/2014/main" id="{B8D0B57A-C2BA-46AB-B635-D92199CAA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34" y="3311014"/>
            <a:ext cx="1857375" cy="246697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8D067B59-3C35-4EEA-B086-C43A6735E1A9}"/>
              </a:ext>
            </a:extLst>
          </p:cNvPr>
          <p:cNvSpPr txBox="1"/>
          <p:nvPr/>
        </p:nvSpPr>
        <p:spPr>
          <a:xfrm>
            <a:off x="9134573" y="2667786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Zdraví škodlivé</a:t>
            </a:r>
          </a:p>
        </p:txBody>
      </p:sp>
    </p:spTree>
    <p:extLst>
      <p:ext uri="{BB962C8B-B14F-4D97-AF65-F5344CB8AC3E}">
        <p14:creationId xmlns:p14="http://schemas.microsoft.com/office/powerpoint/2010/main" val="21310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6305D-0983-41CB-9656-3211AF05B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3851"/>
          </a:xfrm>
        </p:spPr>
        <p:txBody>
          <a:bodyPr/>
          <a:lstStyle/>
          <a:p>
            <a:r>
              <a:rPr lang="cs-CZ" dirty="0"/>
              <a:t>Reaktivita halogenů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5316F8B-887D-4F89-978C-FC5091A9C945}"/>
              </a:ext>
            </a:extLst>
          </p:cNvPr>
          <p:cNvSpPr txBox="1"/>
          <p:nvPr/>
        </p:nvSpPr>
        <p:spPr>
          <a:xfrm>
            <a:off x="716436" y="1885359"/>
            <a:ext cx="9219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Velmi ochotně reagují s jinými prvky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Nachází se v VII. A – mají 7 valenčních elektronů – snaha dosáhnout stabilitu přijetím 1 elektronu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Jejich sloučeniny se nazývají halogenidy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Mají vždy oxidační číslo – 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Vytváří též bezkyslíkaté kyseliny</a:t>
            </a:r>
          </a:p>
        </p:txBody>
      </p:sp>
    </p:spTree>
    <p:extLst>
      <p:ext uri="{BB962C8B-B14F-4D97-AF65-F5344CB8AC3E}">
        <p14:creationId xmlns:p14="http://schemas.microsoft.com/office/powerpoint/2010/main" val="30536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CF865-1807-483D-84C4-F632803C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28" y="513944"/>
            <a:ext cx="1403421" cy="585281"/>
          </a:xfrm>
        </p:spPr>
        <p:txBody>
          <a:bodyPr/>
          <a:lstStyle/>
          <a:p>
            <a:r>
              <a:rPr lang="cs-CZ" dirty="0"/>
              <a:t>Chlor</a:t>
            </a:r>
          </a:p>
        </p:txBody>
      </p:sp>
      <p:pic>
        <p:nvPicPr>
          <p:cNvPr id="6" name="Zástupný obsah 5" descr="Obsah obrázku interiér, jídlo, ovocný nápoj&#10;&#10;Popis byl vytvořen automaticky">
            <a:extLst>
              <a:ext uri="{FF2B5EF4-FFF2-40B4-BE49-F238E27FC236}">
                <a16:creationId xmlns:a16="http://schemas.microsoft.com/office/drawing/2014/main" id="{2AA95EE6-580F-4DB1-B0B2-7507A49EB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12" y="424776"/>
            <a:ext cx="1772595" cy="159533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336CF5-7DC2-4010-AF5C-6420AD03F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257" y="2340568"/>
            <a:ext cx="3401063" cy="28955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Žlutozelený jedovatý plyn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Dobře rozpustný ve vodě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Použití: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Dezinfekce pitné vody, v bazénech, výroba dezinfekčních přípravků (SAVO), lina (PVC), </a:t>
            </a:r>
            <a:r>
              <a:rPr lang="cs-CZ" sz="1800" dirty="0" err="1"/>
              <a:t>HCl</a:t>
            </a:r>
            <a:endParaRPr lang="cs-CZ" sz="1800" dirty="0"/>
          </a:p>
        </p:txBody>
      </p:sp>
      <p:pic>
        <p:nvPicPr>
          <p:cNvPr id="8" name="Obrázek 7" descr="Obsah obrázku tráva, obloha, exteriér, vana&#10;&#10;Popis byl vytvořen automaticky">
            <a:extLst>
              <a:ext uri="{FF2B5EF4-FFF2-40B4-BE49-F238E27FC236}">
                <a16:creationId xmlns:a16="http://schemas.microsoft.com/office/drawing/2014/main" id="{72DE1F63-1C74-455C-8E08-2540A879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174" y="248055"/>
            <a:ext cx="3527898" cy="2645924"/>
          </a:xfrm>
          <a:prstGeom prst="rect">
            <a:avLst/>
          </a:prstGeom>
        </p:spPr>
      </p:pic>
      <p:pic>
        <p:nvPicPr>
          <p:cNvPr id="10" name="Obrázek 9" descr="Obsah obrázku stůl, interiér, jídelní nádobí&#10;&#10;Popis byl vytvořen automaticky">
            <a:extLst>
              <a:ext uri="{FF2B5EF4-FFF2-40B4-BE49-F238E27FC236}">
                <a16:creationId xmlns:a16="http://schemas.microsoft.com/office/drawing/2014/main" id="{DEE106BD-0206-44A1-AEFD-448C07A80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81" y="2621048"/>
            <a:ext cx="2916271" cy="2916271"/>
          </a:xfrm>
          <a:prstGeom prst="rect">
            <a:avLst/>
          </a:prstGeom>
        </p:spPr>
      </p:pic>
      <p:pic>
        <p:nvPicPr>
          <p:cNvPr id="12" name="Obrázek 11" descr="Obsah obrázku interiér, dřevěné, opálení&#10;&#10;Popis byl vytvořen automaticky">
            <a:extLst>
              <a:ext uri="{FF2B5EF4-FFF2-40B4-BE49-F238E27FC236}">
                <a16:creationId xmlns:a16="http://schemas.microsoft.com/office/drawing/2014/main" id="{B1EFCC46-0E45-4885-B4B3-364D5EC38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36" y="3525722"/>
            <a:ext cx="3762103" cy="282157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6D09D21-8124-40D3-9977-F032FFD1AD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33" y="598251"/>
            <a:ext cx="2051212" cy="45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4FA26-10DC-443A-95BA-19301D2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77" y="344864"/>
            <a:ext cx="1475125" cy="710938"/>
          </a:xfrm>
        </p:spPr>
        <p:txBody>
          <a:bodyPr/>
          <a:lstStyle/>
          <a:p>
            <a:r>
              <a:rPr lang="cs-CZ" dirty="0"/>
              <a:t>Fluor</a:t>
            </a:r>
          </a:p>
        </p:txBody>
      </p:sp>
      <p:pic>
        <p:nvPicPr>
          <p:cNvPr id="6" name="Zástupný obsah 5" descr="Obsah obrázku plast&#10;&#10;Popis byl vytvořen automaticky">
            <a:extLst>
              <a:ext uri="{FF2B5EF4-FFF2-40B4-BE49-F238E27FC236}">
                <a16:creationId xmlns:a16="http://schemas.microsoft.com/office/drawing/2014/main" id="{8E9C7CF3-6D51-43DA-89DA-BCF59AD2A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43" y="344864"/>
            <a:ext cx="1914728" cy="191472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A0CE1C-80A7-46C7-BCBD-09403CEB0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757" y="2516437"/>
            <a:ext cx="3845064" cy="344661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žlutozelený plyn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dobře rozpustný ve vodě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Použití: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Výroba zubní pasty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Povrch pánviček (teflon)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Leptání skla (HF) – zdobení lustrů, skleniček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A5AB8C3E-C66B-4DAF-BB40-0C3C78584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40" y="394178"/>
            <a:ext cx="1358900" cy="1816100"/>
          </a:xfrm>
          <a:prstGeom prst="rect">
            <a:avLst/>
          </a:prstGeom>
        </p:spPr>
      </p:pic>
      <p:pic>
        <p:nvPicPr>
          <p:cNvPr id="10" name="Obrázek 9" descr="Obsah obrázku víno, kontejner, sklo, prázdné&#10;&#10;Popis byl vytvořen automaticky">
            <a:extLst>
              <a:ext uri="{FF2B5EF4-FFF2-40B4-BE49-F238E27FC236}">
                <a16:creationId xmlns:a16="http://schemas.microsoft.com/office/drawing/2014/main" id="{C952B64B-3CC6-4003-8647-C97FA533A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14102"/>
            <a:ext cx="5029200" cy="2561749"/>
          </a:xfrm>
          <a:prstGeom prst="rect">
            <a:avLst/>
          </a:prstGeom>
        </p:spPr>
      </p:pic>
      <p:pic>
        <p:nvPicPr>
          <p:cNvPr id="12" name="Obrázek 11" descr="Obsah obrázku kuchyňské nádobí, pánev&#10;&#10;Popis byl vytvořen automaticky">
            <a:extLst>
              <a:ext uri="{FF2B5EF4-FFF2-40B4-BE49-F238E27FC236}">
                <a16:creationId xmlns:a16="http://schemas.microsoft.com/office/drawing/2014/main" id="{9AE1F8E4-C5B9-4E8E-9437-BEB8BAC5F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53" y="3951868"/>
            <a:ext cx="2843214" cy="1892030"/>
          </a:xfrm>
          <a:prstGeom prst="rect">
            <a:avLst/>
          </a:prstGeom>
        </p:spPr>
      </p:pic>
      <p:pic>
        <p:nvPicPr>
          <p:cNvPr id="14" name="Obrázek 13" descr="Obsah obrázku modrá&#10;&#10;Popis byl vytvořen automaticky">
            <a:extLst>
              <a:ext uri="{FF2B5EF4-FFF2-40B4-BE49-F238E27FC236}">
                <a16:creationId xmlns:a16="http://schemas.microsoft.com/office/drawing/2014/main" id="{ABFCC8C3-8402-400C-802C-AD9D6F77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83" y="3951868"/>
            <a:ext cx="3223051" cy="18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029B3A-6C7D-4FE3-BDCB-48FC007F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47799"/>
            <a:ext cx="3105075" cy="1444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Brom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8073EE4-EB60-444A-A7EA-82035FCDE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86AD7ABD-24C8-4B21-A948-ABC2F8C7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3082B3-0202-4A7D-A42B-721E4CE9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8C2B9E-892A-4F12-84BB-B3FFE14C1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111" y="3088493"/>
            <a:ext cx="3104751" cy="293130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1600" dirty="0" err="1"/>
              <a:t>Červenohnědá</a:t>
            </a:r>
            <a:r>
              <a:rPr lang="en-US" sz="1600" dirty="0"/>
              <a:t> </a:t>
            </a:r>
            <a:r>
              <a:rPr lang="en-US" sz="1600" dirty="0" err="1"/>
              <a:t>kapalina</a:t>
            </a:r>
            <a:endParaRPr lang="en-US" sz="1600" dirty="0"/>
          </a:p>
          <a:p>
            <a:pPr marL="285750" indent="-285750">
              <a:buFont typeface="Wingdings 3" charset="2"/>
              <a:buChar char=""/>
            </a:pPr>
            <a:r>
              <a:rPr lang="en-US" sz="1600" dirty="0" err="1"/>
              <a:t>Její</a:t>
            </a:r>
            <a:r>
              <a:rPr lang="en-US" sz="1600" dirty="0"/>
              <a:t> </a:t>
            </a:r>
            <a:r>
              <a:rPr lang="en-US" sz="1600" dirty="0" err="1"/>
              <a:t>páry</a:t>
            </a:r>
            <a:r>
              <a:rPr lang="en-US" sz="1600" dirty="0"/>
              <a:t>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jedovaté</a:t>
            </a:r>
            <a:endParaRPr lang="en-US" sz="1600" dirty="0"/>
          </a:p>
          <a:p>
            <a:pPr marL="285750" indent="-285750">
              <a:buFont typeface="Wingdings 3" charset="2"/>
              <a:buChar char=""/>
            </a:pPr>
            <a:r>
              <a:rPr lang="en-US" sz="1600" dirty="0" err="1"/>
              <a:t>Leptá</a:t>
            </a:r>
            <a:r>
              <a:rPr lang="en-US" sz="1600" dirty="0"/>
              <a:t> </a:t>
            </a:r>
            <a:r>
              <a:rPr lang="en-US" sz="1600" dirty="0" err="1"/>
              <a:t>pokožku</a:t>
            </a:r>
            <a:endParaRPr lang="cs-CZ" sz="1600" dirty="0"/>
          </a:p>
          <a:p>
            <a:pPr marL="285750" indent="-285750">
              <a:buFont typeface="Wingdings 3" charset="2"/>
              <a:buChar char=""/>
            </a:pPr>
            <a:r>
              <a:rPr lang="cs-CZ" sz="1600" dirty="0"/>
              <a:t>Použití:</a:t>
            </a:r>
          </a:p>
          <a:p>
            <a:pPr marL="285750" indent="-285750">
              <a:buFont typeface="Wingdings 3" charset="2"/>
              <a:buChar char=""/>
            </a:pPr>
            <a:r>
              <a:rPr lang="cs-CZ" sz="1600" dirty="0"/>
              <a:t>Kapky na kašel </a:t>
            </a:r>
          </a:p>
          <a:p>
            <a:pPr marL="285750" indent="-285750">
              <a:buFont typeface="Wingdings 3" charset="2"/>
              <a:buChar char=""/>
            </a:pPr>
            <a:r>
              <a:rPr lang="cs-CZ" sz="1600" dirty="0"/>
              <a:t>Výroba halogenových žárovek</a:t>
            </a:r>
            <a:endParaRPr lang="en-US" sz="1600" dirty="0"/>
          </a:p>
        </p:txBody>
      </p:sp>
      <p:pic>
        <p:nvPicPr>
          <p:cNvPr id="10" name="Zástupný obsah 9" descr="Obsah obrázku pero&#10;&#10;Popis byl vytvořen automaticky">
            <a:extLst>
              <a:ext uri="{FF2B5EF4-FFF2-40B4-BE49-F238E27FC236}">
                <a16:creationId xmlns:a16="http://schemas.microsoft.com/office/drawing/2014/main" id="{0064D590-ED41-44AC-9833-4BC7E55FB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5" y="285237"/>
            <a:ext cx="3052387" cy="2188504"/>
          </a:xfrm>
          <a:prstGeom prst="rect">
            <a:avLst/>
          </a:prstGeom>
          <a:effectLst/>
        </p:spPr>
      </p:pic>
      <p:pic>
        <p:nvPicPr>
          <p:cNvPr id="14" name="Obrázek 13" descr="Obsah obrázku víno, brýle, interiér, prázdné&#10;&#10;Popis byl vytvořen automaticky">
            <a:extLst>
              <a:ext uri="{FF2B5EF4-FFF2-40B4-BE49-F238E27FC236}">
                <a16:creationId xmlns:a16="http://schemas.microsoft.com/office/drawing/2014/main" id="{149C4E1B-FB5A-4270-9C85-CEFBD59917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3892890"/>
            <a:ext cx="4216420" cy="1635176"/>
          </a:xfrm>
          <a:prstGeom prst="rect">
            <a:avLst/>
          </a:prstGeom>
          <a:effectLst/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D74DB832-3BDA-4B59-B29D-D91ADCC764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88" y="2003129"/>
            <a:ext cx="3527648" cy="35276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491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Širokoúhlá obrazovka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Halogeny</vt:lpstr>
      <vt:lpstr>Halogeny</vt:lpstr>
      <vt:lpstr>Výskyt</vt:lpstr>
      <vt:lpstr>Výskyt – v těle člověka</vt:lpstr>
      <vt:lpstr>Vlastnosti halogenů</vt:lpstr>
      <vt:lpstr>Reaktivita halogenů</vt:lpstr>
      <vt:lpstr>Chlor</vt:lpstr>
      <vt:lpstr>Fluor</vt:lpstr>
      <vt:lpstr>Brom</vt:lpstr>
      <vt:lpstr>Jod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Halogeny</dc:title>
  <dc:creator>Šnircová Monika</dc:creator>
  <cp:lastModifiedBy>Šnircová Monika</cp:lastModifiedBy>
  <cp:revision>2</cp:revision>
  <dcterms:created xsi:type="dcterms:W3CDTF">2021-01-25T19:17:08Z</dcterms:created>
  <dcterms:modified xsi:type="dcterms:W3CDTF">2021-01-25T19:19:52Z</dcterms:modified>
</cp:coreProperties>
</file>