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2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80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42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10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823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460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12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735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73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75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35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16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06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9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5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12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17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138F8A-02BC-44E2-AE46-20363C8666A3}" type="datetimeFigureOut">
              <a:rPr lang="cs-CZ" smtClean="0"/>
              <a:t>24.01.2021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6B82C5-9590-4253-AB8E-31DD0F1F9F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242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 descr="Obsah obrázku hmyz&#10;&#10;Popis byl vytvořen automaticky">
            <a:extLst>
              <a:ext uri="{FF2B5EF4-FFF2-40B4-BE49-F238E27FC236}">
                <a16:creationId xmlns:a16="http://schemas.microsoft.com/office/drawing/2014/main" id="{E33D3A1B-A570-4713-9119-57A95592F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7396" y="3580598"/>
            <a:ext cx="3979106" cy="223824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8F11A3-E83C-4237-93F4-107C8DC7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539" y="3055027"/>
            <a:ext cx="2607589" cy="1200631"/>
          </a:xfrm>
        </p:spPr>
        <p:txBody>
          <a:bodyPr/>
          <a:lstStyle/>
          <a:p>
            <a:r>
              <a:rPr lang="cs-CZ" dirty="0"/>
              <a:t>Hmyz</a:t>
            </a:r>
          </a:p>
        </p:txBody>
      </p:sp>
      <p:pic>
        <p:nvPicPr>
          <p:cNvPr id="6" name="Zástupný obsah 5" descr="Obsah obrázku hmyz&#10;&#10;Popis byl vytvořen automaticky">
            <a:extLst>
              <a:ext uri="{FF2B5EF4-FFF2-40B4-BE49-F238E27FC236}">
                <a16:creationId xmlns:a16="http://schemas.microsoft.com/office/drawing/2014/main" id="{F6D8CEA2-F412-4A3C-8B4A-1756E62EEA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1" y="198993"/>
            <a:ext cx="2868503" cy="1954167"/>
          </a:xfrm>
        </p:spPr>
      </p:pic>
      <p:pic>
        <p:nvPicPr>
          <p:cNvPr id="8" name="Zástupný obsah 7" descr="Obsah obrázku žlutá, květina, rostlina&#10;&#10;Popis byl vytvořen automaticky">
            <a:extLst>
              <a:ext uri="{FF2B5EF4-FFF2-40B4-BE49-F238E27FC236}">
                <a16:creationId xmlns:a16="http://schemas.microsoft.com/office/drawing/2014/main" id="{DB892998-5D8E-49E6-9E1D-4391A711D0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47" y="222736"/>
            <a:ext cx="2872935" cy="2597134"/>
          </a:xfrm>
        </p:spPr>
      </p:pic>
      <p:pic>
        <p:nvPicPr>
          <p:cNvPr id="10" name="Obrázek 9" descr="Obsah obrázku hmyz, tráva&#10;&#10;Popis byl vytvořen automaticky">
            <a:extLst>
              <a:ext uri="{FF2B5EF4-FFF2-40B4-BE49-F238E27FC236}">
                <a16:creationId xmlns:a16="http://schemas.microsoft.com/office/drawing/2014/main" id="{FC5D7A35-2C56-4D41-8E52-925C8883E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07" y="3156785"/>
            <a:ext cx="3936460" cy="2780125"/>
          </a:xfrm>
          <a:prstGeom prst="rect">
            <a:avLst/>
          </a:prstGeom>
        </p:spPr>
      </p:pic>
      <p:pic>
        <p:nvPicPr>
          <p:cNvPr id="12" name="Obrázek 11" descr="Obsah obrázku tráva, hmyz&#10;&#10;Popis byl vytvořen automaticky">
            <a:extLst>
              <a:ext uri="{FF2B5EF4-FFF2-40B4-BE49-F238E27FC236}">
                <a16:creationId xmlns:a16="http://schemas.microsoft.com/office/drawing/2014/main" id="{10F4FFD6-E51D-4589-AFE3-B17AB4054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33" y="4996526"/>
            <a:ext cx="2509309" cy="1671643"/>
          </a:xfrm>
          <a:prstGeom prst="rect">
            <a:avLst/>
          </a:prstGeom>
        </p:spPr>
      </p:pic>
      <p:pic>
        <p:nvPicPr>
          <p:cNvPr id="14" name="Obrázek 13" descr="Obsah obrázku hmyz, rostlina&#10;&#10;Popis byl vytvořen automaticky">
            <a:extLst>
              <a:ext uri="{FF2B5EF4-FFF2-40B4-BE49-F238E27FC236}">
                <a16:creationId xmlns:a16="http://schemas.microsoft.com/office/drawing/2014/main" id="{8534AF79-34B3-4474-8A0A-1C71F05E92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" y="125933"/>
            <a:ext cx="3569387" cy="2370668"/>
          </a:xfrm>
          <a:prstGeom prst="rect">
            <a:avLst/>
          </a:prstGeom>
        </p:spPr>
      </p:pic>
      <p:pic>
        <p:nvPicPr>
          <p:cNvPr id="16" name="Obrázek 15" descr="Obsah obrázku hmyz, zelená, rostlina&#10;&#10;Popis byl vytvořen automaticky">
            <a:extLst>
              <a:ext uri="{FF2B5EF4-FFF2-40B4-BE49-F238E27FC236}">
                <a16:creationId xmlns:a16="http://schemas.microsoft.com/office/drawing/2014/main" id="{21ACFF39-DB3B-407D-96A8-9812B6B868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17" y="1305157"/>
            <a:ext cx="3181643" cy="1799617"/>
          </a:xfrm>
          <a:prstGeom prst="rect">
            <a:avLst/>
          </a:prstGeom>
        </p:spPr>
      </p:pic>
      <p:pic>
        <p:nvPicPr>
          <p:cNvPr id="20" name="Obrázek 19" descr="Obsah obrázku hmyz&#10;&#10;Popis byl vytvořen automaticky">
            <a:extLst>
              <a:ext uri="{FF2B5EF4-FFF2-40B4-BE49-F238E27FC236}">
                <a16:creationId xmlns:a16="http://schemas.microsoft.com/office/drawing/2014/main" id="{A45163A1-5636-4179-A246-D23D5E98F3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18" y="4361400"/>
            <a:ext cx="3215650" cy="214242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45AF31C-9A27-4A1A-9F5F-9BC6061D9C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73" y="2565511"/>
            <a:ext cx="2590467" cy="17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BE081-25C7-46FB-B1D5-E271F63A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36" y="393970"/>
            <a:ext cx="3800238" cy="1152728"/>
          </a:xfrm>
        </p:spPr>
        <p:txBody>
          <a:bodyPr/>
          <a:lstStyle/>
          <a:p>
            <a:r>
              <a:rPr lang="cs-CZ" dirty="0"/>
              <a:t>rozmnožování</a:t>
            </a:r>
          </a:p>
        </p:txBody>
      </p:sp>
      <p:pic>
        <p:nvPicPr>
          <p:cNvPr id="6" name="Zástupný obsah 5" descr="Obsah obrázku text, hmyz, roztoči&#10;&#10;Popis byl vytvořen automaticky">
            <a:extLst>
              <a:ext uri="{FF2B5EF4-FFF2-40B4-BE49-F238E27FC236}">
                <a16:creationId xmlns:a16="http://schemas.microsoft.com/office/drawing/2014/main" id="{74EB3509-FF94-430E-9859-B291CB514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6" y="2305319"/>
            <a:ext cx="11479180" cy="286979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3F5EB6-91F9-4951-BFB8-3AF6E118E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0144" y="604737"/>
            <a:ext cx="3657600" cy="78632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75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A3B69-508F-4EA3-B1B3-AFA120D4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Vývin včely medonosné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F6D8BB2-9BF0-4A1D-97A7-0A72AC65A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2" y="571909"/>
            <a:ext cx="5992243" cy="519659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01DFEA-A217-4FAE-A44A-E208EC284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47506"/>
            <a:ext cx="3657600" cy="2091267"/>
          </a:xfrm>
        </p:spPr>
        <p:txBody>
          <a:bodyPr>
            <a:normAutofit/>
          </a:bodyPr>
          <a:lstStyle/>
          <a:p>
            <a:r>
              <a:rPr lang="cs-CZ" sz="2000" dirty="0"/>
              <a:t>Proměna dokonalá</a:t>
            </a:r>
          </a:p>
          <a:p>
            <a:r>
              <a:rPr lang="cs-CZ" sz="2000" dirty="0"/>
              <a:t>Vajíčko – larva – kukla  - dospělý jedinec</a:t>
            </a:r>
          </a:p>
        </p:txBody>
      </p:sp>
    </p:spTree>
    <p:extLst>
      <p:ext uri="{BB962C8B-B14F-4D97-AF65-F5344CB8AC3E}">
        <p14:creationId xmlns:p14="http://schemas.microsoft.com/office/powerpoint/2010/main" val="409889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D2D66-30D0-47CD-A6E8-A15EA9273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850011"/>
          </a:xfrm>
        </p:spPr>
        <p:txBody>
          <a:bodyPr/>
          <a:lstStyle/>
          <a:p>
            <a:r>
              <a:rPr lang="cs-CZ" dirty="0"/>
              <a:t>Hmyz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8E9B81-7730-4FCF-B8FB-1A7176C64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705493"/>
            <a:ext cx="7328572" cy="3085707"/>
          </a:xfrm>
        </p:spPr>
        <p:txBody>
          <a:bodyPr>
            <a:normAutofit/>
          </a:bodyPr>
          <a:lstStyle/>
          <a:p>
            <a:r>
              <a:rPr lang="cs-CZ" sz="2400" dirty="0"/>
              <a:t>Tvoří asi ¾ všech živočichů na Zemi</a:t>
            </a:r>
          </a:p>
          <a:p>
            <a:r>
              <a:rPr lang="cs-CZ" sz="2400" dirty="0"/>
              <a:t>Jsou  to převážně suchozemští živočichové</a:t>
            </a:r>
          </a:p>
          <a:p>
            <a:r>
              <a:rPr lang="cs-CZ" sz="2400" dirty="0"/>
              <a:t>Jsou pro nás prospěšní (hospodářsky), někteří jsou parazité nebo škůdci</a:t>
            </a:r>
          </a:p>
        </p:txBody>
      </p:sp>
    </p:spTree>
    <p:extLst>
      <p:ext uri="{BB962C8B-B14F-4D97-AF65-F5344CB8AC3E}">
        <p14:creationId xmlns:p14="http://schemas.microsoft.com/office/powerpoint/2010/main" val="2841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83918-91DB-481B-B8EA-52A22404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777" y="384242"/>
            <a:ext cx="3585951" cy="1371600"/>
          </a:xfrm>
        </p:spPr>
        <p:txBody>
          <a:bodyPr/>
          <a:lstStyle/>
          <a:p>
            <a:r>
              <a:rPr lang="cs-CZ" dirty="0"/>
              <a:t>Stavba </a:t>
            </a:r>
            <a:r>
              <a:rPr lang="cs-CZ" dirty="0" err="1"/>
              <a:t>tělA</a:t>
            </a:r>
            <a:r>
              <a:rPr lang="cs-CZ" dirty="0"/>
              <a:t> HMYZU</a:t>
            </a:r>
          </a:p>
        </p:txBody>
      </p:sp>
      <p:pic>
        <p:nvPicPr>
          <p:cNvPr id="6" name="Zástupný obsah 5" descr="Obsah obrázku hmyz&#10;&#10;Popis byl vytvořen automaticky">
            <a:extLst>
              <a:ext uri="{FF2B5EF4-FFF2-40B4-BE49-F238E27FC236}">
                <a16:creationId xmlns:a16="http://schemas.microsoft.com/office/drawing/2014/main" id="{76A3F107-4877-4C91-9D0B-534A9D2FE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1" y="890081"/>
            <a:ext cx="6584809" cy="507783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A6C3AB-B03A-45D4-BAAF-348F5D639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86128" y="2121357"/>
            <a:ext cx="3657600" cy="2091267"/>
          </a:xfrm>
        </p:spPr>
        <p:txBody>
          <a:bodyPr/>
          <a:lstStyle/>
          <a:p>
            <a:r>
              <a:rPr lang="cs-CZ" dirty="0"/>
              <a:t>TĚLO HMYZU JE TVOŘENO ZE 3</a:t>
            </a:r>
          </a:p>
          <a:p>
            <a:r>
              <a:rPr lang="cs-CZ" dirty="0"/>
              <a:t>ČÁSTÍ – HLAVA</a:t>
            </a:r>
          </a:p>
          <a:p>
            <a:r>
              <a:rPr lang="cs-CZ" dirty="0"/>
              <a:t>	      HRUĎ </a:t>
            </a:r>
          </a:p>
          <a:p>
            <a:r>
              <a:rPr lang="cs-CZ" dirty="0"/>
              <a:t>	     ZADEČEK</a:t>
            </a:r>
          </a:p>
          <a:p>
            <a:r>
              <a:rPr lang="cs-CZ" dirty="0"/>
              <a:t>Povrch těla je </a:t>
            </a:r>
            <a:r>
              <a:rPr lang="cs-CZ" dirty="0" err="1"/>
              <a:t>vystužen</a:t>
            </a:r>
            <a:r>
              <a:rPr lang="cs-CZ" dirty="0"/>
              <a:t> chitinem – vytváří vnější kostru těla.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89C6F2-FB8E-44CD-9565-731971C79946}"/>
              </a:ext>
            </a:extLst>
          </p:cNvPr>
          <p:cNvSpPr txBox="1"/>
          <p:nvPr/>
        </p:nvSpPr>
        <p:spPr>
          <a:xfrm>
            <a:off x="548271" y="1235413"/>
            <a:ext cx="119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HLAVA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BD1DDAD-4EBF-43A2-9AD9-FF3AA884873E}"/>
              </a:ext>
            </a:extLst>
          </p:cNvPr>
          <p:cNvSpPr txBox="1"/>
          <p:nvPr/>
        </p:nvSpPr>
        <p:spPr>
          <a:xfrm>
            <a:off x="2957208" y="705415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HRUĎ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7DFAC11-253C-490C-BD38-F2E69E768696}"/>
              </a:ext>
            </a:extLst>
          </p:cNvPr>
          <p:cNvSpPr txBox="1"/>
          <p:nvPr/>
        </p:nvSpPr>
        <p:spPr>
          <a:xfrm>
            <a:off x="6643991" y="2966936"/>
            <a:ext cx="1413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ZADEČEK</a:t>
            </a:r>
          </a:p>
        </p:txBody>
      </p:sp>
    </p:spTree>
    <p:extLst>
      <p:ext uri="{BB962C8B-B14F-4D97-AF65-F5344CB8AC3E}">
        <p14:creationId xmlns:p14="http://schemas.microsoft.com/office/powerpoint/2010/main" val="371458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CCAB9-7528-4775-9D07-5777DBBE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774" y="325877"/>
            <a:ext cx="3657600" cy="1371600"/>
          </a:xfrm>
        </p:spPr>
        <p:txBody>
          <a:bodyPr/>
          <a:lstStyle/>
          <a:p>
            <a:r>
              <a:rPr lang="cs-CZ" dirty="0"/>
              <a:t>Hlava včely medonosné</a:t>
            </a:r>
          </a:p>
        </p:txBody>
      </p:sp>
      <p:pic>
        <p:nvPicPr>
          <p:cNvPr id="6" name="Zástupný obsah 5" descr="Obsah obrázku hmyz&#10;&#10;Popis byl vytvořen automaticky">
            <a:extLst>
              <a:ext uri="{FF2B5EF4-FFF2-40B4-BE49-F238E27FC236}">
                <a16:creationId xmlns:a16="http://schemas.microsoft.com/office/drawing/2014/main" id="{2D2BB95F-C6D1-4B89-B2F6-D58C49C7B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29" y="2895600"/>
            <a:ext cx="3797030" cy="379703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41572F-E4DE-40A4-ABDF-FA84FF76D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0773" y="2229254"/>
            <a:ext cx="3985047" cy="284858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Má nitkovitá tykadla – zde je uložen čich a hmat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2 velké složené oči a 3 malá na temeni hlavy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Ústní ústrojí – lízavě sací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(chlupatý jazýček líže šťávy a pak je nasaje)</a:t>
            </a:r>
          </a:p>
        </p:txBody>
      </p:sp>
      <p:pic>
        <p:nvPicPr>
          <p:cNvPr id="8" name="Obrázek 7" descr="Obsah obrázku hmyz&#10;&#10;Popis byl vytvořen automaticky">
            <a:extLst>
              <a:ext uri="{FF2B5EF4-FFF2-40B4-BE49-F238E27FC236}">
                <a16:creationId xmlns:a16="http://schemas.microsoft.com/office/drawing/2014/main" id="{F92661E4-305A-4233-8CC7-BC4B215B0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9" y="160506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01829-5527-4938-90CE-DAD85B64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931" y="646889"/>
            <a:ext cx="3657600" cy="1371600"/>
          </a:xfrm>
        </p:spPr>
        <p:txBody>
          <a:bodyPr/>
          <a:lstStyle/>
          <a:p>
            <a:r>
              <a:rPr lang="cs-CZ" dirty="0" err="1"/>
              <a:t>HruĎ</a:t>
            </a:r>
            <a:endParaRPr lang="cs-CZ" dirty="0"/>
          </a:p>
        </p:txBody>
      </p:sp>
      <p:pic>
        <p:nvPicPr>
          <p:cNvPr id="10" name="Zástupný obsah 9" descr="Obsah obrázku hmyz, zavřít&#10;&#10;Popis byl vytvořen automaticky">
            <a:extLst>
              <a:ext uri="{FF2B5EF4-FFF2-40B4-BE49-F238E27FC236}">
                <a16:creationId xmlns:a16="http://schemas.microsoft.com/office/drawing/2014/main" id="{9EDBDE90-DF9F-483C-8F68-543D85A5F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6" y="205435"/>
            <a:ext cx="6936705" cy="634127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C755BF-F9B3-453B-8864-C28571EFD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7931" y="2141706"/>
            <a:ext cx="3657600" cy="209126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Na hrudi jsou 2 páry blanitých křídel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3 páry článkovaných končetin</a:t>
            </a:r>
          </a:p>
        </p:txBody>
      </p:sp>
    </p:spTree>
    <p:extLst>
      <p:ext uri="{BB962C8B-B14F-4D97-AF65-F5344CB8AC3E}">
        <p14:creationId xmlns:p14="http://schemas.microsoft.com/office/powerpoint/2010/main" val="39616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12636-B73D-42A9-8F5D-EBE1C8F1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křídlo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0F435FD-52D5-4AE8-A366-B59C7BC03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8" y="909425"/>
            <a:ext cx="6468894" cy="485167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875789-2CF5-4247-AD87-411975640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Křídlo je prostoupeno žilkami - vzdušnicemi</a:t>
            </a:r>
          </a:p>
        </p:txBody>
      </p:sp>
    </p:spTree>
    <p:extLst>
      <p:ext uri="{BB962C8B-B14F-4D97-AF65-F5344CB8AC3E}">
        <p14:creationId xmlns:p14="http://schemas.microsoft.com/office/powerpoint/2010/main" val="21557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8414C-7BA9-40C9-AA6B-849A4EAA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končetina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2BBDF3-D6C0-4625-978C-CE2552AE4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3974147" cy="281468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Je článkovaná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Na 3. páru končetiny se nachází košíček a kartáček.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Kartáček slouží ke stírání pylu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Košíček k ukládání a  k přenosu pylu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6F238FC-4A63-449B-AD9B-DDB314C173F4}"/>
              </a:ext>
            </a:extLst>
          </p:cNvPr>
          <p:cNvCxnSpPr/>
          <p:nvPr/>
        </p:nvCxnSpPr>
        <p:spPr>
          <a:xfrm>
            <a:off x="4449452" y="685800"/>
            <a:ext cx="226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Zástupný obsah 16" descr="Obsah obrázku hmyz, drát&#10;&#10;Popis byl vytvořen automaticky">
            <a:extLst>
              <a:ext uri="{FF2B5EF4-FFF2-40B4-BE49-F238E27FC236}">
                <a16:creationId xmlns:a16="http://schemas.microsoft.com/office/drawing/2014/main" id="{C2C63B72-ED43-421D-8291-F83E54DB6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2" y="171689"/>
            <a:ext cx="6308050" cy="6308050"/>
          </a:xfr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60742C3-9414-4362-AAB9-2AA858C8F304}"/>
              </a:ext>
            </a:extLst>
          </p:cNvPr>
          <p:cNvSpPr txBox="1"/>
          <p:nvPr/>
        </p:nvSpPr>
        <p:spPr>
          <a:xfrm>
            <a:off x="5156462" y="847686"/>
            <a:ext cx="115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příkyčlí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9F930DA-7629-4816-8D3E-2144E0856CE9}"/>
              </a:ext>
            </a:extLst>
          </p:cNvPr>
          <p:cNvSpPr txBox="1"/>
          <p:nvPr/>
        </p:nvSpPr>
        <p:spPr>
          <a:xfrm>
            <a:off x="5392132" y="54102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kyčel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88573EB-721F-4071-8A57-8F3071E638DC}"/>
              </a:ext>
            </a:extLst>
          </p:cNvPr>
          <p:cNvSpPr txBox="1"/>
          <p:nvPr/>
        </p:nvSpPr>
        <p:spPr>
          <a:xfrm>
            <a:off x="4336330" y="1376313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stehno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C31505D-5087-42A9-AFF4-77FCBE090C4B}"/>
              </a:ext>
            </a:extLst>
          </p:cNvPr>
          <p:cNvSpPr txBox="1"/>
          <p:nvPr/>
        </p:nvSpPr>
        <p:spPr>
          <a:xfrm>
            <a:off x="4213781" y="238498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holeň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4E3D597-4B15-41A9-BE6B-9F62DF3D60B9}"/>
              </a:ext>
            </a:extLst>
          </p:cNvPr>
          <p:cNvSpPr txBox="1"/>
          <p:nvPr/>
        </p:nvSpPr>
        <p:spPr>
          <a:xfrm>
            <a:off x="4751109" y="4301066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chodidlo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A71ECBB-861E-4318-9280-528E6CCD3A8C}"/>
              </a:ext>
            </a:extLst>
          </p:cNvPr>
          <p:cNvSpPr txBox="1"/>
          <p:nvPr/>
        </p:nvSpPr>
        <p:spPr>
          <a:xfrm>
            <a:off x="4873658" y="601031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drápky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CBCDFB0-D505-47BF-9470-3CAFCCFAA9FD}"/>
              </a:ext>
            </a:extLst>
          </p:cNvPr>
          <p:cNvSpPr txBox="1"/>
          <p:nvPr/>
        </p:nvSpPr>
        <p:spPr>
          <a:xfrm>
            <a:off x="659876" y="386499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kartáček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04770AB-2EED-49C9-8B75-981486F7D3F9}"/>
              </a:ext>
            </a:extLst>
          </p:cNvPr>
          <p:cNvSpPr txBox="1"/>
          <p:nvPr/>
        </p:nvSpPr>
        <p:spPr>
          <a:xfrm>
            <a:off x="1555423" y="4817097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košíček</a:t>
            </a:r>
          </a:p>
        </p:txBody>
      </p:sp>
    </p:spTree>
    <p:extLst>
      <p:ext uri="{BB962C8B-B14F-4D97-AF65-F5344CB8AC3E}">
        <p14:creationId xmlns:p14="http://schemas.microsoft.com/office/powerpoint/2010/main" val="27515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317CC-75CA-4874-8E36-05CF2C20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47" y="559341"/>
            <a:ext cx="3657600" cy="656617"/>
          </a:xfrm>
        </p:spPr>
        <p:txBody>
          <a:bodyPr/>
          <a:lstStyle/>
          <a:p>
            <a:r>
              <a:rPr lang="cs-CZ" dirty="0"/>
              <a:t>zadeček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E581729-E47C-4E75-B627-FD5D69F15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77" y="418290"/>
            <a:ext cx="8840118" cy="365759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0B5CEF-1537-4265-852C-233C64546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7676" y="4348443"/>
            <a:ext cx="6687063" cy="209126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 posledním článku se nachází žihadlo.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Žihadlo je duté, napojené na jedový váček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Na žihadlu jsou zpětné háčky</a:t>
            </a:r>
          </a:p>
        </p:txBody>
      </p:sp>
    </p:spTree>
    <p:extLst>
      <p:ext uri="{BB962C8B-B14F-4D97-AF65-F5344CB8AC3E}">
        <p14:creationId xmlns:p14="http://schemas.microsoft.com/office/powerpoint/2010/main" val="7892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2A5C5-6FC8-451F-AFFB-2F6C6600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stavba těla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2622627-F36B-4DBB-BC2C-2021133CD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7" y="1062611"/>
            <a:ext cx="6702537" cy="502690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8EE0A6-255A-4E7A-8A81-74D88387F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558997" cy="285831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/>
              <a:t>TS – vyvinutá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br>
              <a:rPr lang="cs-CZ" sz="1800" dirty="0"/>
            </a:br>
            <a:r>
              <a:rPr lang="cs-CZ" sz="1800" dirty="0"/>
              <a:t>CS – otevřená – bezbarvá krev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br>
              <a:rPr lang="cs-CZ" sz="1800" dirty="0"/>
            </a:br>
            <a:r>
              <a:rPr lang="cs-CZ" sz="1800" dirty="0"/>
              <a:t>dýchají vzdušnicemi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br>
              <a:rPr lang="cs-CZ" sz="1800" dirty="0"/>
            </a:br>
            <a:r>
              <a:rPr lang="cs-CZ" sz="1800" dirty="0"/>
              <a:t>vylučují pomocí </a:t>
            </a:r>
            <a:r>
              <a:rPr lang="cs-CZ" sz="1800" dirty="0" err="1"/>
              <a:t>malpigických</a:t>
            </a:r>
            <a:r>
              <a:rPr lang="cs-CZ" sz="1800" dirty="0"/>
              <a:t> trubic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br>
              <a:rPr lang="cs-CZ" sz="1800" dirty="0"/>
            </a:br>
            <a:r>
              <a:rPr lang="cs-CZ" sz="1800" dirty="0"/>
              <a:t>mají oddělené pohlaví</a:t>
            </a:r>
            <a:br>
              <a:rPr lang="cs-CZ" sz="1800" dirty="0"/>
            </a:br>
            <a:br>
              <a:rPr lang="cs-CZ" sz="1800" dirty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264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211</Words>
  <Application>Microsoft Office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Century Gothic</vt:lpstr>
      <vt:lpstr>Wingdings</vt:lpstr>
      <vt:lpstr>Wingdings 3</vt:lpstr>
      <vt:lpstr>Řez</vt:lpstr>
      <vt:lpstr>Hmyz</vt:lpstr>
      <vt:lpstr>Hmyz</vt:lpstr>
      <vt:lpstr>Stavba tělA HMYZU</vt:lpstr>
      <vt:lpstr>Hlava včely medonosné</vt:lpstr>
      <vt:lpstr>HruĎ</vt:lpstr>
      <vt:lpstr>křídlo</vt:lpstr>
      <vt:lpstr>končetina</vt:lpstr>
      <vt:lpstr>zadeček</vt:lpstr>
      <vt:lpstr>Vnitřní stavba těla</vt:lpstr>
      <vt:lpstr>rozmnožování</vt:lpstr>
      <vt:lpstr>Vývin včely medonosné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Hmyz</dc:title>
  <dc:creator>Šnircová Monika</dc:creator>
  <cp:lastModifiedBy>Šnircová Monika</cp:lastModifiedBy>
  <cp:revision>13</cp:revision>
  <dcterms:created xsi:type="dcterms:W3CDTF">2021-01-24T13:23:21Z</dcterms:created>
  <dcterms:modified xsi:type="dcterms:W3CDTF">2021-01-24T18:44:11Z</dcterms:modified>
</cp:coreProperties>
</file>