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670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08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420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3704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067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9888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481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518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118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98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7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36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57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69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60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856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000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88962CC-5FFD-4D5C-BEDE-E97C95299508}" type="datetimeFigureOut">
              <a:rPr lang="cs-CZ" smtClean="0"/>
              <a:t>13.01.2021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DB83D42-16C0-454D-868C-5581D7059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5562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142000"/>
                <a:satMod val="200000"/>
                <a:lumMod val="118000"/>
              </a:schemeClr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4A843B7-8120-43BA-8578-9A356D18A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1DC5CB5-1B29-497D-96CB-D0EA4B0B98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2545A64-388C-4A28-B8DE-285C3D20C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A483275-FACD-4554-B393-58AA9EFF1F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44E9429-C6D1-417A-8981-0B7B938A5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FD585D3-CB43-48CC-A60C-97F604E99C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3155952-00D4-455A-8AB8-7FC28D4C8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754" y="628617"/>
            <a:ext cx="6368858" cy="302898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Hydroxidy</a:t>
            </a:r>
          </a:p>
        </p:txBody>
      </p:sp>
      <p:pic>
        <p:nvPicPr>
          <p:cNvPr id="5" name="Zástupný obsah 4" descr="Obsah obrázku text, podepsat, klipart&#10;&#10;Popis byl vytvořen automaticky">
            <a:extLst>
              <a:ext uri="{FF2B5EF4-FFF2-40B4-BE49-F238E27FC236}">
                <a16:creationId xmlns:a16="http://schemas.microsoft.com/office/drawing/2014/main" id="{7018709B-E9D5-436D-9AB2-5073CF0BAE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33" y="1163847"/>
            <a:ext cx="4004489" cy="4205627"/>
          </a:xfrm>
          <a:prstGeom prst="rect">
            <a:avLst/>
          </a:prstGeom>
          <a:ln w="15875"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0CF67D25-B214-4FC1-B9D9-9778DF81C7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73BFB09-0540-4F74-8278-0EB8DD4FE6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B6C85CA-77E4-4A13-8CA2-7ED2532FA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0B20183-5DBC-4848-B95B-D979D8923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0F13623-7690-470A-AFD1-D3FBB1AE7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7356DDB-2CEE-4C6A-8292-C097DE7DB7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ovéPole 5">
            <a:extLst>
              <a:ext uri="{FF2B5EF4-FFF2-40B4-BE49-F238E27FC236}">
                <a16:creationId xmlns:a16="http://schemas.microsoft.com/office/drawing/2014/main" id="{8676B581-A5E4-4E0F-938F-4B63996B1930}"/>
              </a:ext>
            </a:extLst>
          </p:cNvPr>
          <p:cNvSpPr txBox="1"/>
          <p:nvPr/>
        </p:nvSpPr>
        <p:spPr>
          <a:xfrm>
            <a:off x="5272391" y="3876145"/>
            <a:ext cx="4416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Sloučeniny, které mají žíravé (leptavé) účinky</a:t>
            </a:r>
          </a:p>
        </p:txBody>
      </p:sp>
    </p:spTree>
    <p:extLst>
      <p:ext uri="{BB962C8B-B14F-4D97-AF65-F5344CB8AC3E}">
        <p14:creationId xmlns:p14="http://schemas.microsoft.com/office/powerpoint/2010/main" val="159790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76A29E-C9AE-456A-9D1B-79BF6541D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95926"/>
            <a:ext cx="8534400" cy="952107"/>
          </a:xfrm>
        </p:spPr>
        <p:txBody>
          <a:bodyPr/>
          <a:lstStyle/>
          <a:p>
            <a:r>
              <a:rPr lang="cs-CZ" dirty="0"/>
              <a:t>Názvosloví hydroxidů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920E22A-A9FA-44A5-BE23-66B80D699C2B}"/>
              </a:ext>
            </a:extLst>
          </p:cNvPr>
          <p:cNvSpPr txBox="1"/>
          <p:nvPr/>
        </p:nvSpPr>
        <p:spPr>
          <a:xfrm>
            <a:off x="707010" y="1753386"/>
            <a:ext cx="4336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Hydroxid draselný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D31F383B-9E8E-4DDD-8198-1B2CE7B35497}"/>
              </a:ext>
            </a:extLst>
          </p:cNvPr>
          <p:cNvCxnSpPr/>
          <p:nvPr/>
        </p:nvCxnSpPr>
        <p:spPr>
          <a:xfrm flipH="1">
            <a:off x="1857080" y="2620652"/>
            <a:ext cx="1498862" cy="8083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9F746AB3-9FE5-4979-BBB5-F09C30FF5C81}"/>
              </a:ext>
            </a:extLst>
          </p:cNvPr>
          <p:cNvCxnSpPr/>
          <p:nvPr/>
        </p:nvCxnSpPr>
        <p:spPr>
          <a:xfrm>
            <a:off x="1772239" y="2488676"/>
            <a:ext cx="1319753" cy="940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1B65B696-AE1F-456F-9428-097C5F927D92}"/>
              </a:ext>
            </a:extLst>
          </p:cNvPr>
          <p:cNvSpPr txBox="1"/>
          <p:nvPr/>
        </p:nvSpPr>
        <p:spPr>
          <a:xfrm>
            <a:off x="1857080" y="3846136"/>
            <a:ext cx="5934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dirty="0"/>
              <a:t>K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F11E1E0-39FB-4911-AD33-5D557E002BA3}"/>
              </a:ext>
            </a:extLst>
          </p:cNvPr>
          <p:cNvSpPr txBox="1"/>
          <p:nvPr/>
        </p:nvSpPr>
        <p:spPr>
          <a:xfrm>
            <a:off x="2606511" y="3846136"/>
            <a:ext cx="1413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OH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B89F152-606A-47D5-9C5E-4955C5A04CE5}"/>
              </a:ext>
            </a:extLst>
          </p:cNvPr>
          <p:cNvSpPr txBox="1"/>
          <p:nvPr/>
        </p:nvSpPr>
        <p:spPr>
          <a:xfrm>
            <a:off x="3641445" y="3661470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 I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6AA03FD-72E4-47B2-9393-6232D77D6500}"/>
              </a:ext>
            </a:extLst>
          </p:cNvPr>
          <p:cNvSpPr txBox="1"/>
          <p:nvPr/>
        </p:nvSpPr>
        <p:spPr>
          <a:xfrm>
            <a:off x="2331729" y="368975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DD93D2B-AF6A-40D3-AB8A-8DD66B31410A}"/>
              </a:ext>
            </a:extLst>
          </p:cNvPr>
          <p:cNvSpPr txBox="1"/>
          <p:nvPr/>
        </p:nvSpPr>
        <p:spPr>
          <a:xfrm>
            <a:off x="4072561" y="2753594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Křížové pravidlo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5A0C68C-FBB6-4422-9E18-D677B50F04E5}"/>
              </a:ext>
            </a:extLst>
          </p:cNvPr>
          <p:cNvSpPr txBox="1"/>
          <p:nvPr/>
        </p:nvSpPr>
        <p:spPr>
          <a:xfrm>
            <a:off x="4515440" y="3930976"/>
            <a:ext cx="3930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Pravidlo – součet kladných a záporných oxidačních čísel se musí rovnat nule. </a:t>
            </a:r>
          </a:p>
        </p:txBody>
      </p:sp>
    </p:spTree>
    <p:extLst>
      <p:ext uri="{BB962C8B-B14F-4D97-AF65-F5344CB8AC3E}">
        <p14:creationId xmlns:p14="http://schemas.microsoft.com/office/powerpoint/2010/main" val="14438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33DFD-FE0E-4C13-ABA1-515F2EA7D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688" y="330112"/>
            <a:ext cx="8534400" cy="744544"/>
          </a:xfrm>
        </p:spPr>
        <p:txBody>
          <a:bodyPr/>
          <a:lstStyle/>
          <a:p>
            <a:r>
              <a:rPr lang="cs-CZ" dirty="0"/>
              <a:t>Tvorba vzorců hydroxidů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F1BF59B-94CD-4994-BC3A-D8159E99D585}"/>
              </a:ext>
            </a:extLst>
          </p:cNvPr>
          <p:cNvSpPr txBox="1"/>
          <p:nvPr/>
        </p:nvSpPr>
        <p:spPr>
          <a:xfrm>
            <a:off x="584462" y="1753386"/>
            <a:ext cx="2398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Hydroxid hlinitý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85A68C3-E0BB-4B23-98C9-28B1B07B92AF}"/>
              </a:ext>
            </a:extLst>
          </p:cNvPr>
          <p:cNvSpPr txBox="1"/>
          <p:nvPr/>
        </p:nvSpPr>
        <p:spPr>
          <a:xfrm>
            <a:off x="838985" y="2836972"/>
            <a:ext cx="5693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Al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1658247-3902-4BFC-A424-4A0490164CC4}"/>
              </a:ext>
            </a:extLst>
          </p:cNvPr>
          <p:cNvSpPr txBox="1"/>
          <p:nvPr/>
        </p:nvSpPr>
        <p:spPr>
          <a:xfrm>
            <a:off x="1585705" y="2836971"/>
            <a:ext cx="822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OH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F0428D1-C630-478E-BB4D-2FD04D3DEEF1}"/>
              </a:ext>
            </a:extLst>
          </p:cNvPr>
          <p:cNvSpPr txBox="1"/>
          <p:nvPr/>
        </p:nvSpPr>
        <p:spPr>
          <a:xfrm>
            <a:off x="2121030" y="2524449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 I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0C5CBE9-E24C-4B8B-A7DC-E134B559B125}"/>
              </a:ext>
            </a:extLst>
          </p:cNvPr>
          <p:cNvSpPr txBox="1"/>
          <p:nvPr/>
        </p:nvSpPr>
        <p:spPr>
          <a:xfrm>
            <a:off x="951996" y="252444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III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48F2514-B1D6-4B9E-86DA-216E5E9C6235}"/>
              </a:ext>
            </a:extLst>
          </p:cNvPr>
          <p:cNvSpPr txBox="1"/>
          <p:nvPr/>
        </p:nvSpPr>
        <p:spPr>
          <a:xfrm>
            <a:off x="1446716" y="2836970"/>
            <a:ext cx="336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(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9E925F7-D434-4966-AF32-707817E5624C}"/>
              </a:ext>
            </a:extLst>
          </p:cNvPr>
          <p:cNvSpPr txBox="1"/>
          <p:nvPr/>
        </p:nvSpPr>
        <p:spPr>
          <a:xfrm>
            <a:off x="2327850" y="2836970"/>
            <a:ext cx="336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)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3CE11DD-CC4B-4BF5-996E-1556546AE71D}"/>
              </a:ext>
            </a:extLst>
          </p:cNvPr>
          <p:cNvSpPr txBox="1"/>
          <p:nvPr/>
        </p:nvSpPr>
        <p:spPr>
          <a:xfrm>
            <a:off x="2547355" y="323707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3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2E501FE-4BA0-45CB-A1E7-488D1FF8666A}"/>
              </a:ext>
            </a:extLst>
          </p:cNvPr>
          <p:cNvSpPr txBox="1"/>
          <p:nvPr/>
        </p:nvSpPr>
        <p:spPr>
          <a:xfrm>
            <a:off x="5307290" y="1753386"/>
            <a:ext cx="3132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Hydroxid fosforečný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1B3B2C2-2906-4BF2-B443-0EFF23E8A902}"/>
              </a:ext>
            </a:extLst>
          </p:cNvPr>
          <p:cNvSpPr txBox="1"/>
          <p:nvPr/>
        </p:nvSpPr>
        <p:spPr>
          <a:xfrm>
            <a:off x="5802197" y="2836969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P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964EC953-DEED-496A-B6D7-F9CE36C20DC1}"/>
              </a:ext>
            </a:extLst>
          </p:cNvPr>
          <p:cNvSpPr txBox="1"/>
          <p:nvPr/>
        </p:nvSpPr>
        <p:spPr>
          <a:xfrm>
            <a:off x="6305266" y="2844225"/>
            <a:ext cx="822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OH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0BD1247-7ECB-42A0-8C22-2EBC234352F6}"/>
              </a:ext>
            </a:extLst>
          </p:cNvPr>
          <p:cNvSpPr txBox="1"/>
          <p:nvPr/>
        </p:nvSpPr>
        <p:spPr>
          <a:xfrm>
            <a:off x="6938612" y="2524449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 I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73687D7-74D7-4996-97DD-0C88BC0FFC33}"/>
              </a:ext>
            </a:extLst>
          </p:cNvPr>
          <p:cNvSpPr txBox="1"/>
          <p:nvPr/>
        </p:nvSpPr>
        <p:spPr>
          <a:xfrm>
            <a:off x="5967339" y="2497369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A759053-2DA9-43AD-9AFC-A366B807FC8D}"/>
              </a:ext>
            </a:extLst>
          </p:cNvPr>
          <p:cNvSpPr txBox="1"/>
          <p:nvPr/>
        </p:nvSpPr>
        <p:spPr>
          <a:xfrm>
            <a:off x="6129147" y="2836968"/>
            <a:ext cx="336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(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7CC3888-ADF8-4B34-8569-2CF05EE0A134}"/>
              </a:ext>
            </a:extLst>
          </p:cNvPr>
          <p:cNvSpPr txBox="1"/>
          <p:nvPr/>
        </p:nvSpPr>
        <p:spPr>
          <a:xfrm>
            <a:off x="7012990" y="2845334"/>
            <a:ext cx="336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)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021A027-F309-4E38-BD1E-27A2353DB066}"/>
              </a:ext>
            </a:extLst>
          </p:cNvPr>
          <p:cNvSpPr txBox="1"/>
          <p:nvPr/>
        </p:nvSpPr>
        <p:spPr>
          <a:xfrm>
            <a:off x="7238017" y="3244334"/>
            <a:ext cx="408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7A2D7C07-4A0E-46FD-A8BD-52F9442EC006}"/>
              </a:ext>
            </a:extLst>
          </p:cNvPr>
          <p:cNvSpPr txBox="1"/>
          <p:nvPr/>
        </p:nvSpPr>
        <p:spPr>
          <a:xfrm>
            <a:off x="5467545" y="4251489"/>
            <a:ext cx="45531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Pokud je oxidační číslo vázaného prvku větší než jedna,  píšeme OH skupinu do závorky.</a:t>
            </a:r>
          </a:p>
        </p:txBody>
      </p:sp>
    </p:spTree>
    <p:extLst>
      <p:ext uri="{BB962C8B-B14F-4D97-AF65-F5344CB8AC3E}">
        <p14:creationId xmlns:p14="http://schemas.microsoft.com/office/powerpoint/2010/main" val="349582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F7648-A5ED-44AF-95D9-1110EFBEF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078" y="311259"/>
            <a:ext cx="8534400" cy="1074482"/>
          </a:xfrm>
        </p:spPr>
        <p:txBody>
          <a:bodyPr/>
          <a:lstStyle/>
          <a:p>
            <a:r>
              <a:rPr lang="cs-CZ" dirty="0"/>
              <a:t>Tvorba </a:t>
            </a:r>
            <a:r>
              <a:rPr lang="cs-CZ"/>
              <a:t>názvů hydroxidů</a:t>
            </a: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BFC9A28-6C57-4B57-99F9-4049437DD7E3}"/>
              </a:ext>
            </a:extLst>
          </p:cNvPr>
          <p:cNvSpPr txBox="1"/>
          <p:nvPr/>
        </p:nvSpPr>
        <p:spPr>
          <a:xfrm>
            <a:off x="1659118" y="1640264"/>
            <a:ext cx="24224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dirty="0"/>
              <a:t>Si (OH)</a:t>
            </a:r>
            <a:r>
              <a:rPr lang="cs-CZ" sz="4800" baseline="-25000" dirty="0"/>
              <a:t>4</a:t>
            </a:r>
            <a:endParaRPr lang="cs-CZ" sz="48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EE15A09-991E-4557-8CD1-2CD41F1E32D1}"/>
              </a:ext>
            </a:extLst>
          </p:cNvPr>
          <p:cNvSpPr txBox="1"/>
          <p:nvPr/>
        </p:nvSpPr>
        <p:spPr>
          <a:xfrm>
            <a:off x="3572758" y="1328337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 I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837D15E-E782-46CB-848E-A76F02E79E5F}"/>
              </a:ext>
            </a:extLst>
          </p:cNvPr>
          <p:cNvSpPr txBox="1"/>
          <p:nvPr/>
        </p:nvSpPr>
        <p:spPr>
          <a:xfrm>
            <a:off x="1951348" y="13857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4568ABC-0B09-4D4C-8562-AC55BB25A422}"/>
              </a:ext>
            </a:extLst>
          </p:cNvPr>
          <p:cNvSpPr txBox="1"/>
          <p:nvPr/>
        </p:nvSpPr>
        <p:spPr>
          <a:xfrm>
            <a:off x="4694548" y="1570407"/>
            <a:ext cx="51555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/>
              <a:t>Hydroxid křemičitý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7E06944-35D4-4A8D-B427-B30233A943EC}"/>
              </a:ext>
            </a:extLst>
          </p:cNvPr>
          <p:cNvSpPr txBox="1"/>
          <p:nvPr/>
        </p:nvSpPr>
        <p:spPr>
          <a:xfrm>
            <a:off x="1659118" y="3864990"/>
            <a:ext cx="25074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Mg (OH)</a:t>
            </a:r>
            <a:r>
              <a:rPr lang="cs-CZ" sz="4000" baseline="-25000" dirty="0"/>
              <a:t>2</a:t>
            </a:r>
            <a:endParaRPr lang="cs-CZ" sz="4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64FBB63-574A-43F2-A8D4-2563CACDAEB6}"/>
              </a:ext>
            </a:extLst>
          </p:cNvPr>
          <p:cNvSpPr txBox="1"/>
          <p:nvPr/>
        </p:nvSpPr>
        <p:spPr>
          <a:xfrm>
            <a:off x="3572758" y="3619893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 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0677FD5-048D-452C-9C3D-71740B8428BC}"/>
              </a:ext>
            </a:extLst>
          </p:cNvPr>
          <p:cNvSpPr txBox="1"/>
          <p:nvPr/>
        </p:nvSpPr>
        <p:spPr>
          <a:xfrm>
            <a:off x="2060352" y="355718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E085C3B-A643-4596-87A0-AE488493812E}"/>
              </a:ext>
            </a:extLst>
          </p:cNvPr>
          <p:cNvSpPr txBox="1"/>
          <p:nvPr/>
        </p:nvSpPr>
        <p:spPr>
          <a:xfrm>
            <a:off x="4904278" y="3619893"/>
            <a:ext cx="50770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Hydroxid hořečnatý</a:t>
            </a:r>
          </a:p>
        </p:txBody>
      </p:sp>
    </p:spTree>
    <p:extLst>
      <p:ext uri="{BB962C8B-B14F-4D97-AF65-F5344CB8AC3E}">
        <p14:creationId xmlns:p14="http://schemas.microsoft.com/office/powerpoint/2010/main" val="211372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B15BB-6932-42DE-B68B-9D5A79CF6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5751377"/>
            <a:ext cx="3333312" cy="819284"/>
          </a:xfrm>
        </p:spPr>
        <p:txBody>
          <a:bodyPr/>
          <a:lstStyle/>
          <a:p>
            <a:r>
              <a:rPr lang="cs-CZ" dirty="0"/>
              <a:t>Hydroxidy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2CF5AD-1149-4B46-A43C-C565D4F3F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7124" y="690664"/>
            <a:ext cx="4494177" cy="819284"/>
          </a:xfrm>
        </p:spPr>
        <p:txBody>
          <a:bodyPr/>
          <a:lstStyle/>
          <a:p>
            <a:r>
              <a:rPr lang="cs-CZ" dirty="0"/>
              <a:t>Tříprvková sloučenina obsahující hydroxylovou skupinu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7F6A8DAD-8AB0-4152-BCA4-4A473621BC3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25" y="2532990"/>
            <a:ext cx="2619274" cy="2619274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5E0A62C-C356-40E5-BE2E-D64B210663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78582" y="1521815"/>
            <a:ext cx="4665134" cy="576262"/>
          </a:xfrm>
        </p:spPr>
        <p:txBody>
          <a:bodyPr/>
          <a:lstStyle/>
          <a:p>
            <a:r>
              <a:rPr lang="cs-CZ" dirty="0"/>
              <a:t>Oxidační číslo hydroxidu je vždy – I.</a:t>
            </a:r>
          </a:p>
        </p:txBody>
      </p:sp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2ACBA675-B1CA-48D9-A1A3-96858E6A654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009" y="2532990"/>
            <a:ext cx="3702723" cy="3030537"/>
          </a:xfr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8C9CB2EC-6F55-4843-A0F1-4C34E244CB1E}"/>
              </a:ext>
            </a:extLst>
          </p:cNvPr>
          <p:cNvSpPr txBox="1"/>
          <p:nvPr/>
        </p:nvSpPr>
        <p:spPr>
          <a:xfrm>
            <a:off x="6096000" y="3401927"/>
            <a:ext cx="1156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solidFill>
                  <a:schemeClr val="bg1"/>
                </a:solidFill>
              </a:rPr>
              <a:t>Na </a:t>
            </a:r>
            <a:r>
              <a:rPr lang="cs-CZ" sz="3600" baseline="30000" dirty="0">
                <a:solidFill>
                  <a:schemeClr val="bg1"/>
                </a:solidFill>
              </a:rPr>
              <a:t>+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CBCF21B-49DF-4B13-9CD4-670662D04246}"/>
              </a:ext>
            </a:extLst>
          </p:cNvPr>
          <p:cNvSpPr txBox="1"/>
          <p:nvPr/>
        </p:nvSpPr>
        <p:spPr>
          <a:xfrm>
            <a:off x="7767688" y="4279769"/>
            <a:ext cx="9108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solidFill>
                  <a:schemeClr val="bg1"/>
                </a:solidFill>
              </a:rPr>
              <a:t>O</a:t>
            </a:r>
            <a:r>
              <a:rPr lang="cs-CZ" sz="3600" baseline="30000" dirty="0">
                <a:solidFill>
                  <a:schemeClr val="bg1"/>
                </a:solidFill>
              </a:rPr>
              <a:t>- II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85101E7-9097-454F-AAAB-DB1B086A25DE}"/>
              </a:ext>
            </a:extLst>
          </p:cNvPr>
          <p:cNvSpPr txBox="1"/>
          <p:nvPr/>
        </p:nvSpPr>
        <p:spPr>
          <a:xfrm>
            <a:off x="8257880" y="3008841"/>
            <a:ext cx="686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solidFill>
                  <a:schemeClr val="bg1"/>
                </a:solidFill>
              </a:rPr>
              <a:t>H</a:t>
            </a:r>
            <a:r>
              <a:rPr lang="cs-CZ" sz="3600" baseline="30000" dirty="0">
                <a:solidFill>
                  <a:schemeClr val="bg1"/>
                </a:solidFill>
              </a:rPr>
              <a:t>+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9D0E19E-A39E-4014-BA7F-BC9BC76C7231}"/>
              </a:ext>
            </a:extLst>
          </p:cNvPr>
          <p:cNvSpPr txBox="1"/>
          <p:nvPr/>
        </p:nvSpPr>
        <p:spPr>
          <a:xfrm>
            <a:off x="817124" y="1809946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Struktura – kov + OH</a:t>
            </a:r>
          </a:p>
        </p:txBody>
      </p:sp>
      <p:sp>
        <p:nvSpPr>
          <p:cNvPr id="17" name="Vývojový diagram: spojnice 16">
            <a:extLst>
              <a:ext uri="{FF2B5EF4-FFF2-40B4-BE49-F238E27FC236}">
                <a16:creationId xmlns:a16="http://schemas.microsoft.com/office/drawing/2014/main" id="{83076D94-762D-4334-93AC-0A3B7D36FDFC}"/>
              </a:ext>
            </a:extLst>
          </p:cNvPr>
          <p:cNvSpPr/>
          <p:nvPr/>
        </p:nvSpPr>
        <p:spPr>
          <a:xfrm>
            <a:off x="2733773" y="1809946"/>
            <a:ext cx="471340" cy="471341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72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EB3535-9E02-4DE2-9AC2-B26E26A22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783077"/>
          </a:xfrm>
        </p:spPr>
        <p:txBody>
          <a:bodyPr/>
          <a:lstStyle/>
          <a:p>
            <a:r>
              <a:rPr lang="cs-CZ" dirty="0"/>
              <a:t>Hydroxid sodný</a:t>
            </a:r>
          </a:p>
        </p:txBody>
      </p:sp>
      <p:pic>
        <p:nvPicPr>
          <p:cNvPr id="6" name="Zástupný obsah 5" descr="Obsah obrázku talíř, jídlo, stůl, interiér&#10;&#10;Popis byl vytvořen automaticky">
            <a:extLst>
              <a:ext uri="{FF2B5EF4-FFF2-40B4-BE49-F238E27FC236}">
                <a16:creationId xmlns:a16="http://schemas.microsoft.com/office/drawing/2014/main" id="{B984D83C-30BB-4E0E-91AE-668D600818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66" y="648510"/>
            <a:ext cx="4770783" cy="3788797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6C6A91-D296-41D1-A4D1-609709EC3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011" y="2209799"/>
            <a:ext cx="4130979" cy="3179324"/>
          </a:xfrm>
        </p:spPr>
        <p:txBody>
          <a:bodyPr>
            <a:noAutofit/>
          </a:bodyPr>
          <a:lstStyle/>
          <a:p>
            <a:r>
              <a:rPr lang="cs-CZ" sz="2000" dirty="0"/>
              <a:t>Bílá pevná látka – nejčastěji se vyskytuje v podobě peciček</a:t>
            </a:r>
          </a:p>
          <a:p>
            <a:r>
              <a:rPr lang="cs-CZ" sz="2000" dirty="0"/>
              <a:t>Dobře se rozpustí ve vodě – vodný roztok hydroxidu se označuje louh</a:t>
            </a:r>
          </a:p>
          <a:p>
            <a:r>
              <a:rPr lang="cs-CZ" sz="2000" dirty="0"/>
              <a:t>Je hygroskopický – váže vzdušný kyslík</a:t>
            </a:r>
          </a:p>
          <a:p>
            <a:r>
              <a:rPr lang="cs-CZ" sz="2000" dirty="0"/>
              <a:t>Velmi silná žíravina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C5AE8B2-00B1-47D6-B8F7-E7DD32790C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636" y="4345932"/>
            <a:ext cx="2785426" cy="2086381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FDC1DAB4-AD60-4E39-8E3C-C7FC1321F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43" y="4763297"/>
            <a:ext cx="319087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84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312872-FDD8-4165-A155-893AC6893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024487"/>
            <a:ext cx="8534400" cy="969912"/>
          </a:xfrm>
        </p:spPr>
        <p:txBody>
          <a:bodyPr/>
          <a:lstStyle/>
          <a:p>
            <a:r>
              <a:rPr lang="cs-CZ" dirty="0"/>
              <a:t>Využití hydroxidu sodného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85F2DE-AD1D-41D4-80D4-BB2E29545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624" y="745297"/>
            <a:ext cx="3261707" cy="576262"/>
          </a:xfrm>
        </p:spPr>
        <p:txBody>
          <a:bodyPr/>
          <a:lstStyle/>
          <a:p>
            <a:r>
              <a:rPr lang="cs-CZ" dirty="0"/>
              <a:t>Čištění odpadu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A2BEAEED-3F46-4B8B-A162-D470E17374B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478" y="1723939"/>
            <a:ext cx="1524000" cy="3000375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7BD055E-C660-4A04-8AA3-4818F703CC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4334" y="745297"/>
            <a:ext cx="2951812" cy="510316"/>
          </a:xfrm>
        </p:spPr>
        <p:txBody>
          <a:bodyPr/>
          <a:lstStyle/>
          <a:p>
            <a:r>
              <a:rPr lang="cs-CZ" dirty="0"/>
              <a:t>Výroba mýdla</a:t>
            </a:r>
          </a:p>
        </p:txBody>
      </p:sp>
      <p:pic>
        <p:nvPicPr>
          <p:cNvPr id="10" name="Zástupný obsah 9" descr="Obsah obrázku text&#10;&#10;Popis byl vytvořen automaticky">
            <a:extLst>
              <a:ext uri="{FF2B5EF4-FFF2-40B4-BE49-F238E27FC236}">
                <a16:creationId xmlns:a16="http://schemas.microsoft.com/office/drawing/2014/main" id="{1BCA82B7-A7E6-42FC-9D03-CCD95C9AC57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4972" y="1693777"/>
            <a:ext cx="3030537" cy="3030537"/>
          </a:xfr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F369EE84-0AB1-412C-B360-9F988FBD2A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183" y="2275937"/>
            <a:ext cx="4008197" cy="2633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10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3B3BAB-7DEF-4FA8-819D-288E79445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868862"/>
            <a:ext cx="8534400" cy="1125537"/>
          </a:xfrm>
        </p:spPr>
        <p:txBody>
          <a:bodyPr/>
          <a:lstStyle/>
          <a:p>
            <a:r>
              <a:rPr lang="cs-CZ" dirty="0"/>
              <a:t>Využití hydroxidu sodného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84A645-14C5-4BE1-BA5E-1D4C9FBFA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1025658"/>
          </a:xfrm>
        </p:spPr>
        <p:txBody>
          <a:bodyPr/>
          <a:lstStyle/>
          <a:p>
            <a:r>
              <a:rPr lang="cs-CZ" dirty="0"/>
              <a:t>Čištění vrácených lahví – vyplachování lahví</a:t>
            </a:r>
          </a:p>
        </p:txBody>
      </p:sp>
      <p:pic>
        <p:nvPicPr>
          <p:cNvPr id="8" name="Zástupný obsah 7" descr="Obsah obrázku láhev&#10;&#10;Popis byl vytvořen automaticky">
            <a:extLst>
              <a:ext uri="{FF2B5EF4-FFF2-40B4-BE49-F238E27FC236}">
                <a16:creationId xmlns:a16="http://schemas.microsoft.com/office/drawing/2014/main" id="{4EAF3973-E9B6-4BAC-A686-9D1BB2934EA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26" y="1889918"/>
            <a:ext cx="3992179" cy="2800484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864E60A-CF43-411D-B9AE-C6AE159858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Výroba papíru</a:t>
            </a:r>
          </a:p>
        </p:txBody>
      </p:sp>
      <p:pic>
        <p:nvPicPr>
          <p:cNvPr id="10" name="Zástupný obsah 9" descr="Obsah obrázku text, vizitka&#10;&#10;Popis byl vytvořen automaticky">
            <a:extLst>
              <a:ext uri="{FF2B5EF4-FFF2-40B4-BE49-F238E27FC236}">
                <a16:creationId xmlns:a16="http://schemas.microsoft.com/office/drawing/2014/main" id="{27C0959B-C16E-4DF9-8427-CAF029038FD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508" y="1889918"/>
            <a:ext cx="2950104" cy="2950104"/>
          </a:xfrm>
        </p:spPr>
      </p:pic>
    </p:spTree>
    <p:extLst>
      <p:ext uri="{BB962C8B-B14F-4D97-AF65-F5344CB8AC3E}">
        <p14:creationId xmlns:p14="http://schemas.microsoft.com/office/powerpoint/2010/main" val="144259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EBFFE-8625-4865-8F33-1DB92FCC5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Hydroxid vápenatý - vápno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8141EDF0-AE27-48B5-B003-606592DF42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95" y="749431"/>
            <a:ext cx="4221150" cy="5628200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0AB7DC3-A2BC-4CE9-9C98-C238EB32A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Bílý jemný prášek</a:t>
            </a:r>
          </a:p>
          <a:p>
            <a:r>
              <a:rPr lang="cs-CZ" sz="2000" dirty="0"/>
              <a:t>špatně rozpustný ve vodě</a:t>
            </a:r>
          </a:p>
        </p:txBody>
      </p:sp>
    </p:spTree>
    <p:extLst>
      <p:ext uri="{BB962C8B-B14F-4D97-AF65-F5344CB8AC3E}">
        <p14:creationId xmlns:p14="http://schemas.microsoft.com/office/powerpoint/2010/main" val="261931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12A82-B6D8-4742-95A3-DAF7CB454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118" y="5514841"/>
            <a:ext cx="8534400" cy="916561"/>
          </a:xfrm>
        </p:spPr>
        <p:txBody>
          <a:bodyPr/>
          <a:lstStyle/>
          <a:p>
            <a:r>
              <a:rPr lang="cs-CZ" dirty="0"/>
              <a:t>Využití hydroxidu vápenatého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752169-2730-410D-A676-D6F4D32FD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468" y="685800"/>
            <a:ext cx="5738598" cy="576262"/>
          </a:xfrm>
        </p:spPr>
        <p:txBody>
          <a:bodyPr/>
          <a:lstStyle/>
          <a:p>
            <a:r>
              <a:rPr lang="cs-CZ" dirty="0"/>
              <a:t>Bílení – čištění a dezinfekce stěn</a:t>
            </a:r>
          </a:p>
        </p:txBody>
      </p:sp>
      <p:pic>
        <p:nvPicPr>
          <p:cNvPr id="8" name="Zástupný obsah 7" descr="Obsah obrázku text, exteriér&#10;&#10;Popis byl vytvořen automaticky">
            <a:extLst>
              <a:ext uri="{FF2B5EF4-FFF2-40B4-BE49-F238E27FC236}">
                <a16:creationId xmlns:a16="http://schemas.microsoft.com/office/drawing/2014/main" id="{EED8E107-74BF-4338-814C-6C3532D9E21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998" y="1581149"/>
            <a:ext cx="3044893" cy="2280731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2515FE-1167-44EC-9D4A-2A52D46752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1004" y="748269"/>
            <a:ext cx="5419028" cy="576262"/>
          </a:xfrm>
        </p:spPr>
        <p:txBody>
          <a:bodyPr/>
          <a:lstStyle/>
          <a:p>
            <a:r>
              <a:rPr lang="cs-CZ" dirty="0"/>
              <a:t>Stavebnictví – příprava malty</a:t>
            </a:r>
          </a:p>
        </p:txBody>
      </p:sp>
      <p:pic>
        <p:nvPicPr>
          <p:cNvPr id="10" name="Zástupný obsah 9" descr="Obsah obrázku text, hrníček&#10;&#10;Popis byl vytvořen automaticky">
            <a:extLst>
              <a:ext uri="{FF2B5EF4-FFF2-40B4-BE49-F238E27FC236}">
                <a16:creationId xmlns:a16="http://schemas.microsoft.com/office/drawing/2014/main" id="{61B5C277-3207-41AB-9F05-443F84A6EA8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742" y="2934713"/>
            <a:ext cx="2143125" cy="2143125"/>
          </a:xfrm>
        </p:spPr>
      </p:pic>
      <p:pic>
        <p:nvPicPr>
          <p:cNvPr id="12" name="Obrázek 11" descr="Obsah obrázku text, klipart&#10;&#10;Popis byl vytvořen automaticky">
            <a:extLst>
              <a:ext uri="{FF2B5EF4-FFF2-40B4-BE49-F238E27FC236}">
                <a16:creationId xmlns:a16="http://schemas.microsoft.com/office/drawing/2014/main" id="{B6EC83AA-79A5-458A-B37B-F19B6705F4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568" y="2053010"/>
            <a:ext cx="3964394" cy="258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54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8ED9BD-7F16-4052-BF2B-FF116237E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335571"/>
            <a:ext cx="8534400" cy="658828"/>
          </a:xfrm>
        </p:spPr>
        <p:txBody>
          <a:bodyPr/>
          <a:lstStyle/>
          <a:p>
            <a:r>
              <a:rPr lang="cs-CZ" dirty="0"/>
              <a:t>Využití hydroxidu vápenatého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3DA32D-6B4C-49B5-AF79-578FAC7F6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6063" y="1062872"/>
            <a:ext cx="5254222" cy="576262"/>
          </a:xfrm>
        </p:spPr>
        <p:txBody>
          <a:bodyPr/>
          <a:lstStyle/>
          <a:p>
            <a:r>
              <a:rPr lang="cs-CZ" dirty="0"/>
              <a:t>Vápnění půdy – úprava pH</a:t>
            </a:r>
          </a:p>
        </p:txBody>
      </p:sp>
      <p:pic>
        <p:nvPicPr>
          <p:cNvPr id="8" name="Zástupný obsah 7" descr="Obsah obrázku exteriér, země, osoba&#10;&#10;Popis byl vytvořen automaticky">
            <a:extLst>
              <a:ext uri="{FF2B5EF4-FFF2-40B4-BE49-F238E27FC236}">
                <a16:creationId xmlns:a16="http://schemas.microsoft.com/office/drawing/2014/main" id="{61EC3482-4A33-4105-8E88-3DA357D9CED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249" y="2024451"/>
            <a:ext cx="4221322" cy="2809098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08B292A-9550-4F67-BA7B-50BFD04CD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3223" y="1081644"/>
            <a:ext cx="4665134" cy="576262"/>
          </a:xfrm>
        </p:spPr>
        <p:txBody>
          <a:bodyPr/>
          <a:lstStyle/>
          <a:p>
            <a:r>
              <a:rPr lang="cs-CZ" dirty="0"/>
              <a:t>Výroba cukru</a:t>
            </a:r>
          </a:p>
        </p:txBody>
      </p:sp>
      <p:pic>
        <p:nvPicPr>
          <p:cNvPr id="10" name="Zástupný obsah 9" descr="Obsah obrázku jídlo, dezert&#10;&#10;Popis byl vytvořen automaticky">
            <a:extLst>
              <a:ext uri="{FF2B5EF4-FFF2-40B4-BE49-F238E27FC236}">
                <a16:creationId xmlns:a16="http://schemas.microsoft.com/office/drawing/2014/main" id="{1F20EA26-31F1-4D58-8DC3-D8FA173B018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223" y="2024451"/>
            <a:ext cx="4665134" cy="2860849"/>
          </a:xfrm>
        </p:spPr>
      </p:pic>
    </p:spTree>
    <p:extLst>
      <p:ext uri="{BB962C8B-B14F-4D97-AF65-F5344CB8AC3E}">
        <p14:creationId xmlns:p14="http://schemas.microsoft.com/office/powerpoint/2010/main" val="200583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442ED2-D06B-482A-8934-6F399BB61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012" y="432881"/>
            <a:ext cx="3657600" cy="481519"/>
          </a:xfrm>
        </p:spPr>
        <p:txBody>
          <a:bodyPr/>
          <a:lstStyle/>
          <a:p>
            <a:r>
              <a:rPr lang="cs-CZ" dirty="0"/>
              <a:t>Hydroxid amonný</a:t>
            </a:r>
          </a:p>
        </p:txBody>
      </p:sp>
      <p:pic>
        <p:nvPicPr>
          <p:cNvPr id="6" name="Zástupný obsah 5" descr="Obsah obrázku text&#10;&#10;Popis byl vytvořen automaticky">
            <a:extLst>
              <a:ext uri="{FF2B5EF4-FFF2-40B4-BE49-F238E27FC236}">
                <a16:creationId xmlns:a16="http://schemas.microsoft.com/office/drawing/2014/main" id="{715D06C8-D411-4ECF-8C08-62FF3E234E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86" y="516579"/>
            <a:ext cx="2227668" cy="4972473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AD5C775-0D63-4781-B607-DA0F339F8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012" y="1337733"/>
            <a:ext cx="4072614" cy="2611697"/>
          </a:xfrm>
        </p:spPr>
        <p:txBody>
          <a:bodyPr>
            <a:noAutofit/>
          </a:bodyPr>
          <a:lstStyle/>
          <a:p>
            <a:r>
              <a:rPr lang="cs-CZ" sz="2000" dirty="0"/>
              <a:t>Vzniká rozpouštěním plynného čpavku ve vodě</a:t>
            </a:r>
          </a:p>
          <a:p>
            <a:r>
              <a:rPr lang="cs-CZ" sz="2000" dirty="0"/>
              <a:t>Bezbarvá , štiplavě páchnoucí kapalina</a:t>
            </a:r>
          </a:p>
          <a:p>
            <a:r>
              <a:rPr lang="cs-CZ" sz="2000" dirty="0"/>
              <a:t>Dráždí dýchací cesty a oči</a:t>
            </a:r>
          </a:p>
          <a:p>
            <a:r>
              <a:rPr lang="cs-CZ" sz="2000" dirty="0"/>
              <a:t>použití: výroba dusíkatých hnojiv</a:t>
            </a:r>
          </a:p>
        </p:txBody>
      </p:sp>
      <p:pic>
        <p:nvPicPr>
          <p:cNvPr id="8" name="Obrázek 7" descr="Obsah obrázku osoba&#10;&#10;Popis byl vytvořen automaticky">
            <a:extLst>
              <a:ext uri="{FF2B5EF4-FFF2-40B4-BE49-F238E27FC236}">
                <a16:creationId xmlns:a16="http://schemas.microsoft.com/office/drawing/2014/main" id="{2D064D26-4D4F-4176-AF67-41EA56ACDB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012" y="4301066"/>
            <a:ext cx="4621616" cy="2226212"/>
          </a:xfrm>
          <a:prstGeom prst="rect">
            <a:avLst/>
          </a:prstGeom>
        </p:spPr>
      </p:pic>
      <p:pic>
        <p:nvPicPr>
          <p:cNvPr id="10" name="Obrázek 9" descr="Obsah obrázku text&#10;&#10;Popis byl vytvořen automaticky">
            <a:extLst>
              <a:ext uri="{FF2B5EF4-FFF2-40B4-BE49-F238E27FC236}">
                <a16:creationId xmlns:a16="http://schemas.microsoft.com/office/drawing/2014/main" id="{51711A6B-79D7-4F08-A23D-2E2C5DA140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831" y="4326990"/>
            <a:ext cx="2885072" cy="220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44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Řez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229</Words>
  <Application>Microsoft Office PowerPoint</Application>
  <PresentationFormat>Širokoúhlá obrazovka</PresentationFormat>
  <Paragraphs>69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Century Gothic</vt:lpstr>
      <vt:lpstr>Wingdings 3</vt:lpstr>
      <vt:lpstr>Řez</vt:lpstr>
      <vt:lpstr>Hydroxidy</vt:lpstr>
      <vt:lpstr>Hydroxidy</vt:lpstr>
      <vt:lpstr>Hydroxid sodný</vt:lpstr>
      <vt:lpstr>Využití hydroxidu sodného</vt:lpstr>
      <vt:lpstr>Využití hydroxidu sodného</vt:lpstr>
      <vt:lpstr>Hydroxid vápenatý - vápno</vt:lpstr>
      <vt:lpstr>Využití hydroxidu vápenatého</vt:lpstr>
      <vt:lpstr>Využití hydroxidu vápenatého</vt:lpstr>
      <vt:lpstr>Hydroxid amonný</vt:lpstr>
      <vt:lpstr>Názvosloví hydroxidů</vt:lpstr>
      <vt:lpstr>Tvorba vzorců hydroxidů</vt:lpstr>
      <vt:lpstr>Tvorba názvů hydroxidů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Hydroxidy</dc:title>
  <dc:creator>Šnircová Monika</dc:creator>
  <cp:lastModifiedBy>Šnircová Monika</cp:lastModifiedBy>
  <cp:revision>15</cp:revision>
  <dcterms:created xsi:type="dcterms:W3CDTF">2021-01-11T16:56:56Z</dcterms:created>
  <dcterms:modified xsi:type="dcterms:W3CDTF">2021-01-13T08:37:37Z</dcterms:modified>
</cp:coreProperties>
</file>