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4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9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1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4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39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5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7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58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6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3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0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0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31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8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52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78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E0F2CA7-1A77-46A0-999A-4D71B1D7F6D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7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99AD6-D7B1-4F25-A257-E7537A253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Nakažlivé nemoci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76CA29-4228-486E-BF9B-45872F816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514467"/>
          </a:xfrm>
        </p:spPr>
        <p:txBody>
          <a:bodyPr/>
          <a:lstStyle/>
          <a:p>
            <a:r>
              <a:rPr lang="cs-CZ" dirty="0"/>
              <a:t>Jinak označované jako infekční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81C703-CDBB-446C-8432-0C26ECE6705A}"/>
              </a:ext>
            </a:extLst>
          </p:cNvPr>
          <p:cNvSpPr txBox="1"/>
          <p:nvPr/>
        </p:nvSpPr>
        <p:spPr>
          <a:xfrm>
            <a:off x="1154955" y="5291847"/>
            <a:ext cx="86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Nemoc, která je přenášena z nemocného člověka nebo zvířete na zdravého jedince.</a:t>
            </a:r>
          </a:p>
        </p:txBody>
      </p:sp>
    </p:spTree>
    <p:extLst>
      <p:ext uri="{BB962C8B-B14F-4D97-AF65-F5344CB8AC3E}">
        <p14:creationId xmlns:p14="http://schemas.microsoft.com/office/powerpoint/2010/main" val="37160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F0491-FD31-4F21-8655-9CF13A69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imunita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429C4E-1F8A-418E-A5D6-B9894D23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039" y="2112613"/>
            <a:ext cx="4825157" cy="576262"/>
          </a:xfrm>
        </p:spPr>
        <p:txBody>
          <a:bodyPr/>
          <a:lstStyle/>
          <a:p>
            <a:r>
              <a:rPr lang="cs-CZ" dirty="0"/>
              <a:t>Přirozená imunita</a:t>
            </a:r>
          </a:p>
        </p:txBody>
      </p:sp>
      <p:pic>
        <p:nvPicPr>
          <p:cNvPr id="8" name="Zástupný obsah 7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292E9048-16E8-40A1-A3A9-92DD526E6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2772159"/>
            <a:ext cx="4679706" cy="26294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2275AA-D528-4D9E-A642-75D54073F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315369"/>
            <a:ext cx="4825159" cy="576262"/>
          </a:xfrm>
        </p:spPr>
        <p:txBody>
          <a:bodyPr/>
          <a:lstStyle/>
          <a:p>
            <a:r>
              <a:rPr lang="cs-CZ" dirty="0"/>
              <a:t>Umělá imunita - očkování</a:t>
            </a:r>
          </a:p>
        </p:txBody>
      </p:sp>
      <p:pic>
        <p:nvPicPr>
          <p:cNvPr id="11" name="Zástupný obsah 10" descr="Obsah obrázku osoba, modrá&#10;&#10;Popis byl vytvořen automaticky">
            <a:extLst>
              <a:ext uri="{FF2B5EF4-FFF2-40B4-BE49-F238E27FC236}">
                <a16:creationId xmlns:a16="http://schemas.microsoft.com/office/drawing/2014/main" id="{1C5B6671-2473-4CF3-A4DB-45D27854EB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31" y="2924963"/>
            <a:ext cx="4407749" cy="2476595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691153F-5DD3-47B1-828F-38E4E61B59EC}"/>
              </a:ext>
            </a:extLst>
          </p:cNvPr>
          <p:cNvSpPr txBox="1"/>
          <p:nvPr/>
        </p:nvSpPr>
        <p:spPr>
          <a:xfrm>
            <a:off x="763571" y="5884332"/>
            <a:ext cx="437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prodělání nemoci si vytvořím protilátky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4B18AC7-AD9E-48E1-B9DD-AD9BDDDF154E}"/>
              </a:ext>
            </a:extLst>
          </p:cNvPr>
          <p:cNvSpPr txBox="1"/>
          <p:nvPr/>
        </p:nvSpPr>
        <p:spPr>
          <a:xfrm>
            <a:off x="6202837" y="5788058"/>
            <a:ext cx="4718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 těla se vpraví oslabený mikroorganismus, který vyvolá tvorbu protilátek</a:t>
            </a:r>
          </a:p>
        </p:txBody>
      </p:sp>
    </p:spTree>
    <p:extLst>
      <p:ext uri="{BB962C8B-B14F-4D97-AF65-F5344CB8AC3E}">
        <p14:creationId xmlns:p14="http://schemas.microsoft.com/office/powerpoint/2010/main" val="16763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AC834CF9-673F-4A7A-B02E-BC506F524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r="-1" b="6681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464751-74A2-4745-98A6-7DFF82FF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4514017"/>
            <a:ext cx="3031289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EBEBEB"/>
                </a:solidFill>
              </a:rPr>
              <a:t>ALERGIE</a:t>
            </a: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C1F8F5-2153-4CFF-85E9-C5341345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043" y="5503710"/>
            <a:ext cx="5700619" cy="63067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NEPŘIMĚŘENÁ IMUNITNÍ REAKCE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40122-B836-4CD5-8786-FD81E337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Alergeny vyvolávající alergii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2A2F06-4DD7-4ABB-8824-AA0DDA32C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239" y="2016066"/>
            <a:ext cx="1208867" cy="576262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léky</a:t>
            </a:r>
          </a:p>
        </p:txBody>
      </p:sp>
      <p:pic>
        <p:nvPicPr>
          <p:cNvPr id="8" name="Zástupný obsah 7" descr="Obsah obrázku interiér&#10;&#10;Popis byl vytvořen automaticky">
            <a:extLst>
              <a:ext uri="{FF2B5EF4-FFF2-40B4-BE49-F238E27FC236}">
                <a16:creationId xmlns:a16="http://schemas.microsoft.com/office/drawing/2014/main" id="{A2973CCB-6F5A-45C4-858C-4C920963F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4" y="2821487"/>
            <a:ext cx="2619375" cy="174307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F00EB71-B270-45BC-9175-3D1B86D4E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35725" y="2298657"/>
            <a:ext cx="1446956" cy="576262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plíseň</a:t>
            </a:r>
          </a:p>
        </p:txBody>
      </p:sp>
      <p:pic>
        <p:nvPicPr>
          <p:cNvPr id="10" name="Zástupný obsah 9" descr="Obsah obrázku jídlo, pánev, pizza&#10;&#10;Popis byl vytvořen automaticky">
            <a:extLst>
              <a:ext uri="{FF2B5EF4-FFF2-40B4-BE49-F238E27FC236}">
                <a16:creationId xmlns:a16="http://schemas.microsoft.com/office/drawing/2014/main" id="{8DC5773B-2EAA-4A7E-9B53-FBAC3B1511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17" y="2909730"/>
            <a:ext cx="2847975" cy="1600200"/>
          </a:xfrm>
        </p:spPr>
      </p:pic>
      <p:pic>
        <p:nvPicPr>
          <p:cNvPr id="12" name="Obrázek 11" descr="Obsah obrázku jídlo, ovoce, zelenina, čerstvé&#10;&#10;Popis byl vytvořen automaticky">
            <a:extLst>
              <a:ext uri="{FF2B5EF4-FFF2-40B4-BE49-F238E27FC236}">
                <a16:creationId xmlns:a16="http://schemas.microsoft.com/office/drawing/2014/main" id="{22F061EF-3F4C-4B35-8A4F-C2F938D2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70" y="2403173"/>
            <a:ext cx="3690388" cy="191616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A9BCFC5-158A-4FA5-87E2-DB4062F4B260}"/>
              </a:ext>
            </a:extLst>
          </p:cNvPr>
          <p:cNvSpPr txBox="1"/>
          <p:nvPr/>
        </p:nvSpPr>
        <p:spPr>
          <a:xfrm>
            <a:off x="7398236" y="172216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potraviny</a:t>
            </a:r>
          </a:p>
        </p:txBody>
      </p:sp>
      <p:pic>
        <p:nvPicPr>
          <p:cNvPr id="15" name="Obrázek 14" descr="Obsah obrázku rostlina, strom&#10;&#10;Popis byl vytvořen automaticky">
            <a:extLst>
              <a:ext uri="{FF2B5EF4-FFF2-40B4-BE49-F238E27FC236}">
                <a16:creationId xmlns:a16="http://schemas.microsoft.com/office/drawing/2014/main" id="{52B5ACC7-B2FA-4DAB-B639-9E1B7C3AA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82" y="4363066"/>
            <a:ext cx="3396242" cy="225632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6C6EB4F-9AE4-4B1B-812C-68CCC1B7E2FE}"/>
              </a:ext>
            </a:extLst>
          </p:cNvPr>
          <p:cNvSpPr txBox="1"/>
          <p:nvPr/>
        </p:nvSpPr>
        <p:spPr>
          <a:xfrm>
            <a:off x="7269730" y="4531238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pyl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5712B9E-DF22-4954-A1B6-B54C14373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02" y="5184558"/>
            <a:ext cx="3133725" cy="145732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82A1A18F-8993-43E7-8955-45477CFCFE2B}"/>
              </a:ext>
            </a:extLst>
          </p:cNvPr>
          <p:cNvSpPr txBox="1"/>
          <p:nvPr/>
        </p:nvSpPr>
        <p:spPr>
          <a:xfrm>
            <a:off x="3693154" y="4930155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prach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8BF33A98-8CFB-4354-8F2B-E0CC77955F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6" y="5480378"/>
            <a:ext cx="3467100" cy="131445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B4F258A-1768-4C82-8EC0-971A5F76466F}"/>
              </a:ext>
            </a:extLst>
          </p:cNvPr>
          <p:cNvSpPr txBox="1"/>
          <p:nvPr/>
        </p:nvSpPr>
        <p:spPr>
          <a:xfrm>
            <a:off x="550239" y="4983902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prací prostředky</a:t>
            </a:r>
          </a:p>
        </p:txBody>
      </p:sp>
      <p:pic>
        <p:nvPicPr>
          <p:cNvPr id="24" name="Obrázek 23" descr="Obsah obrázku kočka, oranžová, ležící, interiér&#10;&#10;Popis byl vytvořen automaticky">
            <a:extLst>
              <a:ext uri="{FF2B5EF4-FFF2-40B4-BE49-F238E27FC236}">
                <a16:creationId xmlns:a16="http://schemas.microsoft.com/office/drawing/2014/main" id="{99D07EF3-CABD-4785-A433-81F8BB055C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70" y="431233"/>
            <a:ext cx="2619375" cy="175260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EC161DEE-1C08-4CEB-AB45-F2C039B82D58}"/>
              </a:ext>
            </a:extLst>
          </p:cNvPr>
          <p:cNvSpPr txBox="1"/>
          <p:nvPr/>
        </p:nvSpPr>
        <p:spPr>
          <a:xfrm>
            <a:off x="10803118" y="249493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srst</a:t>
            </a:r>
          </a:p>
        </p:txBody>
      </p:sp>
    </p:spTree>
    <p:extLst>
      <p:ext uri="{BB962C8B-B14F-4D97-AF65-F5344CB8AC3E}">
        <p14:creationId xmlns:p14="http://schemas.microsoft.com/office/powerpoint/2010/main" val="25123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  <p:bldP spid="19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F269D-C1A3-44CC-9181-3419DD66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761446" cy="706964"/>
          </a:xfrm>
        </p:spPr>
        <p:txBody>
          <a:bodyPr/>
          <a:lstStyle/>
          <a:p>
            <a:r>
              <a:rPr lang="cs-CZ" dirty="0"/>
              <a:t>Projevy alergií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76DBEE-76AF-4110-AD4B-82B842F42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51" y="2143768"/>
            <a:ext cx="2464939" cy="576262"/>
          </a:xfrm>
        </p:spPr>
        <p:txBody>
          <a:bodyPr/>
          <a:lstStyle/>
          <a:p>
            <a:r>
              <a:rPr lang="cs-CZ" dirty="0"/>
              <a:t>Zánět spojivek</a:t>
            </a:r>
          </a:p>
        </p:txBody>
      </p:sp>
      <p:pic>
        <p:nvPicPr>
          <p:cNvPr id="8" name="Zástupný obsah 7" descr="Obsah obrázku zubní kartáček&#10;&#10;Popis byl vytvořen automaticky">
            <a:extLst>
              <a:ext uri="{FF2B5EF4-FFF2-40B4-BE49-F238E27FC236}">
                <a16:creationId xmlns:a16="http://schemas.microsoft.com/office/drawing/2014/main" id="{775FCA23-9691-4CC0-8AB4-AFE1013339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1" y="2978870"/>
            <a:ext cx="4116026" cy="209068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010601-E58F-4BB6-A1BB-0185EA35B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3" y="2603500"/>
            <a:ext cx="1106488" cy="576262"/>
          </a:xfrm>
        </p:spPr>
        <p:txBody>
          <a:bodyPr/>
          <a:lstStyle/>
          <a:p>
            <a:r>
              <a:rPr lang="cs-CZ" dirty="0"/>
              <a:t>otoky</a:t>
            </a:r>
          </a:p>
        </p:txBody>
      </p:sp>
      <p:pic>
        <p:nvPicPr>
          <p:cNvPr id="10" name="Zástupný obsah 9" descr="Obsah obrázku osoba, usmívající se, zavřít&#10;&#10;Popis byl vytvořen automaticky">
            <a:extLst>
              <a:ext uri="{FF2B5EF4-FFF2-40B4-BE49-F238E27FC236}">
                <a16:creationId xmlns:a16="http://schemas.microsoft.com/office/drawing/2014/main" id="{B989C032-82F2-4DE7-9D1F-313AA01BD7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0" y="3302312"/>
            <a:ext cx="2130027" cy="2840037"/>
          </a:xfrm>
        </p:spPr>
      </p:pic>
      <p:pic>
        <p:nvPicPr>
          <p:cNvPr id="12" name="Obrázek 11" descr="Obsah obrázku oblečení, slipy&#10;&#10;Popis byl vytvořen automaticky">
            <a:extLst>
              <a:ext uri="{FF2B5EF4-FFF2-40B4-BE49-F238E27FC236}">
                <a16:creationId xmlns:a16="http://schemas.microsoft.com/office/drawing/2014/main" id="{0461B3F0-A8FA-4C78-8A07-9C6A113CF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02" y="1408406"/>
            <a:ext cx="2628900" cy="174307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49369EB-B763-46AE-95BF-8EFEFE6020E6}"/>
              </a:ext>
            </a:extLst>
          </p:cNvPr>
          <p:cNvSpPr txBox="1"/>
          <p:nvPr/>
        </p:nvSpPr>
        <p:spPr>
          <a:xfrm>
            <a:off x="7400041" y="867266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kopřivka</a:t>
            </a:r>
          </a:p>
        </p:txBody>
      </p:sp>
      <p:pic>
        <p:nvPicPr>
          <p:cNvPr id="15" name="Obrázek 14" descr="Obsah obrázku tráva, strom, exteriér, osoba&#10;&#10;Popis byl vytvořen automaticky">
            <a:extLst>
              <a:ext uri="{FF2B5EF4-FFF2-40B4-BE49-F238E27FC236}">
                <a16:creationId xmlns:a16="http://schemas.microsoft.com/office/drawing/2014/main" id="{DA28966C-3AF6-4EAB-B5F2-A662D8186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90" y="3468668"/>
            <a:ext cx="3037935" cy="202160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DE6663-F7E2-4B47-902E-026B4B3FCD7E}"/>
              </a:ext>
            </a:extLst>
          </p:cNvPr>
          <p:cNvSpPr txBox="1"/>
          <p:nvPr/>
        </p:nvSpPr>
        <p:spPr>
          <a:xfrm>
            <a:off x="8135332" y="5910606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rýma</a:t>
            </a:r>
          </a:p>
        </p:txBody>
      </p:sp>
    </p:spTree>
    <p:extLst>
      <p:ext uri="{BB962C8B-B14F-4D97-AF65-F5344CB8AC3E}">
        <p14:creationId xmlns:p14="http://schemas.microsoft.com/office/powerpoint/2010/main" val="24258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7483C-4672-41AA-9A1C-84A61647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nemoci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2E8769-633E-44E2-909B-5F5F040B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32" y="2057220"/>
            <a:ext cx="1597673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potravou</a:t>
            </a:r>
          </a:p>
        </p:txBody>
      </p:sp>
      <p:pic>
        <p:nvPicPr>
          <p:cNvPr id="8" name="Zástupný obsah 7" descr="Obsah obrázku jídlo, ovoce, talíř, krájené&#10;&#10;Popis byl vytvořen automaticky">
            <a:extLst>
              <a:ext uri="{FF2B5EF4-FFF2-40B4-BE49-F238E27FC236}">
                <a16:creationId xmlns:a16="http://schemas.microsoft.com/office/drawing/2014/main" id="{7299D225-E781-4440-A202-D3E290A91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3" y="2753715"/>
            <a:ext cx="3048000" cy="203301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9C75BE-E5D4-4CE1-94D6-154E7280A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9760" y="5130711"/>
            <a:ext cx="1710387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bodnutím</a:t>
            </a:r>
          </a:p>
        </p:txBody>
      </p:sp>
      <p:pic>
        <p:nvPicPr>
          <p:cNvPr id="10" name="Zástupný obsah 9" descr="Obsah obrázku hmyz&#10;&#10;Popis byl vytvořen automaticky">
            <a:extLst>
              <a:ext uri="{FF2B5EF4-FFF2-40B4-BE49-F238E27FC236}">
                <a16:creationId xmlns:a16="http://schemas.microsoft.com/office/drawing/2014/main" id="{474B7100-DA24-49A3-94F1-E45BD0AC21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5" y="4906873"/>
            <a:ext cx="2847975" cy="16002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66CA6F2-2702-45B8-96E1-F9E241F24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21" y="2633573"/>
            <a:ext cx="4216400" cy="22733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7D6A02-B331-47E1-93B2-934ABF91AC04}"/>
              </a:ext>
            </a:extLst>
          </p:cNvPr>
          <p:cNvSpPr txBox="1"/>
          <p:nvPr/>
        </p:nvSpPr>
        <p:spPr>
          <a:xfrm>
            <a:off x="6719197" y="2200114"/>
            <a:ext cx="495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Přímým stykem – podáním ruky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3751769-3735-494D-BD61-B77ECC2AB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12" y="3187122"/>
            <a:ext cx="2476736" cy="139554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BCA8353-3A2F-4997-BEB6-17DF78792653}"/>
              </a:ext>
            </a:extLst>
          </p:cNvPr>
          <p:cNvSpPr txBox="1"/>
          <p:nvPr/>
        </p:nvSpPr>
        <p:spPr>
          <a:xfrm>
            <a:off x="3921551" y="2362274"/>
            <a:ext cx="195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poraněním</a:t>
            </a:r>
          </a:p>
        </p:txBody>
      </p:sp>
      <p:pic>
        <p:nvPicPr>
          <p:cNvPr id="18" name="Obrázek 17" descr="Obsah obrázku interiér, látka&#10;&#10;Popis byl vytvořen automaticky">
            <a:extLst>
              <a:ext uri="{FF2B5EF4-FFF2-40B4-BE49-F238E27FC236}">
                <a16:creationId xmlns:a16="http://schemas.microsoft.com/office/drawing/2014/main" id="{C0EFAF37-D019-4EC2-A4B1-160E3E6E6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47" y="4754473"/>
            <a:ext cx="2857500" cy="19050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CC4E226-6269-4CC1-82F4-AE6C6BE8D3DC}"/>
              </a:ext>
            </a:extLst>
          </p:cNvPr>
          <p:cNvSpPr txBox="1"/>
          <p:nvPr/>
        </p:nvSpPr>
        <p:spPr>
          <a:xfrm>
            <a:off x="8559538" y="5505254"/>
            <a:ext cx="252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pohlavním stykem</a:t>
            </a:r>
          </a:p>
        </p:txBody>
      </p:sp>
    </p:spTree>
    <p:extLst>
      <p:ext uri="{BB962C8B-B14F-4D97-AF65-F5344CB8AC3E}">
        <p14:creationId xmlns:p14="http://schemas.microsoft.com/office/powerpoint/2010/main" val="29137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3BAE9-F936-4284-BBD6-45EFDFB4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Původci nakažlivých nemocí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979702-89FA-4459-A0C7-63984DFD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1588246" cy="576262"/>
          </a:xfrm>
        </p:spPr>
        <p:txBody>
          <a:bodyPr/>
          <a:lstStyle/>
          <a:p>
            <a:r>
              <a:rPr lang="cs-CZ" dirty="0"/>
              <a:t>bakterie</a:t>
            </a:r>
          </a:p>
        </p:txBody>
      </p:sp>
      <p:pic>
        <p:nvPicPr>
          <p:cNvPr id="8" name="Zástupný obsah 7" descr="Obsah obrázku bezobratlí&#10;&#10;Popis byl vytvořen automaticky">
            <a:extLst>
              <a:ext uri="{FF2B5EF4-FFF2-40B4-BE49-F238E27FC236}">
                <a16:creationId xmlns:a16="http://schemas.microsoft.com/office/drawing/2014/main" id="{1E20D140-4322-497C-B5B6-939258B04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" y="3312054"/>
            <a:ext cx="4364589" cy="239116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EFE813-7E47-4B17-ADB9-96C7B1521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805" y="2391304"/>
            <a:ext cx="795403" cy="576262"/>
          </a:xfrm>
        </p:spPr>
        <p:txBody>
          <a:bodyPr/>
          <a:lstStyle/>
          <a:p>
            <a:r>
              <a:rPr lang="cs-CZ" dirty="0"/>
              <a:t>viry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AA986C3-88B8-400D-9827-1A67906DA2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24" y="2308224"/>
            <a:ext cx="2619375" cy="1743075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6205D94-F503-4B4E-8C4B-F3BB37CF4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55" y="3574184"/>
            <a:ext cx="3273705" cy="249667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56800D2-B7A5-4007-9F91-EC7013AD54B8}"/>
              </a:ext>
            </a:extLst>
          </p:cNvPr>
          <p:cNvSpPr txBox="1"/>
          <p:nvPr/>
        </p:nvSpPr>
        <p:spPr>
          <a:xfrm>
            <a:off x="9125146" y="2846895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prvoci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3271525-0DDD-40CB-BB24-98808EFD3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9" y="4946156"/>
            <a:ext cx="2687172" cy="151411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94CD067-C97D-42B9-BFFA-5E5AACCC0E0F}"/>
              </a:ext>
            </a:extLst>
          </p:cNvPr>
          <p:cNvSpPr txBox="1"/>
          <p:nvPr/>
        </p:nvSpPr>
        <p:spPr>
          <a:xfrm>
            <a:off x="5535660" y="4383464"/>
            <a:ext cx="159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plíseň</a:t>
            </a:r>
          </a:p>
        </p:txBody>
      </p:sp>
    </p:spTree>
    <p:extLst>
      <p:ext uri="{BB962C8B-B14F-4D97-AF65-F5344CB8AC3E}">
        <p14:creationId xmlns:p14="http://schemas.microsoft.com/office/powerpoint/2010/main" val="35130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E5318-0B64-420D-AA81-BA758EF9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způsobené viry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0853AD-0277-49B5-8F4C-4D3482F53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187" y="3668728"/>
            <a:ext cx="1484551" cy="576262"/>
          </a:xfrm>
        </p:spPr>
        <p:txBody>
          <a:bodyPr/>
          <a:lstStyle/>
          <a:p>
            <a:r>
              <a:rPr lang="cs-CZ" dirty="0"/>
              <a:t>chřipka</a:t>
            </a:r>
          </a:p>
        </p:txBody>
      </p:sp>
      <p:pic>
        <p:nvPicPr>
          <p:cNvPr id="8" name="Zástupný obsah 7" descr="Obsah obrázku text, klipart&#10;&#10;Popis byl vytvořen automaticky">
            <a:extLst>
              <a:ext uri="{FF2B5EF4-FFF2-40B4-BE49-F238E27FC236}">
                <a16:creationId xmlns:a16="http://schemas.microsoft.com/office/drawing/2014/main" id="{A43916AD-359D-490D-853B-9409AB3CE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4" y="1750755"/>
            <a:ext cx="2466975" cy="18478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B5FAB1-682E-4FE3-A167-CB45DA18C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29" y="2386549"/>
            <a:ext cx="1841779" cy="576262"/>
          </a:xfrm>
        </p:spPr>
        <p:txBody>
          <a:bodyPr/>
          <a:lstStyle/>
          <a:p>
            <a:r>
              <a:rPr lang="cs-CZ" dirty="0"/>
              <a:t>spalničky</a:t>
            </a:r>
          </a:p>
        </p:txBody>
      </p:sp>
      <p:pic>
        <p:nvPicPr>
          <p:cNvPr id="10" name="Zástupný obsah 9" descr="Obsah obrázku osoba, muž&#10;&#10;Popis byl vytvořen automaticky">
            <a:extLst>
              <a:ext uri="{FF2B5EF4-FFF2-40B4-BE49-F238E27FC236}">
                <a16:creationId xmlns:a16="http://schemas.microsoft.com/office/drawing/2014/main" id="{AC9BCD14-949B-4E29-A2A1-74248133F9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81" y="3072230"/>
            <a:ext cx="2468880" cy="1645920"/>
          </a:xfrm>
        </p:spPr>
      </p:pic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892E85C5-32C2-4397-89CC-FA8B7F912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21" y="1579562"/>
            <a:ext cx="2847975" cy="16002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124925E-4248-455C-950A-E3B6BC9538A9}"/>
              </a:ext>
            </a:extLst>
          </p:cNvPr>
          <p:cNvSpPr txBox="1"/>
          <p:nvPr/>
        </p:nvSpPr>
        <p:spPr>
          <a:xfrm>
            <a:off x="9832157" y="3245468"/>
            <a:ext cx="148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AIDS</a:t>
            </a:r>
          </a:p>
        </p:txBody>
      </p:sp>
      <p:pic>
        <p:nvPicPr>
          <p:cNvPr id="15" name="Obrázek 14" descr="Obsah obrázku příslušenství, obvaz, náplast, kosmetické&#10;&#10;Popis byl vytvořen automaticky">
            <a:extLst>
              <a:ext uri="{FF2B5EF4-FFF2-40B4-BE49-F238E27FC236}">
                <a16:creationId xmlns:a16="http://schemas.microsoft.com/office/drawing/2014/main" id="{602CC558-7AD2-4B4B-B79A-B92440A74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7" y="5018742"/>
            <a:ext cx="2914650" cy="157162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6518B5F4-0833-414E-BC9A-68DF1E67F2CD}"/>
              </a:ext>
            </a:extLst>
          </p:cNvPr>
          <p:cNvSpPr txBox="1"/>
          <p:nvPr/>
        </p:nvSpPr>
        <p:spPr>
          <a:xfrm>
            <a:off x="674187" y="4477732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bradavice</a:t>
            </a:r>
          </a:p>
        </p:txBody>
      </p:sp>
      <p:pic>
        <p:nvPicPr>
          <p:cNvPr id="18" name="Obrázek 17" descr="Obsah obrázku osoba, slipy&#10;&#10;Popis byl vytvořen automaticky">
            <a:extLst>
              <a:ext uri="{FF2B5EF4-FFF2-40B4-BE49-F238E27FC236}">
                <a16:creationId xmlns:a16="http://schemas.microsoft.com/office/drawing/2014/main" id="{905CFA81-672A-4FA9-8D4F-F7497A519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96" y="2280850"/>
            <a:ext cx="2619375" cy="174307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BE665B-741E-459E-81CC-0D7009B4CF7B}"/>
              </a:ext>
            </a:extLst>
          </p:cNvPr>
          <p:cNvSpPr txBox="1"/>
          <p:nvPr/>
        </p:nvSpPr>
        <p:spPr>
          <a:xfrm>
            <a:off x="3367084" y="4126751"/>
            <a:ext cx="174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neštovice</a:t>
            </a:r>
          </a:p>
        </p:txBody>
      </p:sp>
      <p:pic>
        <p:nvPicPr>
          <p:cNvPr id="21" name="Obrázek 20" descr="Obsah obrázku hygienické potřeby, kosmetické&#10;&#10;Popis byl vytvořen automaticky">
            <a:extLst>
              <a:ext uri="{FF2B5EF4-FFF2-40B4-BE49-F238E27FC236}">
                <a16:creationId xmlns:a16="http://schemas.microsoft.com/office/drawing/2014/main" id="{807D3748-7C53-4A57-B87C-30DFC2B33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82" y="4939397"/>
            <a:ext cx="2657475" cy="1724025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BBBA0001-0102-4BB6-80D6-2D6663205931}"/>
              </a:ext>
            </a:extLst>
          </p:cNvPr>
          <p:cNvSpPr txBox="1"/>
          <p:nvPr/>
        </p:nvSpPr>
        <p:spPr>
          <a:xfrm>
            <a:off x="9518914" y="4420917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opar</a:t>
            </a:r>
          </a:p>
        </p:txBody>
      </p:sp>
      <p:pic>
        <p:nvPicPr>
          <p:cNvPr id="24" name="Obrázek 23" descr="Obsah obrázku roztoči, členovci, bezobratlí&#10;&#10;Popis byl vytvořen automaticky">
            <a:extLst>
              <a:ext uri="{FF2B5EF4-FFF2-40B4-BE49-F238E27FC236}">
                <a16:creationId xmlns:a16="http://schemas.microsoft.com/office/drawing/2014/main" id="{AC33452B-EDC2-4AB7-8564-646A5FE64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83" y="4920347"/>
            <a:ext cx="2619375" cy="174307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0B12F2-C59F-4281-872E-7331E92EC682}"/>
              </a:ext>
            </a:extLst>
          </p:cNvPr>
          <p:cNvSpPr txBox="1"/>
          <p:nvPr/>
        </p:nvSpPr>
        <p:spPr>
          <a:xfrm>
            <a:off x="7032396" y="5307291"/>
            <a:ext cx="193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Zánět mozkových blan</a:t>
            </a:r>
          </a:p>
        </p:txBody>
      </p:sp>
    </p:spTree>
    <p:extLst>
      <p:ext uri="{BB962C8B-B14F-4D97-AF65-F5344CB8AC3E}">
        <p14:creationId xmlns:p14="http://schemas.microsoft.com/office/powerpoint/2010/main" val="26009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  <p:bldP spid="19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63031-9BCB-4ECF-984C-DEDCDA40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přenášené bakteriemi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801711-6648-4AA9-9EAB-B4C2DDF61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538" y="2057220"/>
            <a:ext cx="1512832" cy="576262"/>
          </a:xfrm>
        </p:spPr>
        <p:txBody>
          <a:bodyPr/>
          <a:lstStyle/>
          <a:p>
            <a:r>
              <a:rPr lang="cs-CZ" dirty="0"/>
              <a:t>angína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B380E5-E1AE-45E5-AAF7-94DF020F3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69208" y="2211003"/>
            <a:ext cx="1785218" cy="576262"/>
          </a:xfrm>
        </p:spPr>
        <p:txBody>
          <a:bodyPr/>
          <a:lstStyle/>
          <a:p>
            <a:r>
              <a:rPr lang="cs-CZ" dirty="0"/>
              <a:t>zápal plic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BBC66A22-A72A-465E-A301-F12AFF41D4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73" y="2945819"/>
            <a:ext cx="2619375" cy="1743075"/>
          </a:xfrm>
        </p:spPr>
      </p:pic>
      <p:pic>
        <p:nvPicPr>
          <p:cNvPr id="12" name="Zástupný obsah 11" descr="Obsah obrázku osoba, zeď, oblečení, interiér&#10;&#10;Popis byl vytvořen automaticky">
            <a:extLst>
              <a:ext uri="{FF2B5EF4-FFF2-40B4-BE49-F238E27FC236}">
                <a16:creationId xmlns:a16="http://schemas.microsoft.com/office/drawing/2014/main" id="{4D39EE0B-E13B-4F6C-B269-90A2F18D3E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8" y="2757283"/>
            <a:ext cx="2619375" cy="1743075"/>
          </a:xfrm>
        </p:spPr>
      </p:pic>
      <p:pic>
        <p:nvPicPr>
          <p:cNvPr id="16" name="Obrázek 15" descr="Obsah obrázku interiér&#10;&#10;Popis byl vytvořen automaticky">
            <a:extLst>
              <a:ext uri="{FF2B5EF4-FFF2-40B4-BE49-F238E27FC236}">
                <a16:creationId xmlns:a16="http://schemas.microsoft.com/office/drawing/2014/main" id="{B70189F0-546C-4B38-A11D-845810DC9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19" y="2945819"/>
            <a:ext cx="3152236" cy="177115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BDC2F0A1-5630-45E0-AD1C-7F057A9E597A}"/>
              </a:ext>
            </a:extLst>
          </p:cNvPr>
          <p:cNvSpPr txBox="1"/>
          <p:nvPr/>
        </p:nvSpPr>
        <p:spPr>
          <a:xfrm>
            <a:off x="6759019" y="2479249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kapavka a syfilis</a:t>
            </a:r>
          </a:p>
        </p:txBody>
      </p:sp>
      <p:pic>
        <p:nvPicPr>
          <p:cNvPr id="19" name="Obrázek 18" descr="Obsah obrázku bezobratlí, roztoči, členovci&#10;&#10;Popis byl vytvořen automaticky">
            <a:extLst>
              <a:ext uri="{FF2B5EF4-FFF2-40B4-BE49-F238E27FC236}">
                <a16:creationId xmlns:a16="http://schemas.microsoft.com/office/drawing/2014/main" id="{D83E814B-DCFF-4217-A789-4592A52CC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17" y="4841620"/>
            <a:ext cx="2476500" cy="184785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8D95A822-6308-4208-8C79-95B30CFF1A94}"/>
              </a:ext>
            </a:extLst>
          </p:cNvPr>
          <p:cNvSpPr txBox="1"/>
          <p:nvPr/>
        </p:nvSpPr>
        <p:spPr>
          <a:xfrm>
            <a:off x="193419" y="5260157"/>
            <a:ext cx="164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borelióza</a:t>
            </a:r>
          </a:p>
        </p:txBody>
      </p:sp>
      <p:pic>
        <p:nvPicPr>
          <p:cNvPr id="22" name="Obrázek 21" descr="Obsah obrázku osoba, oblečení&#10;&#10;Popis byl vytvořen automaticky">
            <a:extLst>
              <a:ext uri="{FF2B5EF4-FFF2-40B4-BE49-F238E27FC236}">
                <a16:creationId xmlns:a16="http://schemas.microsoft.com/office/drawing/2014/main" id="{DAA8AC80-688D-410B-AEE2-DF762EA5D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35" y="4921722"/>
            <a:ext cx="2857500" cy="1600200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EE73AEF8-2B38-4446-A19E-0EC7546BDB3C}"/>
              </a:ext>
            </a:extLst>
          </p:cNvPr>
          <p:cNvSpPr txBox="1"/>
          <p:nvPr/>
        </p:nvSpPr>
        <p:spPr>
          <a:xfrm>
            <a:off x="7323477" y="5720339"/>
            <a:ext cx="146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průjem</a:t>
            </a:r>
          </a:p>
        </p:txBody>
      </p:sp>
      <p:pic>
        <p:nvPicPr>
          <p:cNvPr id="25" name="Obrázek 24" descr="Obsah obrázku muž, osoba&#10;&#10;Popis byl vytvořen automaticky">
            <a:extLst>
              <a:ext uri="{FF2B5EF4-FFF2-40B4-BE49-F238E27FC236}">
                <a16:creationId xmlns:a16="http://schemas.microsoft.com/office/drawing/2014/main" id="{2280030F-2372-4267-93B8-1BE9D8DF73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27" y="4883515"/>
            <a:ext cx="2857500" cy="16002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181E425-8812-44B2-9CE1-9FAAEFC11FF1}"/>
              </a:ext>
            </a:extLst>
          </p:cNvPr>
          <p:cNvSpPr txBox="1"/>
          <p:nvPr/>
        </p:nvSpPr>
        <p:spPr>
          <a:xfrm>
            <a:off x="10030120" y="4298623"/>
            <a:ext cx="11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TBC</a:t>
            </a:r>
          </a:p>
        </p:txBody>
      </p:sp>
    </p:spTree>
    <p:extLst>
      <p:ext uri="{BB962C8B-B14F-4D97-AF65-F5344CB8AC3E}">
        <p14:creationId xmlns:p14="http://schemas.microsoft.com/office/powerpoint/2010/main" val="2569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7" grpId="0"/>
      <p:bldP spid="20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1CC62D-606C-4987-971D-B9A6EAF8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Imunita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F1E0D0-CE81-416D-806A-FE22B06D0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Odolnost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organismu</a:t>
            </a:r>
            <a:r>
              <a:rPr lang="cs-CZ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proti nemocem</a:t>
            </a:r>
            <a:endParaRPr lang="en-US" sz="18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C50B5CE-C6BB-4FA7-9BF4-573BDB20E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713608"/>
            <a:ext cx="6443180" cy="34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2712DC-7C11-43E1-ACE3-A45D679C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Inkubační</a:t>
            </a:r>
            <a:r>
              <a:rPr lang="en-US" dirty="0"/>
              <a:t> </a:t>
            </a:r>
            <a:r>
              <a:rPr lang="en-US" dirty="0" err="1"/>
              <a:t>doba</a:t>
            </a:r>
            <a:endParaRPr lang="en-US" dirty="0"/>
          </a:p>
        </p:txBody>
      </p:sp>
      <p:pic>
        <p:nvPicPr>
          <p:cNvPr id="6" name="Zástupný symbol obrázku 5" descr="Obsah obrázku pohovka, sedadlo&#10;&#10;Popis byl vytvořen automaticky">
            <a:extLst>
              <a:ext uri="{FF2B5EF4-FFF2-40B4-BE49-F238E27FC236}">
                <a16:creationId xmlns:a16="http://schemas.microsoft.com/office/drawing/2014/main" id="{1B29D847-2AAF-4003-891A-19507B79EC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 r="-2" b="525"/>
          <a:stretch/>
        </p:blipFill>
        <p:spPr>
          <a:xfrm>
            <a:off x="911762" y="571500"/>
            <a:ext cx="8632294" cy="4010228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607D23-12B9-4CB3-B9E5-14E8BDA53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5453634"/>
            <a:ext cx="7162194" cy="457193"/>
          </a:xfrm>
        </p:spPr>
        <p:txBody>
          <a:bodyPr/>
          <a:lstStyle/>
          <a:p>
            <a:r>
              <a:rPr lang="cs-CZ" dirty="0"/>
              <a:t>Doba mezi proniknutí mikroorganismů do těla a projevem 1. příznaků nemoci</a:t>
            </a:r>
          </a:p>
        </p:txBody>
      </p:sp>
    </p:spTree>
    <p:extLst>
      <p:ext uri="{BB962C8B-B14F-4D97-AF65-F5344CB8AC3E}">
        <p14:creationId xmlns:p14="http://schemas.microsoft.com/office/powerpoint/2010/main" val="2200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2DFFD-DC00-4B6E-89CC-EB78F6DD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Obrana těla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9313A1-8C67-4A7F-8615-2B79E681E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319" y="1854710"/>
            <a:ext cx="2004199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fagocytóza</a:t>
            </a:r>
          </a:p>
        </p:txBody>
      </p:sp>
      <p:pic>
        <p:nvPicPr>
          <p:cNvPr id="8" name="Zástupný obsah 7" descr="Obsah obrázku voda, oceán&#10;&#10;Popis byl vytvořen automaticky">
            <a:extLst>
              <a:ext uri="{FF2B5EF4-FFF2-40B4-BE49-F238E27FC236}">
                <a16:creationId xmlns:a16="http://schemas.microsoft.com/office/drawing/2014/main" id="{FBF94666-A5DE-48CB-86F2-94C61B891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9" y="2540328"/>
            <a:ext cx="4966341" cy="334400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BAEB04-4294-46A0-8204-7F49426EF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338" y="2369502"/>
            <a:ext cx="4825159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Tvorba protilátek v krvi</a:t>
            </a:r>
          </a:p>
        </p:txBody>
      </p:sp>
      <p:pic>
        <p:nvPicPr>
          <p:cNvPr id="11" name="Zástupný obsah 10" descr="Obsah obrázku červená, několik&#10;&#10;Popis byl vytvořen automaticky">
            <a:extLst>
              <a:ext uri="{FF2B5EF4-FFF2-40B4-BE49-F238E27FC236}">
                <a16:creationId xmlns:a16="http://schemas.microsoft.com/office/drawing/2014/main" id="{8F6692E2-EF74-4D4E-B6A8-512A5F8BCD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95" y="3132384"/>
            <a:ext cx="3611644" cy="3611644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0BB747D-70F4-486C-9F16-EE6FBC2802A2}"/>
              </a:ext>
            </a:extLst>
          </p:cNvPr>
          <p:cNvSpPr txBox="1"/>
          <p:nvPr/>
        </p:nvSpPr>
        <p:spPr>
          <a:xfrm>
            <a:off x="569319" y="6097697"/>
            <a:ext cx="505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Schopnost bílých krvinek pohlcovat choroboplodné zárodky</a:t>
            </a:r>
          </a:p>
        </p:txBody>
      </p:sp>
    </p:spTree>
    <p:extLst>
      <p:ext uri="{BB962C8B-B14F-4D97-AF65-F5344CB8AC3E}">
        <p14:creationId xmlns:p14="http://schemas.microsoft.com/office/powerpoint/2010/main" val="11765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ACC40-2E19-4DDF-8FCE-5DD2EBF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BA4383-C4E2-4C56-A9AD-72D4F49F1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162" y="2266685"/>
            <a:ext cx="2215299" cy="576262"/>
          </a:xfrm>
        </p:spPr>
        <p:txBody>
          <a:bodyPr/>
          <a:lstStyle/>
          <a:p>
            <a:r>
              <a:rPr lang="cs-CZ" dirty="0"/>
              <a:t>vrozená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D46FAD3-C4EF-4828-871D-7B3336742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429000"/>
            <a:ext cx="2801242" cy="280124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0C57D7-BEE9-4FFD-BFB7-3A06E0864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8589" y="2277814"/>
            <a:ext cx="2878727" cy="576262"/>
          </a:xfrm>
        </p:spPr>
        <p:txBody>
          <a:bodyPr/>
          <a:lstStyle/>
          <a:p>
            <a:r>
              <a:rPr lang="cs-CZ" dirty="0"/>
              <a:t>získaná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2ABD78F2-73D1-4A8D-AF39-5F02A0E562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27" y="3280529"/>
            <a:ext cx="3858118" cy="3089568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B8DF75F-BBA9-4CD2-B662-313768D089A9}"/>
              </a:ext>
            </a:extLst>
          </p:cNvPr>
          <p:cNvSpPr txBox="1"/>
          <p:nvPr/>
        </p:nvSpPr>
        <p:spPr>
          <a:xfrm>
            <a:off x="895547" y="3055625"/>
            <a:ext cx="245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 narození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8E4FF85-6A5F-4285-9799-A62A0D32B9FF}"/>
              </a:ext>
            </a:extLst>
          </p:cNvPr>
          <p:cNvSpPr txBox="1"/>
          <p:nvPr/>
        </p:nvSpPr>
        <p:spPr>
          <a:xfrm>
            <a:off x="6888343" y="3059668"/>
            <a:ext cx="290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Vzniká v průběhu života</a:t>
            </a:r>
          </a:p>
        </p:txBody>
      </p:sp>
    </p:spTree>
    <p:extLst>
      <p:ext uri="{BB962C8B-B14F-4D97-AF65-F5344CB8AC3E}">
        <p14:creationId xmlns:p14="http://schemas.microsoft.com/office/powerpoint/2010/main" val="3018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Širokoúhlá obrazovka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Nakažlivé nemoci</vt:lpstr>
      <vt:lpstr>Přenos nemoci</vt:lpstr>
      <vt:lpstr>Původci nakažlivých nemocí</vt:lpstr>
      <vt:lpstr>Onemocnění způsobené viry</vt:lpstr>
      <vt:lpstr>Onemocnění přenášené bakteriemi</vt:lpstr>
      <vt:lpstr>Imunita</vt:lpstr>
      <vt:lpstr>Inkubační doba</vt:lpstr>
      <vt:lpstr>Obrana těla</vt:lpstr>
      <vt:lpstr>Imunita</vt:lpstr>
      <vt:lpstr>Získaná imunita</vt:lpstr>
      <vt:lpstr>ALERGIE</vt:lpstr>
      <vt:lpstr>Alergeny vyvolávající alergii</vt:lpstr>
      <vt:lpstr>Projevy alergií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Nakažlivé nemoci</dc:title>
  <dc:creator>Šnircová Monika</dc:creator>
  <cp:lastModifiedBy>Šnircová Monika</cp:lastModifiedBy>
  <cp:revision>5</cp:revision>
  <dcterms:created xsi:type="dcterms:W3CDTF">2021-01-04T18:42:39Z</dcterms:created>
  <dcterms:modified xsi:type="dcterms:W3CDTF">2021-01-05T10:03:20Z</dcterms:modified>
</cp:coreProperties>
</file>