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C617120-81C7-4A9C-B05D-6BC5166AC48C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3EA19A1-B7BC-4FE5-BCD8-81A650D48AF8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791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17120-81C7-4A9C-B05D-6BC5166AC48C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A19A1-B7BC-4FE5-BCD8-81A650D48A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6420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17120-81C7-4A9C-B05D-6BC5166AC48C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A19A1-B7BC-4FE5-BCD8-81A650D48A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7030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17120-81C7-4A9C-B05D-6BC5166AC48C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A19A1-B7BC-4FE5-BCD8-81A650D48A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7160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17120-81C7-4A9C-B05D-6BC5166AC48C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A19A1-B7BC-4FE5-BCD8-81A650D48AF8}" type="slidenum">
              <a:rPr lang="cs-CZ" smtClean="0"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371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17120-81C7-4A9C-B05D-6BC5166AC48C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A19A1-B7BC-4FE5-BCD8-81A650D48A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8870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17120-81C7-4A9C-B05D-6BC5166AC48C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A19A1-B7BC-4FE5-BCD8-81A650D48A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9376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17120-81C7-4A9C-B05D-6BC5166AC48C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A19A1-B7BC-4FE5-BCD8-81A650D48A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598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17120-81C7-4A9C-B05D-6BC5166AC48C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A19A1-B7BC-4FE5-BCD8-81A650D48A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0906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17120-81C7-4A9C-B05D-6BC5166AC48C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A19A1-B7BC-4FE5-BCD8-81A650D48A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625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17120-81C7-4A9C-B05D-6BC5166AC48C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A19A1-B7BC-4FE5-BCD8-81A650D48A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3218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AC617120-81C7-4A9C-B05D-6BC5166AC48C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3EA19A1-B7BC-4FE5-BCD8-81A650D48A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51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E6ED22-DF2D-43BE-9D55-6805DF18B1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Pavoukovci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5B41BD1-7B73-4BC5-AFFB-1014037E58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Sekáči, štíři, roztoči</a:t>
            </a:r>
          </a:p>
        </p:txBody>
      </p:sp>
    </p:spTree>
    <p:extLst>
      <p:ext uri="{BB962C8B-B14F-4D97-AF65-F5344CB8AC3E}">
        <p14:creationId xmlns:p14="http://schemas.microsoft.com/office/powerpoint/2010/main" val="2892931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078AA7-1CA3-4394-A439-9F31342C1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268" y="678991"/>
            <a:ext cx="3931920" cy="1315180"/>
          </a:xfrm>
        </p:spPr>
        <p:txBody>
          <a:bodyPr/>
          <a:lstStyle/>
          <a:p>
            <a:r>
              <a:rPr lang="cs-CZ" dirty="0"/>
              <a:t>Zákožka svrabová</a:t>
            </a:r>
          </a:p>
        </p:txBody>
      </p:sp>
      <p:pic>
        <p:nvPicPr>
          <p:cNvPr id="6" name="Zástupný obsah 5" descr="Obsah obrázku členovci, bezobratlí, roztoči&#10;&#10;Popis byl vytvořen automaticky">
            <a:extLst>
              <a:ext uri="{FF2B5EF4-FFF2-40B4-BE49-F238E27FC236}">
                <a16:creationId xmlns:a16="http://schemas.microsoft.com/office/drawing/2014/main" id="{C8A16805-C179-4C1B-BEEA-C7593D274E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30357"/>
            <a:ext cx="5351643" cy="4008566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20C13E2-37A1-415F-8A49-8AE572EB1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8174" y="2278603"/>
            <a:ext cx="3931920" cy="3519082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/>
              <a:t>Způsobuje onemocnění SVRAB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/>
              <a:t>Samice vyvrtává chodbičky v lidské pokožce, kam klade vajíčka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/>
              <a:t>Pocit svědění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/>
              <a:t>Nejvíce – mezi prsty a na břiše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/>
              <a:t>Přenos – přímý styk s osobou</a:t>
            </a:r>
          </a:p>
          <a:p>
            <a:r>
              <a:rPr lang="cs-CZ" sz="2000" dirty="0"/>
              <a:t>	nepřevlečené postele</a:t>
            </a:r>
          </a:p>
        </p:txBody>
      </p:sp>
      <p:pic>
        <p:nvPicPr>
          <p:cNvPr id="8" name="Obrázek 7" descr="Obsah obrázku bezobratlí, členovci, lupenonožci&#10;&#10;Popis byl vytvořen automaticky">
            <a:extLst>
              <a:ext uri="{FF2B5EF4-FFF2-40B4-BE49-F238E27FC236}">
                <a16:creationId xmlns:a16="http://schemas.microsoft.com/office/drawing/2014/main" id="{A7AA0D39-8AF7-49D9-AD98-8691996B4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62" y="4564603"/>
            <a:ext cx="1950720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0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C1C66B7-9644-4D9B-9A19-5FD3E30EF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B78A93-D417-4DCA-94C6-29DD457E5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B95D79A-D477-4D09-8E18-B5AF34F35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564" y="609600"/>
            <a:ext cx="3912583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Varroa </a:t>
            </a:r>
            <a:r>
              <a:rPr lang="en-US" sz="3600" dirty="0" err="1"/>
              <a:t>včelí</a:t>
            </a:r>
            <a:endParaRPr lang="en-US" sz="36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D859B5-6B91-4E36-B9D2-83739A581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371" y="4066796"/>
            <a:ext cx="2157385" cy="2061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ázek 9" descr="Obsah obrázku patro&#10;&#10;Popis byl vytvořen automaticky">
            <a:extLst>
              <a:ext uri="{FF2B5EF4-FFF2-40B4-BE49-F238E27FC236}">
                <a16:creationId xmlns:a16="http://schemas.microsoft.com/office/drawing/2014/main" id="{A61D4EFA-C3A4-4282-BBDC-11E855C956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2" r="5" b="5"/>
          <a:stretch/>
        </p:blipFill>
        <p:spPr>
          <a:xfrm>
            <a:off x="3044815" y="3249974"/>
            <a:ext cx="4027002" cy="2877940"/>
          </a:xfrm>
          <a:prstGeom prst="rect">
            <a:avLst/>
          </a:prstGeom>
        </p:spPr>
      </p:pic>
      <p:pic>
        <p:nvPicPr>
          <p:cNvPr id="8" name="Obrázek 7" descr="Obsah obrázku tráva&#10;&#10;Popis byl vytvořen automaticky">
            <a:extLst>
              <a:ext uri="{FF2B5EF4-FFF2-40B4-BE49-F238E27FC236}">
                <a16:creationId xmlns:a16="http://schemas.microsoft.com/office/drawing/2014/main" id="{571152E1-48A1-4F36-B789-221FE7961B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" r="5444" b="4"/>
          <a:stretch/>
        </p:blipFill>
        <p:spPr>
          <a:xfrm>
            <a:off x="721369" y="744836"/>
            <a:ext cx="4113439" cy="3161093"/>
          </a:xfrm>
          <a:custGeom>
            <a:avLst/>
            <a:gdLst/>
            <a:ahLst/>
            <a:cxnLst/>
            <a:rect l="l" t="t" r="r" b="b"/>
            <a:pathLst>
              <a:path w="4113439" h="3161093">
                <a:moveTo>
                  <a:pt x="0" y="0"/>
                </a:moveTo>
                <a:lnTo>
                  <a:pt x="4113439" y="0"/>
                </a:lnTo>
                <a:lnTo>
                  <a:pt x="4113439" y="2344272"/>
                </a:lnTo>
                <a:lnTo>
                  <a:pt x="2157387" y="2344272"/>
                </a:lnTo>
                <a:lnTo>
                  <a:pt x="2157387" y="3161093"/>
                </a:lnTo>
                <a:lnTo>
                  <a:pt x="0" y="3161093"/>
                </a:lnTo>
                <a:close/>
              </a:path>
            </a:pathLst>
          </a:custGeom>
        </p:spPr>
      </p:pic>
      <p:pic>
        <p:nvPicPr>
          <p:cNvPr id="6" name="Zástupný obsah 5" descr="Obsah obrázku členovci, bezobratlí, roztoči&#10;&#10;Popis byl vytvořen automaticky">
            <a:extLst>
              <a:ext uri="{FF2B5EF4-FFF2-40B4-BE49-F238E27FC236}">
                <a16:creationId xmlns:a16="http://schemas.microsoft.com/office/drawing/2014/main" id="{6DACC260-790E-4D2F-A804-8A48067B73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" r="-3" b="1435"/>
          <a:stretch/>
        </p:blipFill>
        <p:spPr>
          <a:xfrm>
            <a:off x="4992749" y="744837"/>
            <a:ext cx="2079068" cy="2344272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777ACB-666B-457C-BE8A-975FAF225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8564" y="2057400"/>
            <a:ext cx="3912583" cy="4038600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182880">
              <a:lnSpc>
                <a:spcPct val="90000"/>
              </a:lnSpc>
              <a:buFont typeface="Corbel" pitchFamily="34" charset="0"/>
              <a:buChar char="•"/>
            </a:pPr>
            <a:r>
              <a:rPr lang="en-US" sz="1800"/>
              <a:t>Parazit včely medonosné</a:t>
            </a:r>
          </a:p>
          <a:p>
            <a:pPr marL="342900" indent="-182880">
              <a:lnSpc>
                <a:spcPct val="90000"/>
              </a:lnSpc>
              <a:buFont typeface="Corbel" pitchFamily="34" charset="0"/>
              <a:buChar char="•"/>
            </a:pPr>
            <a:r>
              <a:rPr lang="en-US" sz="1800"/>
              <a:t>Oslabuje včelstvo </a:t>
            </a:r>
          </a:p>
          <a:p>
            <a:pPr marL="342900" indent="-182880">
              <a:lnSpc>
                <a:spcPct val="90000"/>
              </a:lnSpc>
              <a:buFont typeface="Corbel" pitchFamily="34" charset="0"/>
              <a:buChar char="•"/>
            </a:pPr>
            <a:r>
              <a:rPr lang="en-US" sz="1800"/>
              <a:t>Může způsobit úplné vyhynutí včelstva</a:t>
            </a:r>
          </a:p>
        </p:txBody>
      </p:sp>
    </p:spTree>
    <p:extLst>
      <p:ext uri="{BB962C8B-B14F-4D97-AF65-F5344CB8AC3E}">
        <p14:creationId xmlns:p14="http://schemas.microsoft.com/office/powerpoint/2010/main" val="126412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země, členovci, bezobratlí, zavřít&#10;&#10;Popis byl vytvořen automaticky">
            <a:extLst>
              <a:ext uri="{FF2B5EF4-FFF2-40B4-BE49-F238E27FC236}">
                <a16:creationId xmlns:a16="http://schemas.microsoft.com/office/drawing/2014/main" id="{040D8EF8-7795-4803-94C3-3252462F7C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" r="1" b="1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3" name="Obrázek 2" descr="Obsah obrázku exteriér, bezobratlí, sekáč&#10;&#10;Popis byl vytvořen automaticky">
            <a:extLst>
              <a:ext uri="{FF2B5EF4-FFF2-40B4-BE49-F238E27FC236}">
                <a16:creationId xmlns:a16="http://schemas.microsoft.com/office/drawing/2014/main" id="{2E278462-9691-47C3-A366-5538DD4981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" r="-1" b="7062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7" name="Obrázek 6" descr="Obsah obrázku roztoči, bezobratlí, členovci&#10;&#10;Popis byl vytvořen automaticky">
            <a:extLst>
              <a:ext uri="{FF2B5EF4-FFF2-40B4-BE49-F238E27FC236}">
                <a16:creationId xmlns:a16="http://schemas.microsoft.com/office/drawing/2014/main" id="{F2C46434-28AB-476B-8458-43718997E3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3" r="8059" b="-2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16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F95296-3AF0-41D2-95A0-F8BF1C7C2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583" y="1005840"/>
            <a:ext cx="4131337" cy="939692"/>
          </a:xfrm>
        </p:spPr>
        <p:txBody>
          <a:bodyPr/>
          <a:lstStyle/>
          <a:p>
            <a:r>
              <a:rPr lang="cs-CZ" dirty="0"/>
              <a:t>Sekáči</a:t>
            </a:r>
          </a:p>
        </p:txBody>
      </p:sp>
      <p:pic>
        <p:nvPicPr>
          <p:cNvPr id="6" name="Zástupný obsah 5" descr="Obsah obrázku země, sekáč, bezobratlí, hmyz&#10;&#10;Popis byl vytvořen automaticky">
            <a:extLst>
              <a:ext uri="{FF2B5EF4-FFF2-40B4-BE49-F238E27FC236}">
                <a16:creationId xmlns:a16="http://schemas.microsoft.com/office/drawing/2014/main" id="{C0BE548F-0E1C-4134-A67D-45B2CDDE1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897" y="586192"/>
            <a:ext cx="7458742" cy="4559739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30A8152-7E68-4D25-A231-A37452EEE9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8795" y="2270436"/>
            <a:ext cx="3931920" cy="3017520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/>
              <a:t>Příbuzní pavoukům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/>
              <a:t>Hlavohruď a zadeček spojeny – tvar „kolečka“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/>
              <a:t>Nemají snovací bradavky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/>
              <a:t>Nestaví pavučiny</a:t>
            </a:r>
          </a:p>
        </p:txBody>
      </p:sp>
    </p:spTree>
    <p:extLst>
      <p:ext uri="{BB962C8B-B14F-4D97-AF65-F5344CB8AC3E}">
        <p14:creationId xmlns:p14="http://schemas.microsoft.com/office/powerpoint/2010/main" val="5018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DD2FAF-C467-4A17-8E0C-8178772EA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34" y="327009"/>
            <a:ext cx="3931920" cy="797508"/>
          </a:xfrm>
        </p:spPr>
        <p:txBody>
          <a:bodyPr/>
          <a:lstStyle/>
          <a:p>
            <a:r>
              <a:rPr lang="cs-CZ" dirty="0"/>
              <a:t>Štíři</a:t>
            </a:r>
          </a:p>
        </p:txBody>
      </p:sp>
      <p:pic>
        <p:nvPicPr>
          <p:cNvPr id="8" name="Zástupný obsah 7" descr="Obsah obrázku země, exteriér, hmyz&#10;&#10;Popis byl vytvořen automaticky">
            <a:extLst>
              <a:ext uri="{FF2B5EF4-FFF2-40B4-BE49-F238E27FC236}">
                <a16:creationId xmlns:a16="http://schemas.microsoft.com/office/drawing/2014/main" id="{78E02159-7866-42B7-8AEA-8755307D4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34" y="1347399"/>
            <a:ext cx="7086600" cy="5060274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C6E20C7-B451-42B6-AAB3-5643CB5FB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16888" y="1347399"/>
            <a:ext cx="3931920" cy="3017520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/>
              <a:t>Nejstarší skupina pavoukovců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/>
              <a:t>Makadla přeměněna na klepeta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/>
              <a:t>Na zadečku hrot s jedovou žlázou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/>
              <a:t>Loví za soumraku, jsou draví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/>
              <a:t>Tropy, subtropy </a:t>
            </a:r>
          </a:p>
        </p:txBody>
      </p:sp>
    </p:spTree>
    <p:extLst>
      <p:ext uri="{BB962C8B-B14F-4D97-AF65-F5344CB8AC3E}">
        <p14:creationId xmlns:p14="http://schemas.microsoft.com/office/powerpoint/2010/main" val="145198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C4541C-E441-461C-9B54-9F2C772AF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713362"/>
          </a:xfrm>
        </p:spPr>
        <p:txBody>
          <a:bodyPr/>
          <a:lstStyle/>
          <a:p>
            <a:r>
              <a:rPr lang="cs-CZ" dirty="0"/>
              <a:t>Největší a nejmenší štíři</a:t>
            </a:r>
          </a:p>
        </p:txBody>
      </p:sp>
      <p:pic>
        <p:nvPicPr>
          <p:cNvPr id="4" name="Největší i nejmenší štíři na výstavě v Zoo Praha">
            <a:hlinkClick r:id="" action="ppaction://media"/>
            <a:extLst>
              <a:ext uri="{FF2B5EF4-FFF2-40B4-BE49-F238E27FC236}">
                <a16:creationId xmlns:a16="http://schemas.microsoft.com/office/drawing/2014/main" id="{3E4B4E43-C6E1-4384-A5A1-E3CE4DC37AA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4877" y="1409700"/>
            <a:ext cx="8269591" cy="4651302"/>
          </a:xfrm>
        </p:spPr>
      </p:pic>
    </p:spTree>
    <p:extLst>
      <p:ext uri="{BB962C8B-B14F-4D97-AF65-F5344CB8AC3E}">
        <p14:creationId xmlns:p14="http://schemas.microsoft.com/office/powerpoint/2010/main" val="260456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C1C66B7-9644-4D9B-9A19-5FD3E30EF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682EA3-E633-4081-9743-2D462CD5C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C124DA-5665-462A-B4DD-5F5F33852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6B466C0-C1E9-4C07-AE23-5E9D6C4D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CE4AF0-DA3D-4D8D-AECB-4F4AABB4C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412F545-DC54-476A-B6F6-FDD039076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5896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790982CF-E4D4-4049-89C6-8783DA5A6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5233480"/>
            <a:ext cx="9966960" cy="10992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6600" b="1" cap="all"/>
              <a:t>Roztoči</a:t>
            </a:r>
          </a:p>
        </p:txBody>
      </p:sp>
      <p:pic>
        <p:nvPicPr>
          <p:cNvPr id="7" name="Obrázek 6" descr="Obsah obrázku členovci, polypovci&#10;&#10;Popis byl vytvořen automaticky">
            <a:extLst>
              <a:ext uri="{FF2B5EF4-FFF2-40B4-BE49-F238E27FC236}">
                <a16:creationId xmlns:a16="http://schemas.microsoft.com/office/drawing/2014/main" id="{D442D2C3-ED87-4073-8755-06DB0871FC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4" r="-1" b="2063"/>
          <a:stretch/>
        </p:blipFill>
        <p:spPr>
          <a:xfrm>
            <a:off x="4286446" y="741172"/>
            <a:ext cx="3470431" cy="3279644"/>
          </a:xfrm>
          <a:prstGeom prst="rect">
            <a:avLst/>
          </a:prstGeom>
        </p:spPr>
      </p:pic>
      <p:pic>
        <p:nvPicPr>
          <p:cNvPr id="5" name="Zástupný obsah 4" descr="Obsah obrázku roztoči, bezobratlí, členovci&#10;&#10;Popis byl vytvořen automaticky">
            <a:extLst>
              <a:ext uri="{FF2B5EF4-FFF2-40B4-BE49-F238E27FC236}">
                <a16:creationId xmlns:a16="http://schemas.microsoft.com/office/drawing/2014/main" id="{36BD1B33-1EEB-4E28-89BC-2934282C7B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0" r="13096" b="-3"/>
          <a:stretch/>
        </p:blipFill>
        <p:spPr>
          <a:xfrm>
            <a:off x="697905" y="741172"/>
            <a:ext cx="3470431" cy="3279644"/>
          </a:xfrm>
          <a:prstGeom prst="rect">
            <a:avLst/>
          </a:prstGeom>
        </p:spPr>
      </p:pic>
      <p:pic>
        <p:nvPicPr>
          <p:cNvPr id="9" name="Obrázek 8" descr="Obsah obrázku tráva&#10;&#10;Popis byl vytvořen automaticky">
            <a:extLst>
              <a:ext uri="{FF2B5EF4-FFF2-40B4-BE49-F238E27FC236}">
                <a16:creationId xmlns:a16="http://schemas.microsoft.com/office/drawing/2014/main" id="{F408B5E2-885E-4A53-A047-FC3086EAF1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4" r="14105" b="4"/>
          <a:stretch/>
        </p:blipFill>
        <p:spPr>
          <a:xfrm>
            <a:off x="7993097" y="741172"/>
            <a:ext cx="3470431" cy="327964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8B750E8-D651-4A80-8247-9CD2477C2C35}"/>
              </a:ext>
            </a:extLst>
          </p:cNvPr>
          <p:cNvSpPr txBox="1"/>
          <p:nvPr/>
        </p:nvSpPr>
        <p:spPr>
          <a:xfrm>
            <a:off x="4883286" y="4333201"/>
            <a:ext cx="2003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Zákožka svrabová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D9739C2-6F16-4568-BA7C-0507E399B070}"/>
              </a:ext>
            </a:extLst>
          </p:cNvPr>
          <p:cNvSpPr txBox="1"/>
          <p:nvPr/>
        </p:nvSpPr>
        <p:spPr>
          <a:xfrm>
            <a:off x="826851" y="4359746"/>
            <a:ext cx="2383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Klíště obecné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3F5AC2A-2704-4180-B93D-73C64AD2B6C1}"/>
              </a:ext>
            </a:extLst>
          </p:cNvPr>
          <p:cNvSpPr txBox="1"/>
          <p:nvPr/>
        </p:nvSpPr>
        <p:spPr>
          <a:xfrm>
            <a:off x="8700873" y="4318430"/>
            <a:ext cx="2762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Varroa</a:t>
            </a:r>
            <a:r>
              <a:rPr lang="cs-CZ" dirty="0"/>
              <a:t> včelí</a:t>
            </a:r>
          </a:p>
        </p:txBody>
      </p:sp>
    </p:spTree>
    <p:extLst>
      <p:ext uri="{BB962C8B-B14F-4D97-AF65-F5344CB8AC3E}">
        <p14:creationId xmlns:p14="http://schemas.microsoft.com/office/powerpoint/2010/main" val="405752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12B388-7656-4204-A525-5F07A6F1B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Klíště obecné</a:t>
            </a:r>
          </a:p>
        </p:txBody>
      </p:sp>
      <p:pic>
        <p:nvPicPr>
          <p:cNvPr id="10" name="Zástupný obsah 9" descr="Obsah obrázku členovci, bezobratlí, roztoči&#10;&#10;Popis byl vytvořen automaticky">
            <a:extLst>
              <a:ext uri="{FF2B5EF4-FFF2-40B4-BE49-F238E27FC236}">
                <a16:creationId xmlns:a16="http://schemas.microsoft.com/office/drawing/2014/main" id="{CB3DDF07-14FF-43D0-9B1C-56760BEA79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79" y="1635625"/>
            <a:ext cx="7710505" cy="4337158"/>
          </a:xfrm>
        </p:spPr>
      </p:pic>
      <p:pic>
        <p:nvPicPr>
          <p:cNvPr id="12" name="Zástupný obsah 11" descr="Obsah obrázku snězeno, zelenina&#10;&#10;Popis byl vytvořen automaticky">
            <a:extLst>
              <a:ext uri="{FF2B5EF4-FFF2-40B4-BE49-F238E27FC236}">
                <a16:creationId xmlns:a16="http://schemas.microsoft.com/office/drawing/2014/main" id="{903FC70B-F0B2-4507-ABFD-62F41E6796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450" y="468473"/>
            <a:ext cx="3517439" cy="2638079"/>
          </a:xfr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89541024-EDA3-4BE2-82CF-88E493C1AC47}"/>
              </a:ext>
            </a:extLst>
          </p:cNvPr>
          <p:cNvSpPr txBox="1"/>
          <p:nvPr/>
        </p:nvSpPr>
        <p:spPr>
          <a:xfrm>
            <a:off x="8658144" y="3387460"/>
            <a:ext cx="28204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/>
              <a:t>Žije jako parazit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/>
              <a:t>Ústní otvor – bodavě sací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/>
              <a:t>Přizpůsoben k protržení kůže a sání krve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/>
              <a:t>Vpouští do těla látku, která zabraňuje srážení krve</a:t>
            </a:r>
          </a:p>
        </p:txBody>
      </p:sp>
    </p:spTree>
    <p:extLst>
      <p:ext uri="{BB962C8B-B14F-4D97-AF65-F5344CB8AC3E}">
        <p14:creationId xmlns:p14="http://schemas.microsoft.com/office/powerpoint/2010/main" val="328035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6E145D-2BFB-4DF9-B543-A91C761C0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260" y="464982"/>
            <a:ext cx="3931920" cy="760703"/>
          </a:xfrm>
        </p:spPr>
        <p:txBody>
          <a:bodyPr/>
          <a:lstStyle/>
          <a:p>
            <a:r>
              <a:rPr lang="cs-CZ" dirty="0"/>
              <a:t>Klíště obecné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53BA980-B709-4E73-BFC5-3A0446550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10947" y="992221"/>
            <a:ext cx="3931920" cy="1964987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Samice saje krev suchozemských obratlovců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Samec je menší,  potravu nepřijímá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Samice klade vajíčka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A9CD179-6694-4A79-A84B-D4CCA1935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18" y="464982"/>
            <a:ext cx="5791988" cy="4914414"/>
          </a:xfrm>
          <a:prstGeom prst="rect">
            <a:avLst/>
          </a:prstGeom>
        </p:spPr>
      </p:pic>
      <p:pic>
        <p:nvPicPr>
          <p:cNvPr id="12" name="Obrázek 11" descr="Obsah obrázku roztoči, členovci, bezobratlí&#10;&#10;Popis byl vytvořen automaticky">
            <a:extLst>
              <a:ext uri="{FF2B5EF4-FFF2-40B4-BE49-F238E27FC236}">
                <a16:creationId xmlns:a16="http://schemas.microsoft.com/office/drawing/2014/main" id="{4A6DD451-A379-43E6-AF46-D9308B5E4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907" y="3731378"/>
            <a:ext cx="33020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0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D31747-247D-4A6E-9F16-4E172396F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757" y="774401"/>
            <a:ext cx="3931920" cy="760703"/>
          </a:xfrm>
        </p:spPr>
        <p:txBody>
          <a:bodyPr/>
          <a:lstStyle/>
          <a:p>
            <a:r>
              <a:rPr lang="cs-CZ" dirty="0"/>
              <a:t>Klíště obecné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8A3458EA-F771-4554-805A-DB9D6AE81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10" y="4180788"/>
            <a:ext cx="3425454" cy="2279484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3CA4CC6-B0C0-427D-A745-EE07F791D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6757" y="1710944"/>
            <a:ext cx="3931920" cy="3017520"/>
          </a:xfrm>
        </p:spPr>
        <p:txBody>
          <a:bodyPr/>
          <a:lstStyle/>
          <a:p>
            <a:r>
              <a:rPr lang="cs-CZ" dirty="0"/>
              <a:t>Způsobují onemocnění</a:t>
            </a:r>
          </a:p>
          <a:p>
            <a:r>
              <a:rPr lang="cs-CZ" dirty="0"/>
              <a:t>Bakteriální </a:t>
            </a:r>
          </a:p>
          <a:p>
            <a:r>
              <a:rPr lang="cs-CZ" dirty="0"/>
              <a:t>Borelióza</a:t>
            </a:r>
          </a:p>
          <a:p>
            <a:r>
              <a:rPr lang="cs-CZ" dirty="0"/>
              <a:t>Příznak – zarudlé místo ve středu světlá tečka</a:t>
            </a:r>
          </a:p>
          <a:p>
            <a:r>
              <a:rPr lang="cs-CZ" dirty="0"/>
              <a:t>Léčba - ATB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3E60785-98D7-44D2-8408-588A7820C7A7}"/>
              </a:ext>
            </a:extLst>
          </p:cNvPr>
          <p:cNvSpPr txBox="1"/>
          <p:nvPr/>
        </p:nvSpPr>
        <p:spPr>
          <a:xfrm>
            <a:off x="6752627" y="1710944"/>
            <a:ext cx="33365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1"/>
                </a:solidFill>
              </a:rPr>
              <a:t>Virové</a:t>
            </a:r>
          </a:p>
          <a:p>
            <a:endParaRPr lang="cs-CZ" dirty="0">
              <a:solidFill>
                <a:schemeClr val="accent1"/>
              </a:solidFill>
            </a:endParaRPr>
          </a:p>
          <a:p>
            <a:r>
              <a:rPr lang="cs-CZ" dirty="0">
                <a:solidFill>
                  <a:schemeClr val="accent1"/>
                </a:solidFill>
              </a:rPr>
              <a:t>Klíšťová encefalitida – zánět mozkových blan</a:t>
            </a:r>
          </a:p>
          <a:p>
            <a:endParaRPr lang="cs-CZ" dirty="0">
              <a:solidFill>
                <a:schemeClr val="accent1"/>
              </a:solidFill>
            </a:endParaRPr>
          </a:p>
          <a:p>
            <a:r>
              <a:rPr lang="cs-CZ" dirty="0">
                <a:solidFill>
                  <a:schemeClr val="accent1"/>
                </a:solidFill>
              </a:rPr>
              <a:t>Prevence - očkování</a:t>
            </a:r>
          </a:p>
          <a:p>
            <a:endParaRPr lang="cs-CZ" dirty="0">
              <a:solidFill>
                <a:schemeClr val="accent1"/>
              </a:solidFill>
            </a:endParaRPr>
          </a:p>
          <a:p>
            <a:endParaRPr lang="cs-CZ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29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Základ">
  <a:themeElements>
    <a:clrScheme name="Základ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Zákla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Základ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171</Words>
  <Application>Microsoft Office PowerPoint</Application>
  <PresentationFormat>Širokoúhlá obrazovka</PresentationFormat>
  <Paragraphs>49</Paragraphs>
  <Slides>11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Corbel</vt:lpstr>
      <vt:lpstr>Wingdings</vt:lpstr>
      <vt:lpstr>Základ</vt:lpstr>
      <vt:lpstr>Pavoukovci</vt:lpstr>
      <vt:lpstr>Prezentace aplikace PowerPoint</vt:lpstr>
      <vt:lpstr>Sekáči</vt:lpstr>
      <vt:lpstr>Štíři</vt:lpstr>
      <vt:lpstr>Největší a nejmenší štíři</vt:lpstr>
      <vt:lpstr>Roztoči</vt:lpstr>
      <vt:lpstr>Klíště obecné</vt:lpstr>
      <vt:lpstr>Klíště obecné</vt:lpstr>
      <vt:lpstr>Klíště obecné</vt:lpstr>
      <vt:lpstr>Zákožka svrabová</vt:lpstr>
      <vt:lpstr>Varroa včelí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Pavoukovci</dc:title>
  <dc:creator>Šnircová Monika</dc:creator>
  <cp:lastModifiedBy>Šnircová Monika</cp:lastModifiedBy>
  <cp:revision>2</cp:revision>
  <dcterms:created xsi:type="dcterms:W3CDTF">2020-12-29T09:37:34Z</dcterms:created>
  <dcterms:modified xsi:type="dcterms:W3CDTF">2020-12-29T09:39:07Z</dcterms:modified>
</cp:coreProperties>
</file>