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  <p:sldId id="284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8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56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62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34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06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40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84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2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22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37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46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B49C5BD-003B-46D6-9246-9808BD039984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CAF850B-1AAD-4E7F-B905-900B32755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55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youtube.com/watch?v=XDCz7_jKgZ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jp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tuk9C4RvqE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9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D72D9-52EB-4DA5-8425-A906F8AC26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Pěvci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2A0DDA-5372-487A-81E1-42A7344A46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Ptáci, kteří mají v krku hlasové ústrojí, kterým vydávají zpěv.</a:t>
            </a:r>
          </a:p>
        </p:txBody>
      </p:sp>
    </p:spTree>
    <p:extLst>
      <p:ext uri="{BB962C8B-B14F-4D97-AF65-F5344CB8AC3E}">
        <p14:creationId xmlns:p14="http://schemas.microsoft.com/office/powerpoint/2010/main" val="17888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E90E3-567A-4318-9103-227EEE56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463" y="818321"/>
            <a:ext cx="4051190" cy="1356360"/>
          </a:xfrm>
        </p:spPr>
        <p:txBody>
          <a:bodyPr/>
          <a:lstStyle/>
          <a:p>
            <a:r>
              <a:rPr lang="cs-CZ" dirty="0"/>
              <a:t>Strnad obecný</a:t>
            </a:r>
          </a:p>
        </p:txBody>
      </p:sp>
      <p:pic>
        <p:nvPicPr>
          <p:cNvPr id="6" name="Zástupný obsah 5" descr="Obsah obrázku strom, pták, exteriér, větev&#10;&#10;Popis byl vytvořen automaticky">
            <a:extLst>
              <a:ext uri="{FF2B5EF4-FFF2-40B4-BE49-F238E27FC236}">
                <a16:creationId xmlns:a16="http://schemas.microsoft.com/office/drawing/2014/main" id="{6FDEBD3A-7E5A-4541-8B09-C1ABECFA70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732527"/>
            <a:ext cx="6736062" cy="5052047"/>
          </a:xfrm>
        </p:spPr>
      </p:pic>
      <p:pic>
        <p:nvPicPr>
          <p:cNvPr id="7" name="0 - strnad obecný">
            <a:hlinkClick r:id="" action="ppaction://media"/>
            <a:extLst>
              <a:ext uri="{FF2B5EF4-FFF2-40B4-BE49-F238E27FC236}">
                <a16:creationId xmlns:a16="http://schemas.microsoft.com/office/drawing/2014/main" id="{164DD5C4-CF2F-4A5C-82D6-E8A4435F74F4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2695" y="2253905"/>
            <a:ext cx="487363" cy="48736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76239F-2090-4E78-A586-3D9E6BF7B74D}"/>
              </a:ext>
            </a:extLst>
          </p:cNvPr>
          <p:cNvSpPr txBox="1"/>
          <p:nvPr/>
        </p:nvSpPr>
        <p:spPr>
          <a:xfrm>
            <a:off x="7668750" y="3013501"/>
            <a:ext cx="317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Žlutohnědé zbarvení po těle a žlutá hlava</a:t>
            </a:r>
          </a:p>
        </p:txBody>
      </p:sp>
    </p:spTree>
    <p:extLst>
      <p:ext uri="{BB962C8B-B14F-4D97-AF65-F5344CB8AC3E}">
        <p14:creationId xmlns:p14="http://schemas.microsoft.com/office/powerpoint/2010/main" val="9302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6BEED7-056B-477B-BE5C-2A6042B6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2872409" cy="1010478"/>
          </a:xfrm>
        </p:spPr>
        <p:txBody>
          <a:bodyPr/>
          <a:lstStyle/>
          <a:p>
            <a:r>
              <a:rPr lang="cs-CZ" dirty="0"/>
              <a:t>Hýl obecný</a:t>
            </a:r>
          </a:p>
        </p:txBody>
      </p:sp>
      <p:pic>
        <p:nvPicPr>
          <p:cNvPr id="8" name="Zástupný obsah 7" descr="Obsah obrázku pták, vsedě, černá, posazený&#10;&#10;Popis byl vytvořen automaticky">
            <a:extLst>
              <a:ext uri="{FF2B5EF4-FFF2-40B4-BE49-F238E27FC236}">
                <a16:creationId xmlns:a16="http://schemas.microsoft.com/office/drawing/2014/main" id="{6E04F732-601D-492A-8CF9-6B00065A5E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484474"/>
            <a:ext cx="4754563" cy="3168576"/>
          </a:xfrm>
        </p:spPr>
      </p:pic>
      <p:pic>
        <p:nvPicPr>
          <p:cNvPr id="12" name="Zástupný obsah 11" descr="Obsah obrázku pták, exteriér, vsedě, zpěvní&#10;&#10;Popis byl vytvořen automaticky">
            <a:extLst>
              <a:ext uri="{FF2B5EF4-FFF2-40B4-BE49-F238E27FC236}">
                <a16:creationId xmlns:a16="http://schemas.microsoft.com/office/drawing/2014/main" id="{23697A27-656B-43D2-A33B-1CF82A42D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4" y="2485010"/>
            <a:ext cx="4754563" cy="3168040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36515EB-146A-4B61-98F2-3A1ACFD17108}"/>
              </a:ext>
            </a:extLst>
          </p:cNvPr>
          <p:cNvSpPr txBox="1"/>
          <p:nvPr/>
        </p:nvSpPr>
        <p:spPr>
          <a:xfrm>
            <a:off x="2574234" y="591882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samička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72FFFB7-30B8-47B2-8A1C-BF9DB5610115}"/>
              </a:ext>
            </a:extLst>
          </p:cNvPr>
          <p:cNvSpPr txBox="1"/>
          <p:nvPr/>
        </p:nvSpPr>
        <p:spPr>
          <a:xfrm>
            <a:off x="7846114" y="591882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samec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18CF8EF-68C5-4F17-A9BC-BA58CD7DD882}"/>
              </a:ext>
            </a:extLst>
          </p:cNvPr>
          <p:cNvSpPr txBox="1"/>
          <p:nvPr/>
        </p:nvSpPr>
        <p:spPr>
          <a:xfrm>
            <a:off x="4691270" y="854765"/>
            <a:ext cx="4502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Samec má červené břicha, samice světle hnědé</a:t>
            </a:r>
          </a:p>
        </p:txBody>
      </p:sp>
    </p:spTree>
    <p:extLst>
      <p:ext uri="{BB962C8B-B14F-4D97-AF65-F5344CB8AC3E}">
        <p14:creationId xmlns:p14="http://schemas.microsoft.com/office/powerpoint/2010/main" val="20349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5C319-B854-4E0F-865A-4D06D57E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422" y="609600"/>
            <a:ext cx="3792097" cy="1356360"/>
          </a:xfrm>
        </p:spPr>
        <p:txBody>
          <a:bodyPr/>
          <a:lstStyle/>
          <a:p>
            <a:r>
              <a:rPr lang="cs-CZ" dirty="0"/>
              <a:t>Zvonek zelený</a:t>
            </a:r>
          </a:p>
        </p:txBody>
      </p:sp>
      <p:pic>
        <p:nvPicPr>
          <p:cNvPr id="7" name="Zástupný obsah 6" descr="Obsah obrázku vsedě, posazený, exteriér, dřevěné&#10;&#10;Popis byl vytvořen automaticky">
            <a:extLst>
              <a:ext uri="{FF2B5EF4-FFF2-40B4-BE49-F238E27FC236}">
                <a16:creationId xmlns:a16="http://schemas.microsoft.com/office/drawing/2014/main" id="{82A43394-3FC3-475D-B8E7-4102FD66B8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" y="745728"/>
            <a:ext cx="6249875" cy="4687406"/>
          </a:xfrm>
        </p:spPr>
      </p:pic>
      <p:pic>
        <p:nvPicPr>
          <p:cNvPr id="5" name="Zvonek_zeleny_1">
            <a:hlinkClick r:id="" action="ppaction://media"/>
            <a:extLst>
              <a:ext uri="{FF2B5EF4-FFF2-40B4-BE49-F238E27FC236}">
                <a16:creationId xmlns:a16="http://schemas.microsoft.com/office/drawing/2014/main" id="{E4DBC17B-6108-4281-89CB-ED0C003872A8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5107" y="1806162"/>
            <a:ext cx="487363" cy="48736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1D9DF88-BCAD-4F30-9042-0EC590D3EF66}"/>
              </a:ext>
            </a:extLst>
          </p:cNvPr>
          <p:cNvSpPr txBox="1"/>
          <p:nvPr/>
        </p:nvSpPr>
        <p:spPr>
          <a:xfrm>
            <a:off x="7315200" y="2432482"/>
            <a:ext cx="3792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Veliký jako vrabec</a:t>
            </a:r>
          </a:p>
          <a:p>
            <a:r>
              <a:rPr lang="cs-CZ" sz="2400" dirty="0"/>
              <a:t>Samec – celý zelený se žlutým okrajem křídel</a:t>
            </a:r>
          </a:p>
        </p:txBody>
      </p:sp>
    </p:spTree>
    <p:extLst>
      <p:ext uri="{BB962C8B-B14F-4D97-AF65-F5344CB8AC3E}">
        <p14:creationId xmlns:p14="http://schemas.microsoft.com/office/powerpoint/2010/main" val="11592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E287E-2428-4DB2-8FA6-227FFE75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530087"/>
            <a:ext cx="2892287" cy="771939"/>
          </a:xfrm>
        </p:spPr>
        <p:txBody>
          <a:bodyPr>
            <a:normAutofit fontScale="90000"/>
          </a:bodyPr>
          <a:lstStyle/>
          <a:p>
            <a:r>
              <a:rPr lang="cs-CZ" dirty="0"/>
              <a:t>Sýkory v ČR</a:t>
            </a:r>
          </a:p>
        </p:txBody>
      </p:sp>
      <p:pic>
        <p:nvPicPr>
          <p:cNvPr id="7" name="Zástupný obsah 6" descr="Obsah obrázku pták, vsedě, posazený, exteriér&#10;&#10;Popis byl vytvořen automaticky">
            <a:hlinkClick r:id="rId2"/>
            <a:extLst>
              <a:ext uri="{FF2B5EF4-FFF2-40B4-BE49-F238E27FC236}">
                <a16:creationId xmlns:a16="http://schemas.microsoft.com/office/drawing/2014/main" id="{4ED2DAF5-2A57-4FB7-94CE-C39112C27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409700"/>
            <a:ext cx="6304801" cy="4038600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F0AD5A2-F2B8-40D6-A263-A1FCCB4D927F}"/>
              </a:ext>
            </a:extLst>
          </p:cNvPr>
          <p:cNvSpPr txBox="1"/>
          <p:nvPr/>
        </p:nvSpPr>
        <p:spPr>
          <a:xfrm>
            <a:off x="7421732" y="1882066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https://www.youtube.com/watch?v=XDCz7_jKgZg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57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83D35-D20A-4000-893E-F38BC75F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4334522" cy="871330"/>
          </a:xfrm>
        </p:spPr>
        <p:txBody>
          <a:bodyPr/>
          <a:lstStyle/>
          <a:p>
            <a:r>
              <a:rPr lang="cs-CZ" dirty="0"/>
              <a:t>Hmyzožraví ptáci</a:t>
            </a:r>
          </a:p>
        </p:txBody>
      </p:sp>
      <p:pic>
        <p:nvPicPr>
          <p:cNvPr id="6" name="Zástupný obsah 5" descr="Obsah obrázku exteriér, strom, vsedě, pták&#10;&#10;Popis byl vytvořen automaticky">
            <a:extLst>
              <a:ext uri="{FF2B5EF4-FFF2-40B4-BE49-F238E27FC236}">
                <a16:creationId xmlns:a16="http://schemas.microsoft.com/office/drawing/2014/main" id="{828F2C76-6497-4A06-AB6E-BD7A91C818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6" y="1480930"/>
            <a:ext cx="6356627" cy="476747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778F25-76E4-4FDE-B3D7-FE68C1482779}"/>
              </a:ext>
            </a:extLst>
          </p:cNvPr>
          <p:cNvSpPr txBox="1"/>
          <p:nvPr/>
        </p:nvSpPr>
        <p:spPr>
          <a:xfrm>
            <a:off x="7593496" y="1361661"/>
            <a:ext cx="3455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Sýkora koňadra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5C5DDE7-EFC2-4500-BB5B-7E6ADE9A7988}"/>
              </a:ext>
            </a:extLst>
          </p:cNvPr>
          <p:cNvSpPr txBox="1"/>
          <p:nvPr/>
        </p:nvSpPr>
        <p:spPr>
          <a:xfrm>
            <a:off x="7406300" y="3095683"/>
            <a:ext cx="3829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Znaky:</a:t>
            </a:r>
          </a:p>
          <a:p>
            <a:r>
              <a:rPr lang="cs-CZ" sz="2800" dirty="0"/>
              <a:t>Černá hlava, žluté břicho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15143E7-7468-47AC-88D1-5C2067373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3235" y="5759388"/>
            <a:ext cx="4754880" cy="312938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86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787B1-442F-446B-AC48-C7EF76EE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1328100"/>
            <a:ext cx="3931920" cy="1168842"/>
          </a:xfrm>
        </p:spPr>
        <p:txBody>
          <a:bodyPr/>
          <a:lstStyle/>
          <a:p>
            <a:r>
              <a:rPr lang="cs-CZ" dirty="0"/>
              <a:t>Sýkora modřinka</a:t>
            </a:r>
          </a:p>
        </p:txBody>
      </p:sp>
      <p:pic>
        <p:nvPicPr>
          <p:cNvPr id="6" name="Zástupný obsah 5" descr="Obsah obrázku strom, exteriér, větev, pták&#10;&#10;Popis byl vytvořen automaticky">
            <a:extLst>
              <a:ext uri="{FF2B5EF4-FFF2-40B4-BE49-F238E27FC236}">
                <a16:creationId xmlns:a16="http://schemas.microsoft.com/office/drawing/2014/main" id="{C3679D08-0D6C-4949-9656-8A64EAE06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39" y="1097280"/>
            <a:ext cx="6223221" cy="466741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EB59C4-9EF1-413E-A1F7-AFB2D1C29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Znaky: žluté břicho, modrobílá hlava</a:t>
            </a:r>
          </a:p>
        </p:txBody>
      </p:sp>
    </p:spTree>
    <p:extLst>
      <p:ext uri="{BB962C8B-B14F-4D97-AF65-F5344CB8AC3E}">
        <p14:creationId xmlns:p14="http://schemas.microsoft.com/office/powerpoint/2010/main" val="11271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A6FC9-6F4C-4772-847F-4747A2A8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930303"/>
          </a:xfrm>
        </p:spPr>
        <p:txBody>
          <a:bodyPr/>
          <a:lstStyle/>
          <a:p>
            <a:r>
              <a:rPr lang="cs-CZ" dirty="0"/>
              <a:t>Sýkora uhelníček</a:t>
            </a:r>
          </a:p>
        </p:txBody>
      </p:sp>
      <p:pic>
        <p:nvPicPr>
          <p:cNvPr id="6" name="Zástupný obsah 5" descr="Obsah obrázku exteriér, pták, strom, skála&#10;&#10;Popis byl vytvořen automaticky">
            <a:extLst>
              <a:ext uri="{FF2B5EF4-FFF2-40B4-BE49-F238E27FC236}">
                <a16:creationId xmlns:a16="http://schemas.microsoft.com/office/drawing/2014/main" id="{8E60B22D-86F8-4ACB-B5E5-4423565DC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97" y="867792"/>
            <a:ext cx="6832889" cy="512241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2FCA87-F3C2-4C44-86E0-92EAC4270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Znaky: šedé břicho</a:t>
            </a:r>
          </a:p>
          <a:p>
            <a:r>
              <a:rPr lang="cs-CZ" sz="2800" dirty="0"/>
              <a:t>                černá hlava i krk</a:t>
            </a:r>
          </a:p>
        </p:txBody>
      </p:sp>
    </p:spTree>
    <p:extLst>
      <p:ext uri="{BB962C8B-B14F-4D97-AF65-F5344CB8AC3E}">
        <p14:creationId xmlns:p14="http://schemas.microsoft.com/office/powerpoint/2010/main" val="21023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8FCDA-6204-4F38-BCFA-3EF894BC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255303"/>
          </a:xfrm>
        </p:spPr>
        <p:txBody>
          <a:bodyPr/>
          <a:lstStyle/>
          <a:p>
            <a:r>
              <a:rPr lang="cs-CZ" dirty="0"/>
              <a:t>Sýkora babka</a:t>
            </a:r>
          </a:p>
        </p:txBody>
      </p:sp>
      <p:pic>
        <p:nvPicPr>
          <p:cNvPr id="6" name="Zástupný obsah 5" descr="Obsah obrázku vsedě, pták, zpěvní, černá&#10;&#10;Popis byl vytvořen automaticky">
            <a:extLst>
              <a:ext uri="{FF2B5EF4-FFF2-40B4-BE49-F238E27FC236}">
                <a16:creationId xmlns:a16="http://schemas.microsoft.com/office/drawing/2014/main" id="{9B525CD7-BA7C-42CD-9429-EA8995D5E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904461"/>
            <a:ext cx="6596932" cy="494769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1ADDF2-90E2-4525-9EF9-BD155A310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Znaky: černá hlava, šedé břicho i krk</a:t>
            </a:r>
          </a:p>
        </p:txBody>
      </p:sp>
    </p:spTree>
    <p:extLst>
      <p:ext uri="{BB962C8B-B14F-4D97-AF65-F5344CB8AC3E}">
        <p14:creationId xmlns:p14="http://schemas.microsoft.com/office/powerpoint/2010/main" val="273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73EB-78BA-4E40-8D94-6671434B6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6" y="1088402"/>
            <a:ext cx="3931920" cy="1148963"/>
          </a:xfrm>
        </p:spPr>
        <p:txBody>
          <a:bodyPr/>
          <a:lstStyle/>
          <a:p>
            <a:r>
              <a:rPr lang="cs-CZ" dirty="0"/>
              <a:t>Sýkora parukářka</a:t>
            </a:r>
          </a:p>
        </p:txBody>
      </p:sp>
      <p:pic>
        <p:nvPicPr>
          <p:cNvPr id="6" name="Zástupný obsah 5" descr="Obsah obrázku pták, vsedě, exteriér, zpěvní&#10;&#10;Popis byl vytvořen automaticky">
            <a:extLst>
              <a:ext uri="{FF2B5EF4-FFF2-40B4-BE49-F238E27FC236}">
                <a16:creationId xmlns:a16="http://schemas.microsoft.com/office/drawing/2014/main" id="{D6595442-79DA-408D-8682-8F7CE2505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03" y="1202636"/>
            <a:ext cx="6843810" cy="455808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005254-0554-4BF5-A0D8-CB47F506B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826" y="2655736"/>
            <a:ext cx="3931920" cy="3017520"/>
          </a:xfrm>
        </p:spPr>
        <p:txBody>
          <a:bodyPr>
            <a:normAutofit/>
          </a:bodyPr>
          <a:lstStyle/>
          <a:p>
            <a:r>
              <a:rPr lang="cs-CZ" sz="2400" dirty="0"/>
              <a:t>Znaky: světle hnědé tělo a černobílá chocholka na hlavě</a:t>
            </a:r>
          </a:p>
        </p:txBody>
      </p:sp>
    </p:spTree>
    <p:extLst>
      <p:ext uri="{BB962C8B-B14F-4D97-AF65-F5344CB8AC3E}">
        <p14:creationId xmlns:p14="http://schemas.microsoft.com/office/powerpoint/2010/main" val="19505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FA200-6DC8-4E3E-9B60-AA77AF9D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93599"/>
            <a:ext cx="3931920" cy="846930"/>
          </a:xfrm>
        </p:spPr>
        <p:txBody>
          <a:bodyPr/>
          <a:lstStyle/>
          <a:p>
            <a:r>
              <a:rPr lang="cs-CZ" dirty="0"/>
              <a:t>Vlaštovka obecná</a:t>
            </a:r>
          </a:p>
        </p:txBody>
      </p:sp>
      <p:pic>
        <p:nvPicPr>
          <p:cNvPr id="5" name="0 - vlaštovka obecná">
            <a:hlinkClick r:id="" action="ppaction://media"/>
            <a:extLst>
              <a:ext uri="{FF2B5EF4-FFF2-40B4-BE49-F238E27FC236}">
                <a16:creationId xmlns:a16="http://schemas.microsoft.com/office/drawing/2014/main" id="{48C66AE6-90ED-47A2-A2D2-6AC577B3FFF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1849" y="778676"/>
            <a:ext cx="487363" cy="48736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04DF5C-7E44-4758-99AF-6FE9E1ABF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2899" y="1760442"/>
            <a:ext cx="3931920" cy="3017520"/>
          </a:xfrm>
        </p:spPr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Tmavě modré zbarvení, bílé břicho a na hrdle červená</a:t>
            </a:r>
          </a:p>
          <a:p>
            <a:r>
              <a:rPr lang="cs-CZ" sz="2000" dirty="0"/>
              <a:t>Vidlicovitý ocas</a:t>
            </a:r>
          </a:p>
          <a:p>
            <a:r>
              <a:rPr lang="cs-CZ" sz="2000" dirty="0"/>
              <a:t>Velmi dobrý letec</a:t>
            </a:r>
          </a:p>
          <a:p>
            <a:r>
              <a:rPr lang="cs-CZ" sz="2000" dirty="0"/>
              <a:t>Staví hnízda ve stájích, v podkroví (uvnitř budov)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FC5F53-7E9D-4255-8717-182FD40F9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42" y="1700518"/>
            <a:ext cx="6153541" cy="4153640"/>
          </a:xfrm>
          <a:prstGeom prst="rect">
            <a:avLst/>
          </a:prstGeom>
        </p:spPr>
      </p:pic>
      <p:pic>
        <p:nvPicPr>
          <p:cNvPr id="9" name="Obrázek 8" descr="Obsah obrázku obloha, exteriér, pták, rorýs&#10;&#10;Popis byl vytvořen automaticky">
            <a:extLst>
              <a:ext uri="{FF2B5EF4-FFF2-40B4-BE49-F238E27FC236}">
                <a16:creationId xmlns:a16="http://schemas.microsoft.com/office/drawing/2014/main" id="{34E0E34F-DDD7-4B7D-B7D9-35BFA11B1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5" y="387233"/>
            <a:ext cx="3294127" cy="21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0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997838-F4A4-4D66-8011-5E391D01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070885"/>
          </a:xfrm>
        </p:spPr>
        <p:txBody>
          <a:bodyPr/>
          <a:lstStyle/>
          <a:p>
            <a:r>
              <a:rPr lang="cs-CZ" dirty="0"/>
              <a:t>Zpěv</a:t>
            </a:r>
          </a:p>
        </p:txBody>
      </p:sp>
      <p:pic>
        <p:nvPicPr>
          <p:cNvPr id="5" name="Sykora_modrinka">
            <a:hlinkClick r:id="" action="ppaction://media"/>
            <a:extLst>
              <a:ext uri="{FF2B5EF4-FFF2-40B4-BE49-F238E27FC236}">
                <a16:creationId xmlns:a16="http://schemas.microsoft.com/office/drawing/2014/main" id="{71476CF0-3E95-4DEF-AA43-01FF0B7BEB6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8187" y="4596982"/>
            <a:ext cx="487363" cy="48736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B46437-9D8F-4EB0-9E91-0D577E7B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337847"/>
            <a:ext cx="3931920" cy="3514313"/>
          </a:xfrm>
        </p:spPr>
        <p:txBody>
          <a:bodyPr/>
          <a:lstStyle/>
          <a:p>
            <a:r>
              <a:rPr lang="cs-CZ" dirty="0"/>
              <a:t>Ptáci  si zpěvem označují svá území, ve kterém žijí</a:t>
            </a:r>
          </a:p>
          <a:p>
            <a:r>
              <a:rPr lang="cs-CZ" dirty="0"/>
              <a:t>Samec vábí samičku</a:t>
            </a:r>
          </a:p>
          <a:p>
            <a:r>
              <a:rPr lang="cs-CZ" dirty="0"/>
              <a:t>Podle zpěvu můžeme rozeznat jednotlivé druhy ptáků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3E989C-20BC-40AF-882F-C8013A48F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7" y="527901"/>
            <a:ext cx="5752877" cy="43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FD0DB-7CE3-48E7-809D-7C8700E7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749275"/>
          </a:xfrm>
        </p:spPr>
        <p:txBody>
          <a:bodyPr/>
          <a:lstStyle/>
          <a:p>
            <a:r>
              <a:rPr lang="cs-CZ" dirty="0"/>
              <a:t>Jiřička obecná</a:t>
            </a:r>
          </a:p>
        </p:txBody>
      </p:sp>
      <p:pic>
        <p:nvPicPr>
          <p:cNvPr id="6" name="Zástupný obsah 5" descr="Obsah obrázku pták, exteriér, stojící, zpěvní&#10;&#10;Popis byl vytvořen automaticky">
            <a:extLst>
              <a:ext uri="{FF2B5EF4-FFF2-40B4-BE49-F238E27FC236}">
                <a16:creationId xmlns:a16="http://schemas.microsoft.com/office/drawing/2014/main" id="{F85D968C-AB94-4927-9D9C-ACF339120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1029810"/>
            <a:ext cx="6429800" cy="482235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393A73-DD8E-4945-AA09-49E51A77D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712" y="2186570"/>
            <a:ext cx="3931920" cy="3017520"/>
          </a:xfrm>
        </p:spPr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Černě zbarvené tělo a bílé břicho</a:t>
            </a:r>
          </a:p>
          <a:p>
            <a:r>
              <a:rPr lang="cs-CZ" sz="2000" dirty="0"/>
              <a:t>Mělčeji vykrojený ocas</a:t>
            </a:r>
          </a:p>
          <a:p>
            <a:r>
              <a:rPr lang="cs-CZ" sz="2000" dirty="0"/>
              <a:t>Hnízda staví pod střechami a římsami</a:t>
            </a:r>
          </a:p>
        </p:txBody>
      </p:sp>
    </p:spTree>
    <p:extLst>
      <p:ext uri="{BB962C8B-B14F-4D97-AF65-F5344CB8AC3E}">
        <p14:creationId xmlns:p14="http://schemas.microsoft.com/office/powerpoint/2010/main" val="38358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C1680-C2B9-424A-B02F-AFE2B38B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62" y="600130"/>
            <a:ext cx="3109404" cy="811419"/>
          </a:xfrm>
        </p:spPr>
        <p:txBody>
          <a:bodyPr/>
          <a:lstStyle/>
          <a:p>
            <a:r>
              <a:rPr lang="cs-CZ" dirty="0"/>
              <a:t>Skřivan polní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02B8F4-6AE6-4602-9E34-02D9E5FA6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483" y="1636154"/>
            <a:ext cx="4370033" cy="3017520"/>
          </a:xfrm>
        </p:spPr>
        <p:txBody>
          <a:bodyPr/>
          <a:lstStyle/>
          <a:p>
            <a:r>
              <a:rPr lang="cs-CZ" sz="2400" dirty="0"/>
              <a:t>Znaky: šedohnědé krycí  </a:t>
            </a:r>
          </a:p>
          <a:p>
            <a:r>
              <a:rPr lang="cs-CZ" sz="2400" dirty="0"/>
              <a:t>           zbarvení s bílým břichem</a:t>
            </a:r>
          </a:p>
          <a:p>
            <a:r>
              <a:rPr lang="cs-CZ" sz="2400" dirty="0"/>
              <a:t>Staví hnízda na zemi</a:t>
            </a:r>
          </a:p>
          <a:p>
            <a:r>
              <a:rPr lang="cs-CZ" sz="2400" dirty="0"/>
              <a:t>Samec zpívá v době toku a vyletuje do výšky</a:t>
            </a:r>
          </a:p>
          <a:p>
            <a:endParaRPr lang="cs-CZ" dirty="0"/>
          </a:p>
        </p:txBody>
      </p:sp>
      <p:pic>
        <p:nvPicPr>
          <p:cNvPr id="15" name="0- skřivan polní">
            <a:hlinkClick r:id="" action="ppaction://media"/>
            <a:extLst>
              <a:ext uri="{FF2B5EF4-FFF2-40B4-BE49-F238E27FC236}">
                <a16:creationId xmlns:a16="http://schemas.microsoft.com/office/drawing/2014/main" id="{9434D1F3-AEF6-47C9-9922-56F270CBE56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5911" y="762157"/>
            <a:ext cx="487363" cy="487363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772336B-0C32-4717-B72E-2BD73B3C7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28" y="1248870"/>
            <a:ext cx="6527639" cy="43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4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A50F96-A5A3-4A43-9A54-9152C625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50" y="1131073"/>
            <a:ext cx="3931920" cy="775908"/>
          </a:xfrm>
        </p:spPr>
        <p:txBody>
          <a:bodyPr/>
          <a:lstStyle/>
          <a:p>
            <a:r>
              <a:rPr lang="cs-CZ" dirty="0"/>
              <a:t>Slavík obecný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A0347B-EABF-4A24-BA8D-A1D5B308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352" y="2431478"/>
            <a:ext cx="3931920" cy="2176033"/>
          </a:xfrm>
        </p:spPr>
        <p:txBody>
          <a:bodyPr>
            <a:normAutofit/>
          </a:bodyPr>
          <a:lstStyle/>
          <a:p>
            <a:r>
              <a:rPr lang="cs-CZ" sz="2000" dirty="0"/>
              <a:t>Znaky: na hřbetě šedohnědý, břicho šedobílé</a:t>
            </a:r>
          </a:p>
          <a:p>
            <a:r>
              <a:rPr lang="cs-CZ" sz="2000" dirty="0"/>
              <a:t>Je považován za nejlepšího pěvce</a:t>
            </a:r>
          </a:p>
          <a:p>
            <a:r>
              <a:rPr lang="cs-CZ" sz="2000" dirty="0"/>
              <a:t>Zpívá brzy zrána a pozdě večer (klokot)</a:t>
            </a:r>
          </a:p>
        </p:txBody>
      </p:sp>
      <p:pic>
        <p:nvPicPr>
          <p:cNvPr id="8" name="Zástupný obsah 7" descr="Obsah obrázku strom, exteriér, pták, vsedě&#10;&#10;Popis byl vytvořen automaticky">
            <a:extLst>
              <a:ext uri="{FF2B5EF4-FFF2-40B4-BE49-F238E27FC236}">
                <a16:creationId xmlns:a16="http://schemas.microsoft.com/office/drawing/2014/main" id="{48A963BF-A2D8-4002-89C7-AE8EBF1EF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79" y="1331649"/>
            <a:ext cx="5748388" cy="4311291"/>
          </a:xfrm>
        </p:spPr>
      </p:pic>
      <p:sp>
        <p:nvSpPr>
          <p:cNvPr id="9" name="TextovéPole 8">
            <a:hlinkClick r:id="rId3"/>
            <a:extLst>
              <a:ext uri="{FF2B5EF4-FFF2-40B4-BE49-F238E27FC236}">
                <a16:creationId xmlns:a16="http://schemas.microsoft.com/office/drawing/2014/main" id="{0512039A-A90B-47BF-89A4-B9DB2273B524}"/>
              </a:ext>
            </a:extLst>
          </p:cNvPr>
          <p:cNvSpPr txBox="1"/>
          <p:nvPr/>
        </p:nvSpPr>
        <p:spPr>
          <a:xfrm>
            <a:off x="755374" y="4867032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https://www.youtube.com/watch?v=2tuk9C4RvqE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6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2137E-470C-4A36-85D5-DD7A0E8C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801094"/>
          </a:xfrm>
        </p:spPr>
        <p:txBody>
          <a:bodyPr/>
          <a:lstStyle/>
          <a:p>
            <a:r>
              <a:rPr lang="cs-CZ" dirty="0"/>
              <a:t>Drozd zpěvný</a:t>
            </a:r>
          </a:p>
        </p:txBody>
      </p:sp>
      <p:pic>
        <p:nvPicPr>
          <p:cNvPr id="6" name="Zástupný obsah 5" descr="Obsah obrázku země, exteriér, pták, stojící&#10;&#10;Popis byl vytvořen automaticky">
            <a:extLst>
              <a:ext uri="{FF2B5EF4-FFF2-40B4-BE49-F238E27FC236}">
                <a16:creationId xmlns:a16="http://schemas.microsoft.com/office/drawing/2014/main" id="{4C5BF95D-29FC-4EEB-92C7-FD064BD35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1" y="910425"/>
            <a:ext cx="6716200" cy="503715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418232-2421-4503-B4D8-4C68BE67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3974" y="2297926"/>
            <a:ext cx="3931920" cy="3017520"/>
          </a:xfrm>
        </p:spPr>
        <p:txBody>
          <a:bodyPr>
            <a:normAutofit/>
          </a:bodyPr>
          <a:lstStyle/>
          <a:p>
            <a:r>
              <a:rPr lang="cs-CZ" sz="2000" dirty="0"/>
              <a:t>Znaky: veliký jako kos</a:t>
            </a:r>
          </a:p>
          <a:p>
            <a:r>
              <a:rPr lang="cs-CZ" sz="2000" dirty="0"/>
              <a:t>Bílé kropenaté břicho</a:t>
            </a:r>
          </a:p>
        </p:txBody>
      </p:sp>
    </p:spTree>
    <p:extLst>
      <p:ext uri="{BB962C8B-B14F-4D97-AF65-F5344CB8AC3E}">
        <p14:creationId xmlns:p14="http://schemas.microsoft.com/office/powerpoint/2010/main" val="24377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B9E72-FED2-4E56-B10F-8ED37B15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626510"/>
            <a:ext cx="2802835" cy="940904"/>
          </a:xfrm>
        </p:spPr>
        <p:txBody>
          <a:bodyPr/>
          <a:lstStyle/>
          <a:p>
            <a:r>
              <a:rPr lang="cs-CZ" dirty="0"/>
              <a:t>Kos černý</a:t>
            </a:r>
          </a:p>
        </p:txBody>
      </p:sp>
      <p:pic>
        <p:nvPicPr>
          <p:cNvPr id="7" name="Kos_cerny">
            <a:hlinkClick r:id="" action="ppaction://media"/>
            <a:extLst>
              <a:ext uri="{FF2B5EF4-FFF2-40B4-BE49-F238E27FC236}">
                <a16:creationId xmlns:a16="http://schemas.microsoft.com/office/drawing/2014/main" id="{32B6E2FA-BA94-4C6A-9A55-3111ED98BBE7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1731" y="853281"/>
            <a:ext cx="487363" cy="48736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3AD3CD-4B92-41EA-8A2F-6F771AD64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8" y="1600200"/>
            <a:ext cx="4876800" cy="3657600"/>
          </a:xfrm>
          <a:prstGeom prst="rect">
            <a:avLst/>
          </a:prstGeom>
        </p:spPr>
      </p:pic>
      <p:pic>
        <p:nvPicPr>
          <p:cNvPr id="13" name="Zástupný obsah 12" descr="Obsah obrázku pták, žlutá, exteriér, vsedě&#10;&#10;Popis byl vytvořen automaticky">
            <a:extLst>
              <a:ext uri="{FF2B5EF4-FFF2-40B4-BE49-F238E27FC236}">
                <a16:creationId xmlns:a16="http://schemas.microsoft.com/office/drawing/2014/main" id="{EFF9B94C-33BB-4CD6-9D5B-967D9FB88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52" y="1600200"/>
            <a:ext cx="4876800" cy="3657600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5663FA-CD0D-49CE-B1F1-992AB056CA61}"/>
              </a:ext>
            </a:extLst>
          </p:cNvPr>
          <p:cNvSpPr txBox="1"/>
          <p:nvPr/>
        </p:nvSpPr>
        <p:spPr>
          <a:xfrm>
            <a:off x="1455938" y="5517357"/>
            <a:ext cx="320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Samice – hnědé zbarvení těla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F6C44F4-4286-4059-B58F-F6ECA565A84F}"/>
              </a:ext>
            </a:extLst>
          </p:cNvPr>
          <p:cNvSpPr txBox="1"/>
          <p:nvPr/>
        </p:nvSpPr>
        <p:spPr>
          <a:xfrm>
            <a:off x="6853561" y="5584054"/>
            <a:ext cx="342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Samec – černé zbarvení těla, oranžový zobák</a:t>
            </a:r>
          </a:p>
        </p:txBody>
      </p:sp>
    </p:spTree>
    <p:extLst>
      <p:ext uri="{BB962C8B-B14F-4D97-AF65-F5344CB8AC3E}">
        <p14:creationId xmlns:p14="http://schemas.microsoft.com/office/powerpoint/2010/main" val="2544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6318B-ADDE-4E71-A68B-14A09478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411480"/>
            <a:ext cx="3931920" cy="811033"/>
          </a:xfrm>
        </p:spPr>
        <p:txBody>
          <a:bodyPr/>
          <a:lstStyle/>
          <a:p>
            <a:r>
              <a:rPr lang="cs-CZ" dirty="0"/>
              <a:t>Špaček obecný</a:t>
            </a:r>
          </a:p>
        </p:txBody>
      </p:sp>
      <p:pic>
        <p:nvPicPr>
          <p:cNvPr id="6" name="Zástupný obsah 5" descr="Obsah obrázku tráva, exteriér, stojící, pták&#10;&#10;Popis byl vytvořen automaticky">
            <a:extLst>
              <a:ext uri="{FF2B5EF4-FFF2-40B4-BE49-F238E27FC236}">
                <a16:creationId xmlns:a16="http://schemas.microsoft.com/office/drawing/2014/main" id="{64CED966-7E9E-4E78-BD2C-B2E94C115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0" y="3051313"/>
            <a:ext cx="6041294" cy="339520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4BA7DA-361E-4804-A79E-46A490AD0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225" y="1345759"/>
            <a:ext cx="4840357" cy="1705554"/>
          </a:xfrm>
        </p:spPr>
        <p:txBody>
          <a:bodyPr>
            <a:normAutofit/>
          </a:bodyPr>
          <a:lstStyle/>
          <a:p>
            <a:r>
              <a:rPr lang="cs-CZ" sz="2000" dirty="0"/>
              <a:t>Na jaře černý s kovovým leskem</a:t>
            </a:r>
          </a:p>
          <a:p>
            <a:r>
              <a:rPr lang="cs-CZ" sz="2000" dirty="0"/>
              <a:t>V létě po pelichání – kropenatý</a:t>
            </a:r>
          </a:p>
          <a:p>
            <a:r>
              <a:rPr lang="cs-CZ" sz="2000" dirty="0"/>
              <a:t>Způsobuje velké škody – třešně a vinná réva</a:t>
            </a:r>
          </a:p>
          <a:p>
            <a:endParaRPr lang="cs-CZ" dirty="0"/>
          </a:p>
        </p:txBody>
      </p:sp>
      <p:pic>
        <p:nvPicPr>
          <p:cNvPr id="8" name="Obrázek 7" descr="Obsah obrázku pták, exteriér, strom, vsedě&#10;&#10;Popis byl vytvořen automaticky">
            <a:extLst>
              <a:ext uri="{FF2B5EF4-FFF2-40B4-BE49-F238E27FC236}">
                <a16:creationId xmlns:a16="http://schemas.microsoft.com/office/drawing/2014/main" id="{A0BB1318-C878-479E-B664-AF885D32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67" y="567295"/>
            <a:ext cx="5283821" cy="40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B39C63-72DE-41CB-A05B-4989E98E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38" y="463677"/>
            <a:ext cx="3374461" cy="1356360"/>
          </a:xfrm>
        </p:spPr>
        <p:txBody>
          <a:bodyPr/>
          <a:lstStyle/>
          <a:p>
            <a:r>
              <a:rPr lang="cs-CZ" dirty="0"/>
              <a:t>Všežraví ptáci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EEF5D2-D084-423C-B22D-69ACA8191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539" y="2001511"/>
            <a:ext cx="3196004" cy="2446202"/>
          </a:xfrm>
        </p:spPr>
        <p:txBody>
          <a:bodyPr>
            <a:normAutofit/>
          </a:bodyPr>
          <a:lstStyle/>
          <a:p>
            <a:r>
              <a:rPr lang="cs-CZ" dirty="0"/>
              <a:t>Znaky: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Černá, kovově lesklá, na břiše bílá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Vybírá hnízda jiných ptáků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Žije v okolí lidských obydlích</a:t>
            </a:r>
          </a:p>
        </p:txBody>
      </p:sp>
      <p:pic>
        <p:nvPicPr>
          <p:cNvPr id="11" name="0- straka obecná">
            <a:hlinkClick r:id="" action="ppaction://media"/>
            <a:extLst>
              <a:ext uri="{FF2B5EF4-FFF2-40B4-BE49-F238E27FC236}">
                <a16:creationId xmlns:a16="http://schemas.microsoft.com/office/drawing/2014/main" id="{DD93341C-EF33-4341-A564-B7C91F622792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1647" y="800417"/>
            <a:ext cx="487362" cy="4873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C2363B-688E-4338-9860-845CCEC4E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2657" y="703707"/>
            <a:ext cx="3374461" cy="777240"/>
          </a:xfrm>
        </p:spPr>
        <p:txBody>
          <a:bodyPr>
            <a:normAutofit/>
          </a:bodyPr>
          <a:lstStyle/>
          <a:p>
            <a:r>
              <a:rPr lang="cs-CZ" dirty="0"/>
              <a:t>Straka obecná</a:t>
            </a:r>
          </a:p>
        </p:txBody>
      </p:sp>
      <p:pic>
        <p:nvPicPr>
          <p:cNvPr id="10" name="Zástupný obsah 9" descr="Obsah obrázku exteriér, černá, větev&#10;&#10;Popis byl vytvořen automaticky">
            <a:extLst>
              <a:ext uri="{FF2B5EF4-FFF2-40B4-BE49-F238E27FC236}">
                <a16:creationId xmlns:a16="http://schemas.microsoft.com/office/drawing/2014/main" id="{21CE04AB-AAF9-4B30-BF5F-2EBD825060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50" y="1674114"/>
            <a:ext cx="6637676" cy="4430649"/>
          </a:xfrm>
        </p:spPr>
      </p:pic>
    </p:spTree>
    <p:extLst>
      <p:ext uri="{BB962C8B-B14F-4D97-AF65-F5344CB8AC3E}">
        <p14:creationId xmlns:p14="http://schemas.microsoft.com/office/powerpoint/2010/main" val="4719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F2CD-BEF7-4644-8F2A-DDBF296A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5240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Straka obecná, Záchranná stanice živočichů Makov">
            <a:hlinkClick r:id="" action="ppaction://media"/>
            <a:extLst>
              <a:ext uri="{FF2B5EF4-FFF2-40B4-BE49-F238E27FC236}">
                <a16:creationId xmlns:a16="http://schemas.microsoft.com/office/drawing/2014/main" id="{0801B695-48FC-40DF-98A4-D0A6CA5ABB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382" y="934278"/>
            <a:ext cx="9224192" cy="5188225"/>
          </a:xfrm>
        </p:spPr>
      </p:pic>
    </p:spTree>
    <p:extLst>
      <p:ext uri="{BB962C8B-B14F-4D97-AF65-F5344CB8AC3E}">
        <p14:creationId xmlns:p14="http://schemas.microsoft.com/office/powerpoint/2010/main" val="26573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B60F7-C63D-4905-8CD3-8D8A36F9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119146"/>
          </a:xfrm>
        </p:spPr>
        <p:txBody>
          <a:bodyPr/>
          <a:lstStyle/>
          <a:p>
            <a:r>
              <a:rPr lang="cs-CZ" dirty="0"/>
              <a:t>Sojka obecná</a:t>
            </a:r>
          </a:p>
        </p:txBody>
      </p:sp>
      <p:pic>
        <p:nvPicPr>
          <p:cNvPr id="6" name="Zástupný obsah 5" descr="Obsah obrázku exteriér, pták, tráva, strom&#10;&#10;Popis byl vytvořen automaticky">
            <a:extLst>
              <a:ext uri="{FF2B5EF4-FFF2-40B4-BE49-F238E27FC236}">
                <a16:creationId xmlns:a16="http://schemas.microsoft.com/office/drawing/2014/main" id="{FCB24416-2096-4C08-91F2-87C44D84D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99" y="1097280"/>
            <a:ext cx="6080173" cy="456013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54056D-329A-478C-AD8A-6A4B54F9F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327744"/>
            <a:ext cx="3931920" cy="3017520"/>
          </a:xfrm>
        </p:spPr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Hlavním poznávacím znakem je „zrcátko“ – peříčka černě, bíle a modře pruhované</a:t>
            </a:r>
          </a:p>
          <a:p>
            <a:r>
              <a:rPr lang="cs-CZ" sz="2000" dirty="0"/>
              <a:t>Stejně jako straka – vybírá hnízda jiných ptáků, požírá mláďata</a:t>
            </a:r>
          </a:p>
        </p:txBody>
      </p:sp>
    </p:spTree>
    <p:extLst>
      <p:ext uri="{BB962C8B-B14F-4D97-AF65-F5344CB8AC3E}">
        <p14:creationId xmlns:p14="http://schemas.microsoft.com/office/powerpoint/2010/main" val="6361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FE52F-EAC7-4F22-B551-0890F44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06" y="632791"/>
            <a:ext cx="3488635" cy="1356360"/>
          </a:xfrm>
        </p:spPr>
        <p:txBody>
          <a:bodyPr/>
          <a:lstStyle/>
          <a:p>
            <a:r>
              <a:rPr lang="cs-CZ" dirty="0"/>
              <a:t>Havran polní</a:t>
            </a:r>
          </a:p>
        </p:txBody>
      </p:sp>
      <p:pic>
        <p:nvPicPr>
          <p:cNvPr id="7" name="0- havran polní">
            <a:hlinkClick r:id="" action="ppaction://media"/>
            <a:extLst>
              <a:ext uri="{FF2B5EF4-FFF2-40B4-BE49-F238E27FC236}">
                <a16:creationId xmlns:a16="http://schemas.microsoft.com/office/drawing/2014/main" id="{D1AE6321-5B61-416F-9D8D-B58DA273300E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3843" y="1965960"/>
            <a:ext cx="487363" cy="48736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D76A33-C065-49CB-ADD6-1C476F8E5C53}"/>
              </a:ext>
            </a:extLst>
          </p:cNvPr>
          <p:cNvSpPr txBox="1"/>
          <p:nvPr/>
        </p:nvSpPr>
        <p:spPr>
          <a:xfrm>
            <a:off x="772357" y="2743200"/>
            <a:ext cx="33912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1"/>
                </a:solidFill>
              </a:rPr>
              <a:t>Znaky: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Celý černý, kovově lesklý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Hnízdí na vysokých stromech</a:t>
            </a:r>
          </a:p>
          <a:p>
            <a:endParaRPr lang="cs-CZ" dirty="0"/>
          </a:p>
        </p:txBody>
      </p:sp>
      <p:pic>
        <p:nvPicPr>
          <p:cNvPr id="12" name="Zástupný obsah 11" descr="Obsah obrázku pták, exteriér, tráva, vsedě&#10;&#10;Popis byl vytvořen automaticky">
            <a:extLst>
              <a:ext uri="{FF2B5EF4-FFF2-40B4-BE49-F238E27FC236}">
                <a16:creationId xmlns:a16="http://schemas.microsoft.com/office/drawing/2014/main" id="{0FB944A2-2EC0-4BAC-8639-ECDF34384D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14" y="996150"/>
            <a:ext cx="7302275" cy="4865699"/>
          </a:xfrm>
        </p:spPr>
      </p:pic>
    </p:spTree>
    <p:extLst>
      <p:ext uri="{BB962C8B-B14F-4D97-AF65-F5344CB8AC3E}">
        <p14:creationId xmlns:p14="http://schemas.microsoft.com/office/powerpoint/2010/main" val="23572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pták, exteriér, vsedě, černá&#10;&#10;Popis byl vytvořen automaticky">
            <a:extLst>
              <a:ext uri="{FF2B5EF4-FFF2-40B4-BE49-F238E27FC236}">
                <a16:creationId xmlns:a16="http://schemas.microsoft.com/office/drawing/2014/main" id="{13D5287F-A914-4209-AFB2-FCB40C012B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82" y="3429000"/>
            <a:ext cx="4461515" cy="301152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F76F68-460B-4159-8A2B-8601B5D1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pěvců – podle tvaru zobáku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9F575D-9B11-4F60-AD62-195DE31C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867" y="1831829"/>
            <a:ext cx="2316637" cy="777240"/>
          </a:xfrm>
        </p:spPr>
        <p:txBody>
          <a:bodyPr/>
          <a:lstStyle/>
          <a:p>
            <a:r>
              <a:rPr lang="cs-CZ" dirty="0"/>
              <a:t>semenožravé</a:t>
            </a:r>
          </a:p>
        </p:txBody>
      </p:sp>
      <p:pic>
        <p:nvPicPr>
          <p:cNvPr id="8" name="Zástupný obsah 7" descr="Obsah obrázku pták, exteriér, hnědá, posazený&#10;&#10;Popis byl vytvořen automaticky">
            <a:extLst>
              <a:ext uri="{FF2B5EF4-FFF2-40B4-BE49-F238E27FC236}">
                <a16:creationId xmlns:a16="http://schemas.microsoft.com/office/drawing/2014/main" id="{100FF5A4-24EB-4635-8D20-0732E4AC08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8" y="2609069"/>
            <a:ext cx="3462551" cy="273592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9AADA4-AA06-4919-8B06-7DDAB684E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3300" y="2263961"/>
            <a:ext cx="1866159" cy="777240"/>
          </a:xfrm>
        </p:spPr>
        <p:txBody>
          <a:bodyPr/>
          <a:lstStyle/>
          <a:p>
            <a:r>
              <a:rPr lang="cs-CZ" dirty="0"/>
              <a:t>hmyzožravé</a:t>
            </a:r>
          </a:p>
        </p:txBody>
      </p:sp>
      <p:pic>
        <p:nvPicPr>
          <p:cNvPr id="12" name="Obrázek 11" descr="Obsah obrázku tráva, exteriér, pták, černá&#10;&#10;Popis byl vytvořen automaticky">
            <a:extLst>
              <a:ext uri="{FF2B5EF4-FFF2-40B4-BE49-F238E27FC236}">
                <a16:creationId xmlns:a16="http://schemas.microsoft.com/office/drawing/2014/main" id="{D2FFF134-04FA-4AAD-8AA8-8B1C28326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73" y="2353759"/>
            <a:ext cx="3910029" cy="29325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3D9FA0C-71EF-4912-A6DB-17209F50B2C3}"/>
              </a:ext>
            </a:extLst>
          </p:cNvPr>
          <p:cNvSpPr txBox="1"/>
          <p:nvPr/>
        </p:nvSpPr>
        <p:spPr>
          <a:xfrm flipH="1">
            <a:off x="8654134" y="1790527"/>
            <a:ext cx="152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všežravé</a:t>
            </a:r>
          </a:p>
        </p:txBody>
      </p:sp>
    </p:spTree>
    <p:extLst>
      <p:ext uri="{BB962C8B-B14F-4D97-AF65-F5344CB8AC3E}">
        <p14:creationId xmlns:p14="http://schemas.microsoft.com/office/powerpoint/2010/main" val="42916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A4228-4EC7-4920-81F0-AFF73D2F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78" y="5211193"/>
            <a:ext cx="3917589" cy="53368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Plení hnízda jiných ptáků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A1E949-CD6E-4A94-8CB4-37FCAA3D0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778" y="465646"/>
            <a:ext cx="4754880" cy="777240"/>
          </a:xfrm>
        </p:spPr>
        <p:txBody>
          <a:bodyPr/>
          <a:lstStyle/>
          <a:p>
            <a:r>
              <a:rPr lang="cs-CZ" dirty="0"/>
              <a:t>VRÁNA OBECNÁ ČERNÁ</a:t>
            </a:r>
          </a:p>
        </p:txBody>
      </p:sp>
      <p:pic>
        <p:nvPicPr>
          <p:cNvPr id="10" name="Zástupný obsah 9" descr="Obsah obrázku tráva, exteriér, černá, stojící&#10;&#10;Popis byl vytvořen automaticky">
            <a:extLst>
              <a:ext uri="{FF2B5EF4-FFF2-40B4-BE49-F238E27FC236}">
                <a16:creationId xmlns:a16="http://schemas.microsoft.com/office/drawing/2014/main" id="{1408EA8E-9F6D-4810-8B94-44B5EDA47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4" y="1269531"/>
            <a:ext cx="5421169" cy="349777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821F5B-672A-43CD-83C9-413FE1681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133" y="465646"/>
            <a:ext cx="4754880" cy="777240"/>
          </a:xfrm>
        </p:spPr>
        <p:txBody>
          <a:bodyPr/>
          <a:lstStyle/>
          <a:p>
            <a:r>
              <a:rPr lang="cs-CZ" dirty="0"/>
              <a:t>VRÁNA OBECNÁ ŠEDÁ</a:t>
            </a:r>
          </a:p>
        </p:txBody>
      </p:sp>
      <p:pic>
        <p:nvPicPr>
          <p:cNvPr id="15" name="0- vrána obecná">
            <a:hlinkClick r:id="" action="ppaction://media"/>
            <a:extLst>
              <a:ext uri="{FF2B5EF4-FFF2-40B4-BE49-F238E27FC236}">
                <a16:creationId xmlns:a16="http://schemas.microsoft.com/office/drawing/2014/main" id="{34F710DC-BE7D-4344-9E05-B78478BDD65B}"/>
              </a:ext>
            </a:extLst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6870" y="5436956"/>
            <a:ext cx="487362" cy="533685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83F8EC4-35F7-413F-A13F-0C5B98521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8" y="1238127"/>
            <a:ext cx="5625483" cy="421911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14951C5-C1FE-4F61-A4F0-F2BC125E348F}"/>
              </a:ext>
            </a:extLst>
          </p:cNvPr>
          <p:cNvSpPr txBox="1"/>
          <p:nvPr/>
        </p:nvSpPr>
        <p:spPr>
          <a:xfrm>
            <a:off x="627778" y="5970641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</a:rPr>
              <a:t>Mají hlasové ústrojí, přesto pouze krákají</a:t>
            </a:r>
          </a:p>
        </p:txBody>
      </p:sp>
    </p:spTree>
    <p:extLst>
      <p:ext uri="{BB962C8B-B14F-4D97-AF65-F5344CB8AC3E}">
        <p14:creationId xmlns:p14="http://schemas.microsoft.com/office/powerpoint/2010/main" val="38764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72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2EB6-6DD5-4EAE-9F22-F805D827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06" y="864705"/>
            <a:ext cx="3428972" cy="751398"/>
          </a:xfrm>
        </p:spPr>
        <p:txBody>
          <a:bodyPr/>
          <a:lstStyle/>
          <a:p>
            <a:r>
              <a:rPr lang="cs-CZ" dirty="0"/>
              <a:t>Kavka obecná</a:t>
            </a:r>
          </a:p>
        </p:txBody>
      </p:sp>
      <p:pic>
        <p:nvPicPr>
          <p:cNvPr id="8" name="Zástupný obsah 7" descr="Obsah obrázku pták, exteriér, černá, tráva&#10;&#10;Popis byl vytvořen automaticky">
            <a:extLst>
              <a:ext uri="{FF2B5EF4-FFF2-40B4-BE49-F238E27FC236}">
                <a16:creationId xmlns:a16="http://schemas.microsoft.com/office/drawing/2014/main" id="{C3892A97-B6B5-4865-8250-0ACDFB18B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67" y="1075414"/>
            <a:ext cx="7503327" cy="500221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256739-CD08-4A5F-A72C-BC2A62FE5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171" y="2156791"/>
            <a:ext cx="3204839" cy="3625795"/>
          </a:xfrm>
        </p:spPr>
        <p:txBody>
          <a:bodyPr>
            <a:normAutofit/>
          </a:bodyPr>
          <a:lstStyle/>
          <a:p>
            <a:r>
              <a:rPr lang="cs-CZ" sz="2000" dirty="0"/>
              <a:t>Znaky:</a:t>
            </a:r>
          </a:p>
          <a:p>
            <a:r>
              <a:rPr lang="cs-CZ" sz="2000" dirty="0"/>
              <a:t>Černě zbarvené tělo s kulatou hlavou</a:t>
            </a:r>
          </a:p>
        </p:txBody>
      </p:sp>
    </p:spTree>
    <p:extLst>
      <p:ext uri="{BB962C8B-B14F-4D97-AF65-F5344CB8AC3E}">
        <p14:creationId xmlns:p14="http://schemas.microsoft.com/office/powerpoint/2010/main" val="5573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B6DAE4-CB73-48E6-BE6A-3DADB83E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13322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 err="1">
                <a:solidFill>
                  <a:srgbClr val="FFFFFF"/>
                </a:solidFill>
              </a:rPr>
              <a:t>Semenožrav</a:t>
            </a:r>
            <a:r>
              <a:rPr lang="cs-CZ" sz="3000" b="1" cap="all" dirty="0">
                <a:solidFill>
                  <a:srgbClr val="FFFFFF"/>
                </a:solidFill>
              </a:rPr>
              <a:t>í</a:t>
            </a: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vsedě, posazený, exteriér, dřevěné&#10;&#10;Popis byl vytvořen automaticky">
            <a:extLst>
              <a:ext uri="{FF2B5EF4-FFF2-40B4-BE49-F238E27FC236}">
                <a16:creationId xmlns:a16="http://schemas.microsoft.com/office/drawing/2014/main" id="{1BAAF382-12FF-4F13-8FBE-FD3600109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6178" b="3"/>
          <a:stretch/>
        </p:blipFill>
        <p:spPr>
          <a:xfrm>
            <a:off x="633608" y="752648"/>
            <a:ext cx="6045576" cy="514066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16519F-0989-4195-B4E7-A1FBF9E7B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1791" y="2625035"/>
            <a:ext cx="3931920" cy="337529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bg1"/>
                </a:solidFill>
              </a:rPr>
              <a:t>zobák mají krátký, silný a kuželovitý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428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7B6309-5047-4B75-B6DA-EE6F1C0D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10903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400" b="1" cap="all" dirty="0">
                <a:solidFill>
                  <a:srgbClr val="FFFFFF"/>
                </a:solidFill>
              </a:rPr>
              <a:t>HMYZOŽRAVÍ</a:t>
            </a:r>
          </a:p>
        </p:txBody>
      </p:sp>
      <p:pic>
        <p:nvPicPr>
          <p:cNvPr id="8" name="Zástupný obsah 7" descr="Obsah obrázku pták, tráva, exteriér, černá&#10;&#10;Popis byl vytvořen automaticky">
            <a:extLst>
              <a:ext uri="{FF2B5EF4-FFF2-40B4-BE49-F238E27FC236}">
                <a16:creationId xmlns:a16="http://schemas.microsoft.com/office/drawing/2014/main" id="{E0F3FBC5-B844-486D-BB24-6913D1364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r="2338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923117-4A7F-40EA-B47D-BE2EFCD80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1852" y="2558852"/>
            <a:ext cx="3931920" cy="301752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bg1"/>
                </a:solidFill>
              </a:rPr>
              <a:t>Mají tenký, protáhlý zobák</a:t>
            </a:r>
          </a:p>
        </p:txBody>
      </p:sp>
    </p:spTree>
    <p:extLst>
      <p:ext uri="{BB962C8B-B14F-4D97-AF65-F5344CB8AC3E}">
        <p14:creationId xmlns:p14="http://schemas.microsoft.com/office/powerpoint/2010/main" val="19209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4AF4A4-C9C6-4B65-BC63-9C074C2D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881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cs-CZ" sz="4400" b="1" cap="all" dirty="0">
                <a:solidFill>
                  <a:srgbClr val="FFFFFF"/>
                </a:solidFill>
              </a:rPr>
              <a:t>Všežraví</a:t>
            </a:r>
            <a:endParaRPr lang="en-US" sz="4400" b="1" cap="all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exteriér, pták, tráva, strom&#10;&#10;Popis byl vytvořen automaticky">
            <a:extLst>
              <a:ext uri="{FF2B5EF4-FFF2-40B4-BE49-F238E27FC236}">
                <a16:creationId xmlns:a16="http://schemas.microsoft.com/office/drawing/2014/main" id="{6FDCEE7B-3E1C-4C76-89B4-A6A9C91D4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r="366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B2D2B8-3EE3-4E89-9474-DD562F24A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5861" y="2350133"/>
            <a:ext cx="3931920" cy="301752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mají velký, hrubý zobák</a:t>
            </a:r>
          </a:p>
        </p:txBody>
      </p:sp>
    </p:spTree>
    <p:extLst>
      <p:ext uri="{BB962C8B-B14F-4D97-AF65-F5344CB8AC3E}">
        <p14:creationId xmlns:p14="http://schemas.microsoft.com/office/powerpoint/2010/main" val="16068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3319A-8290-4AA7-BB2F-5498FC98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228670"/>
          </a:xfrm>
        </p:spPr>
        <p:txBody>
          <a:bodyPr/>
          <a:lstStyle/>
          <a:p>
            <a:r>
              <a:rPr lang="cs-CZ" dirty="0"/>
              <a:t>Semenožraví ptáci</a:t>
            </a:r>
          </a:p>
        </p:txBody>
      </p:sp>
      <p:pic>
        <p:nvPicPr>
          <p:cNvPr id="7" name="0 - vrabec polní">
            <a:hlinkClick r:id="" action="ppaction://media"/>
            <a:extLst>
              <a:ext uri="{FF2B5EF4-FFF2-40B4-BE49-F238E27FC236}">
                <a16:creationId xmlns:a16="http://schemas.microsoft.com/office/drawing/2014/main" id="{4F1CC562-FDD2-42C1-B346-DB708B25E0A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2638" y="1838587"/>
            <a:ext cx="487363" cy="48736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9AA1C3-2FE9-4835-8E5A-BF3E3C251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4278" y="2834640"/>
            <a:ext cx="3796748" cy="301752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VRABEC DOMÁCÍ</a:t>
            </a:r>
          </a:p>
          <a:p>
            <a:r>
              <a:rPr lang="cs-CZ" sz="2400" dirty="0"/>
              <a:t>Nejběžnější zástupce pěvců v ČR</a:t>
            </a:r>
          </a:p>
          <a:p>
            <a:r>
              <a:rPr lang="cs-CZ" sz="2400" dirty="0"/>
              <a:t>Samice snáší 2x – 4x ročně vajíčka</a:t>
            </a:r>
          </a:p>
          <a:p>
            <a:r>
              <a:rPr lang="cs-CZ" sz="2400" dirty="0"/>
              <a:t>Obývají všechny kontinenty kromě Antarktidy</a:t>
            </a:r>
          </a:p>
          <a:p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989B9CF-6741-4751-B789-9EB39BFAB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916884"/>
            <a:ext cx="6698974" cy="5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DE1D3-A168-4140-B53F-365A76E3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791155"/>
          </a:xfrm>
        </p:spPr>
        <p:txBody>
          <a:bodyPr/>
          <a:lstStyle/>
          <a:p>
            <a:r>
              <a:rPr lang="cs-CZ" dirty="0"/>
              <a:t>Pěnkava obecná</a:t>
            </a:r>
          </a:p>
        </p:txBody>
      </p:sp>
      <p:pic>
        <p:nvPicPr>
          <p:cNvPr id="6" name="Zástupný obsah 5" descr="Obsah obrázku pták, exteriér, hnědá, posazený&#10;&#10;Popis byl vytvořen automaticky">
            <a:extLst>
              <a:ext uri="{FF2B5EF4-FFF2-40B4-BE49-F238E27FC236}">
                <a16:creationId xmlns:a16="http://schemas.microsoft.com/office/drawing/2014/main" id="{A747D441-B8F8-431D-8EB6-BE6D9B441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13" y="1290428"/>
            <a:ext cx="5977484" cy="451203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D9C90B-E4DB-4DCE-9852-69F4F877B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425148"/>
            <a:ext cx="3931920" cy="3427012"/>
          </a:xfrm>
        </p:spPr>
        <p:txBody>
          <a:bodyPr>
            <a:normAutofit/>
          </a:bodyPr>
          <a:lstStyle/>
          <a:p>
            <a:r>
              <a:rPr lang="cs-CZ" sz="2800" dirty="0"/>
              <a:t>Velká jako vrabec – pestře zbarvená</a:t>
            </a:r>
          </a:p>
          <a:p>
            <a:r>
              <a:rPr lang="cs-CZ" sz="2800" dirty="0"/>
              <a:t>Na křídlech bílé pruhy</a:t>
            </a:r>
          </a:p>
        </p:txBody>
      </p:sp>
    </p:spTree>
    <p:extLst>
      <p:ext uri="{BB962C8B-B14F-4D97-AF65-F5344CB8AC3E}">
        <p14:creationId xmlns:p14="http://schemas.microsoft.com/office/powerpoint/2010/main" val="6303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3CE87-DE80-4845-A93E-18D9ABF2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731520"/>
          </a:xfrm>
        </p:spPr>
        <p:txBody>
          <a:bodyPr/>
          <a:lstStyle/>
          <a:p>
            <a:r>
              <a:rPr lang="cs-CZ" dirty="0"/>
              <a:t>Stehlík obecný</a:t>
            </a:r>
          </a:p>
        </p:txBody>
      </p:sp>
      <p:pic>
        <p:nvPicPr>
          <p:cNvPr id="5" name="0- stehlík obecný">
            <a:hlinkClick r:id="" action="ppaction://media"/>
            <a:extLst>
              <a:ext uri="{FF2B5EF4-FFF2-40B4-BE49-F238E27FC236}">
                <a16:creationId xmlns:a16="http://schemas.microsoft.com/office/drawing/2014/main" id="{0A48CAD4-7FFE-4557-8643-13DEE162E3B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817" y="1923896"/>
            <a:ext cx="487363" cy="48736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B4142A-023C-4107-8A57-7E397A65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Pestře zbarvený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Kolem zobáku červené peří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Na letkách žluté pruhy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77D7DAE-D531-43AB-B1D3-2B11BC8A5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8" y="997209"/>
            <a:ext cx="6136319" cy="45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Základ">
  <a:themeElements>
    <a:clrScheme name="Žluto-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Širokoúhlá obrazovka</PresentationFormat>
  <Paragraphs>104</Paragraphs>
  <Slides>31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Corbel</vt:lpstr>
      <vt:lpstr>Wingdings</vt:lpstr>
      <vt:lpstr>Základ</vt:lpstr>
      <vt:lpstr>Pěvci</vt:lpstr>
      <vt:lpstr>Zpěv</vt:lpstr>
      <vt:lpstr>Rozdělení pěvců – podle tvaru zobáku</vt:lpstr>
      <vt:lpstr>Semenožraví</vt:lpstr>
      <vt:lpstr>HMYZOŽRAVÍ</vt:lpstr>
      <vt:lpstr>Všežraví</vt:lpstr>
      <vt:lpstr>Semenožraví ptáci</vt:lpstr>
      <vt:lpstr>Pěnkava obecná</vt:lpstr>
      <vt:lpstr>Stehlík obecný</vt:lpstr>
      <vt:lpstr>Strnad obecný</vt:lpstr>
      <vt:lpstr>Hýl obecný</vt:lpstr>
      <vt:lpstr>Zvonek zelený</vt:lpstr>
      <vt:lpstr>Sýkory v ČR</vt:lpstr>
      <vt:lpstr>Hmyzožraví ptáci</vt:lpstr>
      <vt:lpstr>Sýkora modřinka</vt:lpstr>
      <vt:lpstr>Sýkora uhelníček</vt:lpstr>
      <vt:lpstr>Sýkora babka</vt:lpstr>
      <vt:lpstr>Sýkora parukářka</vt:lpstr>
      <vt:lpstr>Vlaštovka obecná</vt:lpstr>
      <vt:lpstr>Jiřička obecná</vt:lpstr>
      <vt:lpstr>Skřivan polní</vt:lpstr>
      <vt:lpstr>Slavík obecný</vt:lpstr>
      <vt:lpstr>Drozd zpěvný</vt:lpstr>
      <vt:lpstr>Kos černý</vt:lpstr>
      <vt:lpstr>Špaček obecný</vt:lpstr>
      <vt:lpstr>Všežraví ptáci</vt:lpstr>
      <vt:lpstr>Prezentace aplikace PowerPoint</vt:lpstr>
      <vt:lpstr>Sojka obecná</vt:lpstr>
      <vt:lpstr>Havran polní</vt:lpstr>
      <vt:lpstr>Plení hnízda jiných ptáků</vt:lpstr>
      <vt:lpstr>Kavka obecná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Pěvci</dc:title>
  <dc:creator>Šnircová Monika</dc:creator>
  <cp:lastModifiedBy>Šnircová Monika</cp:lastModifiedBy>
  <cp:revision>21</cp:revision>
  <dcterms:created xsi:type="dcterms:W3CDTF">2021-01-19T13:05:25Z</dcterms:created>
  <dcterms:modified xsi:type="dcterms:W3CDTF">2021-01-21T10:43:01Z</dcterms:modified>
</cp:coreProperties>
</file>