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3A3400-D958-46FD-8B8F-E75FE6139A7F}" type="datetimeFigureOut">
              <a:rPr lang="cs-CZ" smtClean="0"/>
              <a:t>24.01.2021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98081-B863-4311-8BB9-2D8E8490C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477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B98081-B863-4311-8BB9-2D8E8490CB9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524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596E27B-BD16-4C26-B90F-4FFB3E39AC05}" type="datetimeFigureOut">
              <a:rPr lang="cs-CZ" smtClean="0"/>
              <a:t>24.01.2021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056481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24.01.2021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270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24.01.2021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36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24.01.2021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819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6E27B-BD16-4C26-B90F-4FFB3E39AC05}" type="datetimeFigureOut">
              <a:rPr lang="cs-CZ" smtClean="0"/>
              <a:t>24.01.2021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62130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24.01.2021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086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24.01.2021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996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24.01.2021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178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24.01.2021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723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6E27B-BD16-4C26-B90F-4FFB3E39AC05}" type="datetimeFigureOut">
              <a:rPr lang="cs-CZ" smtClean="0"/>
              <a:t>24.01.2021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53048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6E27B-BD16-4C26-B90F-4FFB3E39AC05}" type="datetimeFigureOut">
              <a:rPr lang="cs-CZ" smtClean="0"/>
              <a:t>24.01.2021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2704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596E27B-BD16-4C26-B90F-4FFB3E39AC05}" type="datetimeFigureOut">
              <a:rPr lang="cs-CZ" smtClean="0"/>
              <a:t>24.01.2021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1900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FC0A17-A247-45B5-869A-FDF82C9EFC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7851" y="1330774"/>
            <a:ext cx="8361229" cy="2098226"/>
          </a:xfrm>
        </p:spPr>
        <p:txBody>
          <a:bodyPr/>
          <a:lstStyle/>
          <a:p>
            <a:r>
              <a:rPr lang="cs-CZ" dirty="0"/>
              <a:t>Trávicí soustava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C799E55-B969-4B5E-A958-8E5C5CDB3A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7"/>
            <a:ext cx="9392239" cy="2133599"/>
          </a:xfrm>
        </p:spPr>
        <p:txBody>
          <a:bodyPr>
            <a:normAutofit fontScale="92500"/>
          </a:bodyPr>
          <a:lstStyle/>
          <a:p>
            <a:pPr algn="l"/>
            <a:r>
              <a:rPr lang="cs-CZ" dirty="0"/>
              <a:t>Funkce: příjem a zpracování potravy</a:t>
            </a:r>
          </a:p>
          <a:p>
            <a:pPr algn="l"/>
            <a:r>
              <a:rPr lang="cs-CZ" dirty="0"/>
              <a:t>              zpracování – mechanické – pomocí zubů (drtí potravu)</a:t>
            </a:r>
          </a:p>
          <a:p>
            <a:r>
              <a:rPr lang="cs-CZ" dirty="0"/>
              <a:t>		    - chemické – pomocí enzymů (jsou látky, které napomáhají </a:t>
            </a:r>
          </a:p>
          <a:p>
            <a:r>
              <a:rPr lang="cs-CZ" dirty="0"/>
              <a:t>                                                                        štěpit potravu na jednodušší látky)</a:t>
            </a:r>
          </a:p>
        </p:txBody>
      </p:sp>
    </p:spTree>
    <p:extLst>
      <p:ext uri="{BB962C8B-B14F-4D97-AF65-F5344CB8AC3E}">
        <p14:creationId xmlns:p14="http://schemas.microsoft.com/office/powerpoint/2010/main" val="3639921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7CB7AB8-C438-462B-8311-E38D1EFF5F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344" y="109553"/>
            <a:ext cx="4642233" cy="6638893"/>
          </a:xfr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942CBCA-DCEA-4552-B2C8-9578EFE39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4105373" cy="1485900"/>
          </a:xfrm>
        </p:spPr>
        <p:txBody>
          <a:bodyPr/>
          <a:lstStyle/>
          <a:p>
            <a:r>
              <a:rPr lang="cs-CZ" dirty="0"/>
              <a:t>Trávicí soustava</a:t>
            </a: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8E9E5075-4B90-4C5B-A9F8-307642FE45FA}"/>
              </a:ext>
            </a:extLst>
          </p:cNvPr>
          <p:cNvCxnSpPr>
            <a:cxnSpLocks/>
          </p:cNvCxnSpPr>
          <p:nvPr/>
        </p:nvCxnSpPr>
        <p:spPr>
          <a:xfrm flipV="1">
            <a:off x="9219414" y="1428750"/>
            <a:ext cx="820132" cy="5980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>
            <a:extLst>
              <a:ext uri="{FF2B5EF4-FFF2-40B4-BE49-F238E27FC236}">
                <a16:creationId xmlns:a16="http://schemas.microsoft.com/office/drawing/2014/main" id="{31917E22-475C-4F75-BEC8-ECB0567A30C2}"/>
              </a:ext>
            </a:extLst>
          </p:cNvPr>
          <p:cNvSpPr txBox="1"/>
          <p:nvPr/>
        </p:nvSpPr>
        <p:spPr>
          <a:xfrm>
            <a:off x="7032396" y="1634247"/>
            <a:ext cx="1272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ústa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DF2935D-B82A-40D7-AE3A-E8F1876E70B7}"/>
              </a:ext>
            </a:extLst>
          </p:cNvPr>
          <p:cNvSpPr txBox="1"/>
          <p:nvPr/>
        </p:nvSpPr>
        <p:spPr>
          <a:xfrm>
            <a:off x="10113389" y="1069641"/>
            <a:ext cx="1414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hltan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8BFBBE4-24AE-4412-865B-999A9A244F01}"/>
              </a:ext>
            </a:extLst>
          </p:cNvPr>
          <p:cNvSpPr txBox="1"/>
          <p:nvPr/>
        </p:nvSpPr>
        <p:spPr>
          <a:xfrm>
            <a:off x="10019906" y="1795931"/>
            <a:ext cx="1868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jícen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A2CC809-7B0D-4123-A6DF-C79C57CB78E6}"/>
              </a:ext>
            </a:extLst>
          </p:cNvPr>
          <p:cNvSpPr txBox="1"/>
          <p:nvPr/>
        </p:nvSpPr>
        <p:spPr>
          <a:xfrm>
            <a:off x="10514937" y="2967334"/>
            <a:ext cx="1442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žaludek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209DBBC-8967-448F-BE7D-20BDFB3A13F2}"/>
              </a:ext>
            </a:extLst>
          </p:cNvPr>
          <p:cNvSpPr txBox="1"/>
          <p:nvPr/>
        </p:nvSpPr>
        <p:spPr>
          <a:xfrm>
            <a:off x="10416619" y="5213023"/>
            <a:ext cx="1687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tenké střevo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05D530B2-1A5A-4C9E-B972-CC47E64470F8}"/>
              </a:ext>
            </a:extLst>
          </p:cNvPr>
          <p:cNvSpPr txBox="1"/>
          <p:nvPr/>
        </p:nvSpPr>
        <p:spPr>
          <a:xfrm>
            <a:off x="3566020" y="6099683"/>
            <a:ext cx="473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červovitý přívěšek slepého střeva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FF05F852-9400-44AA-AFF2-0EB94898C277}"/>
              </a:ext>
            </a:extLst>
          </p:cNvPr>
          <p:cNvSpPr txBox="1"/>
          <p:nvPr/>
        </p:nvSpPr>
        <p:spPr>
          <a:xfrm>
            <a:off x="5608949" y="5024487"/>
            <a:ext cx="2253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tlusté střevo</a:t>
            </a:r>
          </a:p>
        </p:txBody>
      </p: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BC3A61E1-3AB7-4224-8D67-A79469E5B6C5}"/>
              </a:ext>
            </a:extLst>
          </p:cNvPr>
          <p:cNvCxnSpPr/>
          <p:nvPr/>
        </p:nvCxnSpPr>
        <p:spPr>
          <a:xfrm>
            <a:off x="9219414" y="6561348"/>
            <a:ext cx="8939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575CFCC7-BC4D-426E-91EA-88D23CCACF81}"/>
              </a:ext>
            </a:extLst>
          </p:cNvPr>
          <p:cNvSpPr txBox="1"/>
          <p:nvPr/>
        </p:nvSpPr>
        <p:spPr>
          <a:xfrm>
            <a:off x="10113389" y="6330515"/>
            <a:ext cx="1353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konečník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2D3A986E-C26B-48C2-8EE1-823ECF18B557}"/>
              </a:ext>
            </a:extLst>
          </p:cNvPr>
          <p:cNvSpPr txBox="1"/>
          <p:nvPr/>
        </p:nvSpPr>
        <p:spPr>
          <a:xfrm>
            <a:off x="6565769" y="3674026"/>
            <a:ext cx="1159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žlučník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AD37CB9E-8B65-4D4E-9BE6-3416A62DDF3C}"/>
              </a:ext>
            </a:extLst>
          </p:cNvPr>
          <p:cNvSpPr txBox="1"/>
          <p:nvPr/>
        </p:nvSpPr>
        <p:spPr>
          <a:xfrm>
            <a:off x="6581848" y="2767963"/>
            <a:ext cx="1530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játra</a:t>
            </a:r>
          </a:p>
        </p:txBody>
      </p:sp>
    </p:spTree>
    <p:extLst>
      <p:ext uri="{BB962C8B-B14F-4D97-AF65-F5344CB8AC3E}">
        <p14:creationId xmlns:p14="http://schemas.microsoft.com/office/powerpoint/2010/main" val="190528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/>
      <p:bldP spid="14" grpId="0"/>
      <p:bldP spid="16" grpId="0"/>
      <p:bldP spid="17" grpId="0"/>
      <p:bldP spid="18" grpId="0"/>
      <p:bldP spid="21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827776-53B7-42A3-939F-8B6DD72C0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1077012"/>
          </a:xfrm>
        </p:spPr>
        <p:txBody>
          <a:bodyPr/>
          <a:lstStyle/>
          <a:p>
            <a:r>
              <a:rPr lang="cs-CZ" dirty="0"/>
              <a:t>Ústní dutina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C03545C8-BE11-4FF1-B1FE-06118374A2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198" y="791275"/>
            <a:ext cx="5307731" cy="4481117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CA88252-C77D-4E15-AB3D-62A11E40C4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900" y="1854395"/>
            <a:ext cx="3855720" cy="3011056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Začátek trávicí soustavy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Ohraničena rty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Tvořena z patra, mandlí, jazyka a chrupu</a:t>
            </a:r>
          </a:p>
        </p:txBody>
      </p:sp>
    </p:spTree>
    <p:extLst>
      <p:ext uri="{BB962C8B-B14F-4D97-AF65-F5344CB8AC3E}">
        <p14:creationId xmlns:p14="http://schemas.microsoft.com/office/powerpoint/2010/main" val="345044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DD1AC4-0C96-43F0-87DE-5B5BFC3FE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Chrup</a:t>
            </a:r>
            <a:endParaRPr lang="cs-CZ" dirty="0"/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854E14E5-5A01-4481-A28B-D4E3B05AE5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833822"/>
            <a:ext cx="5851248" cy="4502719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F85AE1D-E9DF-4DB3-A61C-66A5538FB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6351" y="1669569"/>
            <a:ext cx="4091292" cy="3846013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Úplný – 32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Dočasný (mléčný) – 20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4 typy zubů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2 řezáky, 1 špičák, 2 třenové zuby, 3 stoličky (1/4 chrupu)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Dětský chrup nemá třenové zuby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V ústech máme bakterie, které způsobují zubní kaz </a:t>
            </a:r>
          </a:p>
        </p:txBody>
      </p:sp>
    </p:spTree>
    <p:extLst>
      <p:ext uri="{BB962C8B-B14F-4D97-AF65-F5344CB8AC3E}">
        <p14:creationId xmlns:p14="http://schemas.microsoft.com/office/powerpoint/2010/main" val="295562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F7DA46-F32A-4381-B7FB-90E4D5587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945037"/>
          </a:xfrm>
        </p:spPr>
        <p:txBody>
          <a:bodyPr/>
          <a:lstStyle/>
          <a:p>
            <a:r>
              <a:rPr lang="cs-CZ" dirty="0"/>
              <a:t>Stavba zubu</a:t>
            </a:r>
          </a:p>
        </p:txBody>
      </p:sp>
      <p:pic>
        <p:nvPicPr>
          <p:cNvPr id="6" name="Zástupný obsah 5" descr="Obsah obrázku text&#10;&#10;Popis byl vytvořen automaticky">
            <a:extLst>
              <a:ext uri="{FF2B5EF4-FFF2-40B4-BE49-F238E27FC236}">
                <a16:creationId xmlns:a16="http://schemas.microsoft.com/office/drawing/2014/main" id="{0598D13F-9C68-4A14-A683-C7E86F9966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615" y="609030"/>
            <a:ext cx="6112678" cy="5859864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F393C3A-9041-479D-85CA-7FE1D0E714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6708" y="1689454"/>
            <a:ext cx="4974410" cy="3479092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Na povrchu – sklovina (nejtvrdší hmota v 			těle)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                - zubovina</a:t>
            </a:r>
          </a:p>
          <a:p>
            <a:r>
              <a:rPr lang="cs-CZ" sz="2000" dirty="0"/>
              <a:t>	      - zubní dřeň – zde prochází cévy   	 		a nervy</a:t>
            </a:r>
          </a:p>
          <a:p>
            <a:endParaRPr lang="cs-CZ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3 části zubu – korunka, krček, kořen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D423DED-67DA-4BEE-B0DC-BFD51426390C}"/>
              </a:ext>
            </a:extLst>
          </p:cNvPr>
          <p:cNvSpPr txBox="1"/>
          <p:nvPr/>
        </p:nvSpPr>
        <p:spPr>
          <a:xfrm>
            <a:off x="6167336" y="1158318"/>
            <a:ext cx="1138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sklovina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7AB304B-5632-4E04-BB33-2935D518A809}"/>
              </a:ext>
            </a:extLst>
          </p:cNvPr>
          <p:cNvSpPr txBox="1"/>
          <p:nvPr/>
        </p:nvSpPr>
        <p:spPr>
          <a:xfrm>
            <a:off x="6096000" y="1809345"/>
            <a:ext cx="1605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zubovina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235CAF5-AE3F-4E49-9BEB-7789BECC60FB}"/>
              </a:ext>
            </a:extLst>
          </p:cNvPr>
          <p:cNvSpPr txBox="1"/>
          <p:nvPr/>
        </p:nvSpPr>
        <p:spPr>
          <a:xfrm>
            <a:off x="6058710" y="2868883"/>
            <a:ext cx="135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zubní dřeň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C3585EA-4C07-4570-B807-BCA057B5560D}"/>
              </a:ext>
            </a:extLst>
          </p:cNvPr>
          <p:cNvSpPr txBox="1"/>
          <p:nvPr/>
        </p:nvSpPr>
        <p:spPr>
          <a:xfrm>
            <a:off x="5933872" y="5867400"/>
            <a:ext cx="2159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Cévy a nervy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167112F-42D8-4989-8645-BCCC6B9A3FDD}"/>
              </a:ext>
            </a:extLst>
          </p:cNvPr>
          <p:cNvSpPr txBox="1"/>
          <p:nvPr/>
        </p:nvSpPr>
        <p:spPr>
          <a:xfrm>
            <a:off x="6368374" y="3881495"/>
            <a:ext cx="1083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čelist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A28834CB-107B-4FE7-8749-92EF0AC29978}"/>
              </a:ext>
            </a:extLst>
          </p:cNvPr>
          <p:cNvSpPr txBox="1"/>
          <p:nvPr/>
        </p:nvSpPr>
        <p:spPr>
          <a:xfrm>
            <a:off x="11085922" y="1630837"/>
            <a:ext cx="976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korunka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5EA265EF-1B37-45CD-AA9D-DB8D7D3477D4}"/>
              </a:ext>
            </a:extLst>
          </p:cNvPr>
          <p:cNvSpPr txBox="1"/>
          <p:nvPr/>
        </p:nvSpPr>
        <p:spPr>
          <a:xfrm>
            <a:off x="11068353" y="2571500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krček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71FD8491-2B62-42EF-88D7-3CEA8F9B85D5}"/>
              </a:ext>
            </a:extLst>
          </p:cNvPr>
          <p:cNvSpPr txBox="1"/>
          <p:nvPr/>
        </p:nvSpPr>
        <p:spPr>
          <a:xfrm>
            <a:off x="11068353" y="4250827"/>
            <a:ext cx="736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kořen</a:t>
            </a:r>
          </a:p>
        </p:txBody>
      </p:sp>
    </p:spTree>
    <p:extLst>
      <p:ext uri="{BB962C8B-B14F-4D97-AF65-F5344CB8AC3E}">
        <p14:creationId xmlns:p14="http://schemas.microsoft.com/office/powerpoint/2010/main" val="369892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7A6BD-7C0D-44AB-BEEC-F4518C844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1340963"/>
          </a:xfrm>
        </p:spPr>
        <p:txBody>
          <a:bodyPr/>
          <a:lstStyle/>
          <a:p>
            <a:r>
              <a:rPr lang="cs-CZ" dirty="0"/>
              <a:t>Slinné žlázy 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0C05E38A-F982-42D0-B246-FA9E852F33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354" y="437745"/>
            <a:ext cx="5678514" cy="5429655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F492AE2-D692-4FDA-B87B-671A0EF53C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900" y="2139907"/>
            <a:ext cx="3855720" cy="3011056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400" dirty="0"/>
              <a:t>produkují sliny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400" dirty="0"/>
              <a:t>největší – příušní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400" dirty="0"/>
              <a:t>Sliny obsahují enzym – PTYALIN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400" dirty="0"/>
              <a:t>Ptyalin štěpí sacharidy (cukry)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50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EFF993-93F2-4AA9-96B4-FE5B5273C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1366736"/>
          </a:xfrm>
        </p:spPr>
        <p:txBody>
          <a:bodyPr/>
          <a:lstStyle/>
          <a:p>
            <a:r>
              <a:rPr lang="cs-CZ" dirty="0"/>
              <a:t>Hltan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98E4A1C-24C3-4870-8543-BAA709BE76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5806" y="1794409"/>
            <a:ext cx="3855720" cy="3011056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400" dirty="0"/>
              <a:t>Polykacím reflexem se dostane soustu do hltanu dále do jícnu a do žaludku.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BF524C7-DDA8-4AAF-A11D-F2EA4BBE7A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791" y="200749"/>
            <a:ext cx="4088860" cy="4867690"/>
          </a:xfrm>
          <a:prstGeom prst="rect">
            <a:avLst/>
          </a:prstGeom>
        </p:spPr>
      </p:pic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C9E3524F-4A5A-4938-A236-71ADB09BA5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077" y="4614791"/>
            <a:ext cx="3558821" cy="1918972"/>
          </a:xfrm>
        </p:spPr>
      </p:pic>
    </p:spTree>
    <p:extLst>
      <p:ext uri="{BB962C8B-B14F-4D97-AF65-F5344CB8AC3E}">
        <p14:creationId xmlns:p14="http://schemas.microsoft.com/office/powerpoint/2010/main" val="334578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0</TotalTime>
  <Words>203</Words>
  <Application>Microsoft Office PowerPoint</Application>
  <PresentationFormat>Širokoúhlá obrazovka</PresentationFormat>
  <Paragraphs>49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Franklin Gothic Book</vt:lpstr>
      <vt:lpstr>Wingdings</vt:lpstr>
      <vt:lpstr>Oříznutí</vt:lpstr>
      <vt:lpstr>Trávicí soustava</vt:lpstr>
      <vt:lpstr>Trávicí soustava</vt:lpstr>
      <vt:lpstr>Ústní dutina</vt:lpstr>
      <vt:lpstr>Chrup</vt:lpstr>
      <vt:lpstr>Stavba zubu</vt:lpstr>
      <vt:lpstr>Slinné žlázy </vt:lpstr>
      <vt:lpstr>Hltan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Trávicí soustava</dc:title>
  <dc:creator>Šnircová Monika</dc:creator>
  <cp:lastModifiedBy>Šnircová Monika</cp:lastModifiedBy>
  <cp:revision>8</cp:revision>
  <dcterms:created xsi:type="dcterms:W3CDTF">2021-01-23T18:26:15Z</dcterms:created>
  <dcterms:modified xsi:type="dcterms:W3CDTF">2021-01-24T12:22:06Z</dcterms:modified>
</cp:coreProperties>
</file>