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E08ECE-C271-4A16-B850-9C5A727115C6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B967A52-E55E-40AF-BB24-94ED80BD900E}" type="slidenum">
              <a:rPr lang="cs-CZ" smtClean="0"/>
              <a:t>‹#›</a:t>
            </a:fld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0609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8ECE-C271-4A16-B850-9C5A727115C6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7A52-E55E-40AF-BB24-94ED80BD90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24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8ECE-C271-4A16-B850-9C5A727115C6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7A52-E55E-40AF-BB24-94ED80BD90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13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8ECE-C271-4A16-B850-9C5A727115C6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7A52-E55E-40AF-BB24-94ED80BD90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05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E08ECE-C271-4A16-B850-9C5A727115C6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967A52-E55E-40AF-BB24-94ED80BD900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508281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8ECE-C271-4A16-B850-9C5A727115C6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7A52-E55E-40AF-BB24-94ED80BD90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8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8ECE-C271-4A16-B850-9C5A727115C6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7A52-E55E-40AF-BB24-94ED80BD90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27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8ECE-C271-4A16-B850-9C5A727115C6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7A52-E55E-40AF-BB24-94ED80BD90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75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8ECE-C271-4A16-B850-9C5A727115C6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7A52-E55E-40AF-BB24-94ED80BD90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4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E08ECE-C271-4A16-B850-9C5A727115C6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967A52-E55E-40AF-BB24-94ED80BD900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650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E08ECE-C271-4A16-B850-9C5A727115C6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967A52-E55E-40AF-BB24-94ED80BD900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071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3E08ECE-C271-4A16-B850-9C5A727115C6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B967A52-E55E-40AF-BB24-94ED80BD900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0623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30FC9-986E-4AB0-AC0C-E8ED4F2DF7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Alkeny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F42A28-2A8B-465B-91F7-2562C6A098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Vlastnosti, reakce a  využití</a:t>
            </a:r>
          </a:p>
        </p:txBody>
      </p:sp>
    </p:spTree>
    <p:extLst>
      <p:ext uri="{BB962C8B-B14F-4D97-AF65-F5344CB8AC3E}">
        <p14:creationId xmlns:p14="http://schemas.microsoft.com/office/powerpoint/2010/main" val="519594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6E7CE-02F2-4715-B633-5BF0AAFA1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1094362"/>
          </a:xfrm>
        </p:spPr>
        <p:txBody>
          <a:bodyPr/>
          <a:lstStyle/>
          <a:p>
            <a:r>
              <a:rPr lang="cs-CZ" dirty="0"/>
              <a:t>Alkeny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0EEB7AE2-B21F-4437-8A99-68000CF152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184" y="1276800"/>
            <a:ext cx="4563344" cy="4297149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3042C99-7B4C-44D0-9202-E1E2C0E5B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1964987"/>
            <a:ext cx="3855720" cy="3902413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Vlastnosti velmi podobné alkanům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Jejich dvojná vazba způsobuje větší reaktivitu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Nejběžnější reakce – adice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Zisk tepelným rozkladem ropy - krakování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Nejjednodušší alken – ethen neboli ethylen</a:t>
            </a:r>
          </a:p>
        </p:txBody>
      </p:sp>
    </p:spTree>
    <p:extLst>
      <p:ext uri="{BB962C8B-B14F-4D97-AF65-F5344CB8AC3E}">
        <p14:creationId xmlns:p14="http://schemas.microsoft.com/office/powerpoint/2010/main" val="215482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9CB5F8-2271-4BD1-97A9-E6BEC17B3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1701538" cy="803635"/>
          </a:xfrm>
        </p:spPr>
        <p:txBody>
          <a:bodyPr/>
          <a:lstStyle/>
          <a:p>
            <a:r>
              <a:rPr lang="cs-CZ" dirty="0"/>
              <a:t>Adice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F9FBEC6-0CF9-43D9-B6F6-D98A32F1F452}"/>
              </a:ext>
            </a:extLst>
          </p:cNvPr>
          <p:cNvSpPr txBox="1"/>
          <p:nvPr/>
        </p:nvSpPr>
        <p:spPr>
          <a:xfrm>
            <a:off x="3252247" y="876693"/>
            <a:ext cx="8380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Je reakce, při které dochází k rozpadu dvojné vazby za vzniku jednoduché a naváže se halový prvek do molekuly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AD22FB1-54F9-4037-8FD2-BF888B5D95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620" y="2457204"/>
            <a:ext cx="1701538" cy="160228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80FF0DC8-A81F-4F6F-AFFE-13437773CA2D}"/>
              </a:ext>
            </a:extLst>
          </p:cNvPr>
          <p:cNvSpPr txBox="1"/>
          <p:nvPr/>
        </p:nvSpPr>
        <p:spPr>
          <a:xfrm>
            <a:off x="3799002" y="3054285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+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E21E6FA-F513-4E5F-B383-8F768EA03A4F}"/>
              </a:ext>
            </a:extLst>
          </p:cNvPr>
          <p:cNvSpPr txBox="1"/>
          <p:nvPr/>
        </p:nvSpPr>
        <p:spPr>
          <a:xfrm>
            <a:off x="4600280" y="2950590"/>
            <a:ext cx="7280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Br</a:t>
            </a:r>
            <a:r>
              <a:rPr lang="cs-CZ" sz="3200" baseline="-25000" dirty="0"/>
              <a:t>2</a:t>
            </a:r>
            <a:endParaRPr lang="cs-CZ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606B89F2-8210-45E0-8CA8-C854451446B9}"/>
                  </a:ext>
                </a:extLst>
              </p:cNvPr>
              <p:cNvSpPr txBox="1"/>
              <p:nvPr/>
            </p:nvSpPr>
            <p:spPr>
              <a:xfrm>
                <a:off x="5637229" y="2974156"/>
                <a:ext cx="55784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</m:oMath>
                  </m:oMathPara>
                </a14:m>
                <a:endParaRPr lang="cs-CZ" sz="4000" dirty="0"/>
              </a:p>
            </p:txBody>
          </p:sp>
        </mc:Choice>
        <mc:Fallback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606B89F2-8210-45E0-8CA8-C85445144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229" y="2974156"/>
                <a:ext cx="557845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Obrázek 11">
            <a:extLst>
              <a:ext uri="{FF2B5EF4-FFF2-40B4-BE49-F238E27FC236}">
                <a16:creationId xmlns:a16="http://schemas.microsoft.com/office/drawing/2014/main" id="{1432159B-A600-4215-95FA-96B911CA87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965" y="1820953"/>
            <a:ext cx="4019854" cy="2844047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9E2DD84E-10FF-41EA-BC42-15DCA85F2BFD}"/>
              </a:ext>
            </a:extLst>
          </p:cNvPr>
          <p:cNvSpPr txBox="1"/>
          <p:nvPr/>
        </p:nvSpPr>
        <p:spPr>
          <a:xfrm>
            <a:off x="1838620" y="5147035"/>
            <a:ext cx="2196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ethylen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611FD2C-8E1F-4905-A57E-9CAD695BCCBC}"/>
              </a:ext>
            </a:extLst>
          </p:cNvPr>
          <p:cNvSpPr txBox="1"/>
          <p:nvPr/>
        </p:nvSpPr>
        <p:spPr>
          <a:xfrm>
            <a:off x="6956981" y="5335571"/>
            <a:ext cx="3271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1, 2 </a:t>
            </a:r>
            <a:r>
              <a:rPr lang="cs-CZ" sz="3200" dirty="0" err="1"/>
              <a:t>dibromethan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7406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F0556-AA2E-4664-85E7-9C3696033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2898742" cy="841342"/>
          </a:xfrm>
        </p:spPr>
        <p:txBody>
          <a:bodyPr/>
          <a:lstStyle/>
          <a:p>
            <a:r>
              <a:rPr lang="cs-CZ" dirty="0"/>
              <a:t>Krakování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9EDC5AF-C1B0-457B-AFED-AAA6B60E4723}"/>
              </a:ext>
            </a:extLst>
          </p:cNvPr>
          <p:cNvSpPr txBox="1"/>
          <p:nvPr/>
        </p:nvSpPr>
        <p:spPr>
          <a:xfrm>
            <a:off x="4619134" y="914400"/>
            <a:ext cx="5099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Štěpení dlouhého řetězce alkanu na 2 kratší řetězce (1. alken a 2. alkan)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29590E7-90E4-4F25-B78E-209F99BC0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186060"/>
            <a:ext cx="3317207" cy="309874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8CA854F-AA60-421D-A4E3-32E73DE2200D}"/>
              </a:ext>
            </a:extLst>
          </p:cNvPr>
          <p:cNvSpPr txBox="1"/>
          <p:nvPr/>
        </p:nvSpPr>
        <p:spPr>
          <a:xfrm>
            <a:off x="2111604" y="5772090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butan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9FBB2CB-F402-4C06-9B68-E439305F4151}"/>
                  </a:ext>
                </a:extLst>
              </p:cNvPr>
              <p:cNvSpPr txBox="1"/>
              <p:nvPr/>
            </p:nvSpPr>
            <p:spPr>
              <a:xfrm>
                <a:off x="5062194" y="3319932"/>
                <a:ext cx="75341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5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</m:oMath>
                  </m:oMathPara>
                </a14:m>
                <a:endParaRPr lang="cs-CZ" sz="5400" dirty="0"/>
              </a:p>
            </p:txBody>
          </p:sp>
        </mc:Choice>
        <mc:Fallback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9FBB2CB-F402-4C06-9B68-E439305F41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194" y="3319932"/>
                <a:ext cx="75341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Obrázek 8">
            <a:extLst>
              <a:ext uri="{FF2B5EF4-FFF2-40B4-BE49-F238E27FC236}">
                <a16:creationId xmlns:a16="http://schemas.microsoft.com/office/drawing/2014/main" id="{53E81C85-36A6-4461-98C1-7BB299E504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247" y="2804995"/>
            <a:ext cx="2175725" cy="2048808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6944AB9F-8EDE-42D5-98FB-6498FA6592BB}"/>
              </a:ext>
            </a:extLst>
          </p:cNvPr>
          <p:cNvSpPr txBox="1"/>
          <p:nvPr/>
        </p:nvSpPr>
        <p:spPr>
          <a:xfrm>
            <a:off x="6358675" y="5361512"/>
            <a:ext cx="1056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ethen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C331D6A-CBD5-4C42-8548-7B0351D99445}"/>
              </a:ext>
            </a:extLst>
          </p:cNvPr>
          <p:cNvSpPr txBox="1"/>
          <p:nvPr/>
        </p:nvSpPr>
        <p:spPr>
          <a:xfrm>
            <a:off x="8418137" y="3444678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/>
              <a:t>+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38E9598-B90E-4094-8E92-C6649AC4AF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024" y="2812387"/>
            <a:ext cx="2719657" cy="2048808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21F5CDD5-17BB-49CE-97B5-B41E6A1FFCEB}"/>
              </a:ext>
            </a:extLst>
          </p:cNvPr>
          <p:cNvSpPr txBox="1"/>
          <p:nvPr/>
        </p:nvSpPr>
        <p:spPr>
          <a:xfrm>
            <a:off x="9931375" y="5361512"/>
            <a:ext cx="11829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ethan</a:t>
            </a:r>
          </a:p>
        </p:txBody>
      </p:sp>
    </p:spTree>
    <p:extLst>
      <p:ext uri="{BB962C8B-B14F-4D97-AF65-F5344CB8AC3E}">
        <p14:creationId xmlns:p14="http://schemas.microsoft.com/office/powerpoint/2010/main" val="121108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0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F0556-AA2E-4664-85E7-9C3696033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2898742" cy="841342"/>
          </a:xfrm>
        </p:spPr>
        <p:txBody>
          <a:bodyPr/>
          <a:lstStyle/>
          <a:p>
            <a:r>
              <a:rPr lang="cs-CZ" dirty="0"/>
              <a:t>Krakování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9EDC5AF-C1B0-457B-AFED-AAA6B60E4723}"/>
              </a:ext>
            </a:extLst>
          </p:cNvPr>
          <p:cNvSpPr txBox="1"/>
          <p:nvPr/>
        </p:nvSpPr>
        <p:spPr>
          <a:xfrm>
            <a:off x="4619134" y="914400"/>
            <a:ext cx="5099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Štěpení dlouhého řetězce alkanu na 2 kratší řetězce (1. alken a 2. alkan)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29590E7-90E4-4F25-B78E-209F99BC0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186060"/>
            <a:ext cx="3317207" cy="309874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8CA854F-AA60-421D-A4E3-32E73DE2200D}"/>
              </a:ext>
            </a:extLst>
          </p:cNvPr>
          <p:cNvSpPr txBox="1"/>
          <p:nvPr/>
        </p:nvSpPr>
        <p:spPr>
          <a:xfrm>
            <a:off x="2111604" y="5772090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butan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9FBB2CB-F402-4C06-9B68-E439305F4151}"/>
                  </a:ext>
                </a:extLst>
              </p:cNvPr>
              <p:cNvSpPr txBox="1"/>
              <p:nvPr/>
            </p:nvSpPr>
            <p:spPr>
              <a:xfrm>
                <a:off x="5062194" y="3319932"/>
                <a:ext cx="75341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5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</m:oMath>
                  </m:oMathPara>
                </a14:m>
                <a:endParaRPr lang="cs-CZ" sz="5400" dirty="0"/>
              </a:p>
            </p:txBody>
          </p:sp>
        </mc:Choice>
        <mc:Fallback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9FBB2CB-F402-4C06-9B68-E439305F41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194" y="3319932"/>
                <a:ext cx="75341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>
            <a:extLst>
              <a:ext uri="{FF2B5EF4-FFF2-40B4-BE49-F238E27FC236}">
                <a16:creationId xmlns:a16="http://schemas.microsoft.com/office/drawing/2014/main" id="{6944AB9F-8EDE-42D5-98FB-6498FA6592BB}"/>
              </a:ext>
            </a:extLst>
          </p:cNvPr>
          <p:cNvSpPr txBox="1"/>
          <p:nvPr/>
        </p:nvSpPr>
        <p:spPr>
          <a:xfrm>
            <a:off x="6358675" y="5361512"/>
            <a:ext cx="1728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1 - propen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C331D6A-CBD5-4C42-8548-7B0351D99445}"/>
              </a:ext>
            </a:extLst>
          </p:cNvPr>
          <p:cNvSpPr txBox="1"/>
          <p:nvPr/>
        </p:nvSpPr>
        <p:spPr>
          <a:xfrm>
            <a:off x="8418137" y="3444678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/>
              <a:t>+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1F5CDD5-17BB-49CE-97B5-B41E6A1FFCEB}"/>
              </a:ext>
            </a:extLst>
          </p:cNvPr>
          <p:cNvSpPr txBox="1"/>
          <p:nvPr/>
        </p:nvSpPr>
        <p:spPr>
          <a:xfrm>
            <a:off x="9931375" y="5361512"/>
            <a:ext cx="15163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methan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6786066-9052-4D0A-852C-6FCDDDC846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36" y="2299268"/>
            <a:ext cx="2443669" cy="2323707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0CC2094B-83A7-41C3-AF65-3E97929615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658" y="2578514"/>
            <a:ext cx="2014501" cy="208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49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87AE0-7D42-4581-80E9-CBB43FF78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222" y="739138"/>
            <a:ext cx="3209827" cy="765928"/>
          </a:xfrm>
        </p:spPr>
        <p:txBody>
          <a:bodyPr/>
          <a:lstStyle/>
          <a:p>
            <a:r>
              <a:rPr lang="cs-CZ" dirty="0"/>
              <a:t>Polymerace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734483C-96F9-4FFD-BB5E-8C592B658816}"/>
              </a:ext>
            </a:extLst>
          </p:cNvPr>
          <p:cNvSpPr txBox="1"/>
          <p:nvPr/>
        </p:nvSpPr>
        <p:spPr>
          <a:xfrm>
            <a:off x="4339474" y="582440"/>
            <a:ext cx="72397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Děj, při kterém z velkého počtu jednoduchých sloučenin a rozpadem dvojné vazby vznikají makromolekuly</a:t>
            </a:r>
          </a:p>
          <a:p>
            <a:r>
              <a:rPr lang="cs-CZ" sz="2400" dirty="0"/>
              <a:t>Podmínky: vysoká teplota, tlak a vhodný katalyzátor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21B953D-8DE2-4D60-85B0-F78804025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624792"/>
            <a:ext cx="1978538" cy="186312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3E5B0179-79C8-43BA-AC91-DB6B4BBE0894}"/>
                  </a:ext>
                </a:extLst>
              </p:cNvPr>
              <p:cNvSpPr txBox="1"/>
              <p:nvPr/>
            </p:nvSpPr>
            <p:spPr>
              <a:xfrm>
                <a:off x="3806765" y="3121223"/>
                <a:ext cx="774662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</m:oMath>
                  </m:oMathPara>
                </a14:m>
                <a:endParaRPr lang="cs-CZ" sz="4000" dirty="0"/>
              </a:p>
            </p:txBody>
          </p:sp>
        </mc:Choice>
        <mc:Fallback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3E5B0179-79C8-43BA-AC91-DB6B4BBE0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765" y="3121223"/>
                <a:ext cx="77466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Obrázek 7">
            <a:extLst>
              <a:ext uri="{FF2B5EF4-FFF2-40B4-BE49-F238E27FC236}">
                <a16:creationId xmlns:a16="http://schemas.microsoft.com/office/drawing/2014/main" id="{A6F6818A-D1AE-4572-9D07-6860B03E72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673" y="2347170"/>
            <a:ext cx="2526653" cy="2418368"/>
          </a:xfrm>
          <a:prstGeom prst="rect">
            <a:avLst/>
          </a:prstGeom>
        </p:spPr>
      </p:pic>
      <p:pic>
        <p:nvPicPr>
          <p:cNvPr id="10" name="Obrázek 9" descr="Obsah obrázku text, anténa&#10;&#10;Popis byl vytvořen automaticky">
            <a:extLst>
              <a:ext uri="{FF2B5EF4-FFF2-40B4-BE49-F238E27FC236}">
                <a16:creationId xmlns:a16="http://schemas.microsoft.com/office/drawing/2014/main" id="{6FEBB224-C5E7-44C9-92C9-7376612E31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856502"/>
            <a:ext cx="6021617" cy="186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27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1F128-91FB-486B-A691-37E8C5B12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Ethen (ethylen)</a:t>
            </a:r>
          </a:p>
        </p:txBody>
      </p:sp>
      <p:pic>
        <p:nvPicPr>
          <p:cNvPr id="6" name="Zástupný obsah 5" descr="Obsah obrázku text, interiér, zeď, zelená&#10;&#10;Popis byl vytvořen automaticky">
            <a:extLst>
              <a:ext uri="{FF2B5EF4-FFF2-40B4-BE49-F238E27FC236}">
                <a16:creationId xmlns:a16="http://schemas.microsoft.com/office/drawing/2014/main" id="{108F63D5-E1F0-4D6F-9B66-6B347985C2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997" y="297081"/>
            <a:ext cx="3936071" cy="3936071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3D1835-9B8F-4176-8BA8-D6AE83C58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Hořlavý nasládlý plyn se vzduchem výbušný</a:t>
            </a:r>
          </a:p>
        </p:txBody>
      </p:sp>
      <p:pic>
        <p:nvPicPr>
          <p:cNvPr id="8" name="Obrázek 7" descr="Obsah obrázku text, hodiny, podepsat&#10;&#10;Popis byl vytvořen automaticky">
            <a:extLst>
              <a:ext uri="{FF2B5EF4-FFF2-40B4-BE49-F238E27FC236}">
                <a16:creationId xmlns:a16="http://schemas.microsoft.com/office/drawing/2014/main" id="{EDE4D100-30A6-434B-B3E2-20647AD30F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505" y="385549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31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0685F0F0-5D4F-4326-8CB9-DA0273263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367DAA6B-65C2-46B7-A2B5-1BE56CA6F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AB17391A-89C7-4EBC-A5A3-6003FAFA9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BB74091-09FE-44AF-8325-7FE6E175F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5C1F35C-0A7F-4D84-A2D0-0D27D89E0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858" y="4736961"/>
            <a:ext cx="10720685" cy="9367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cap="all"/>
              <a:t>Využití ethylenu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A1EDFA9-5BCF-4067-A9C3-F7FF64C95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90" y="693940"/>
            <a:ext cx="2666462" cy="3146269"/>
          </a:xfrm>
          <a:prstGeom prst="rect">
            <a:avLst/>
          </a:prstGeom>
        </p:spPr>
      </p:pic>
      <p:pic>
        <p:nvPicPr>
          <p:cNvPr id="8" name="Zástupný obsah 7" descr="Obsah obrázku láhev, různé, několik&#10;&#10;Popis byl vytvořen automaticky">
            <a:extLst>
              <a:ext uri="{FF2B5EF4-FFF2-40B4-BE49-F238E27FC236}">
                <a16:creationId xmlns:a16="http://schemas.microsoft.com/office/drawing/2014/main" id="{46BA11CD-60C2-4AC4-BBA8-3E367FAB3D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800" y="754259"/>
            <a:ext cx="3561766" cy="3250111"/>
          </a:xfrm>
          <a:prstGeom prst="rect">
            <a:avLst/>
          </a:prstGeom>
        </p:spPr>
      </p:pic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29E856D6-A07F-4322-BF88-F86200AE361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300" y="1203932"/>
            <a:ext cx="3561766" cy="2350765"/>
          </a:xfrm>
          <a:prstGeom prst="rect">
            <a:avLst/>
          </a:pr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F30CCEB-94C4-4F72-BA5A-9CEA85302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434936" y="4446551"/>
            <a:ext cx="1957171" cy="1103687"/>
          </a:xfrm>
          <a:custGeom>
            <a:avLst/>
            <a:gdLst>
              <a:gd name="connsiteX0" fmla="*/ 2017702 w 2017702"/>
              <a:gd name="connsiteY0" fmla="*/ 1137821 h 1137821"/>
              <a:gd name="connsiteX1" fmla="*/ 404 w 2017702"/>
              <a:gd name="connsiteY1" fmla="*/ 1137821 h 1137821"/>
              <a:gd name="connsiteX2" fmla="*/ 0 w 2017702"/>
              <a:gd name="connsiteY2" fmla="*/ 900216 h 1137821"/>
              <a:gd name="connsiteX3" fmla="*/ 1767759 w 2017702"/>
              <a:gd name="connsiteY3" fmla="*/ 901031 h 1137821"/>
              <a:gd name="connsiteX4" fmla="*/ 1767759 w 2017702"/>
              <a:gd name="connsiteY4" fmla="*/ 0 h 1137821"/>
              <a:gd name="connsiteX5" fmla="*/ 2017702 w 2017702"/>
              <a:gd name="connsiteY5" fmla="*/ 0 h 113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7702" h="1137821">
                <a:moveTo>
                  <a:pt x="2017702" y="1137821"/>
                </a:moveTo>
                <a:lnTo>
                  <a:pt x="404" y="1137821"/>
                </a:lnTo>
                <a:cubicBezTo>
                  <a:pt x="-404" y="1055814"/>
                  <a:pt x="807" y="982224"/>
                  <a:pt x="0" y="900216"/>
                </a:cubicBezTo>
                <a:lnTo>
                  <a:pt x="1767759" y="901031"/>
                </a:lnTo>
                <a:lnTo>
                  <a:pt x="1767759" y="0"/>
                </a:lnTo>
                <a:lnTo>
                  <a:pt x="2017702" y="0"/>
                </a:lnTo>
                <a:close/>
              </a:path>
            </a:pathLst>
          </a:custGeom>
          <a:solidFill>
            <a:schemeClr val="tx2">
              <a:alpha val="8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DE1A94F-CC8B-4954-97A7-ADD4F300D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796837" y="5311230"/>
            <a:ext cx="2042265" cy="1213486"/>
          </a:xfrm>
          <a:custGeom>
            <a:avLst/>
            <a:gdLst>
              <a:gd name="connsiteX0" fmla="*/ 1844618 w 2105428"/>
              <a:gd name="connsiteY0" fmla="*/ 0 h 1251016"/>
              <a:gd name="connsiteX1" fmla="*/ 2105428 w 2105428"/>
              <a:gd name="connsiteY1" fmla="*/ 0 h 1251016"/>
              <a:gd name="connsiteX2" fmla="*/ 2105428 w 2105428"/>
              <a:gd name="connsiteY2" fmla="*/ 1251016 h 1251016"/>
              <a:gd name="connsiteX3" fmla="*/ 421 w 2105428"/>
              <a:gd name="connsiteY3" fmla="*/ 1251016 h 1251016"/>
              <a:gd name="connsiteX4" fmla="*/ 0 w 2105428"/>
              <a:gd name="connsiteY4" fmla="*/ 1003081 h 1251016"/>
              <a:gd name="connsiteX5" fmla="*/ 1844618 w 2105428"/>
              <a:gd name="connsiteY5" fmla="*/ 1003931 h 125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5428" h="1251016">
                <a:moveTo>
                  <a:pt x="1844618" y="0"/>
                </a:moveTo>
                <a:lnTo>
                  <a:pt x="2105428" y="0"/>
                </a:lnTo>
                <a:lnTo>
                  <a:pt x="2105428" y="1251016"/>
                </a:lnTo>
                <a:lnTo>
                  <a:pt x="421" y="1251016"/>
                </a:lnTo>
                <a:cubicBezTo>
                  <a:pt x="-421" y="1165443"/>
                  <a:pt x="842" y="1088654"/>
                  <a:pt x="0" y="1003081"/>
                </a:cubicBezTo>
                <a:lnTo>
                  <a:pt x="1844618" y="1003931"/>
                </a:lnTo>
                <a:close/>
              </a:path>
            </a:pathLst>
          </a:custGeom>
          <a:solidFill>
            <a:schemeClr val="tx2">
              <a:alpha val="8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DA56120-7DB8-45B6-9671-4F2DD3DC2D45}"/>
              </a:ext>
            </a:extLst>
          </p:cNvPr>
          <p:cNvSpPr txBox="1"/>
          <p:nvPr/>
        </p:nvSpPr>
        <p:spPr>
          <a:xfrm>
            <a:off x="1157235" y="3995395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Výroba </a:t>
            </a:r>
            <a:r>
              <a:rPr lang="cs-CZ" sz="2000" dirty="0" err="1"/>
              <a:t>fridexu</a:t>
            </a:r>
            <a:r>
              <a:rPr lang="cs-CZ" sz="2000" dirty="0"/>
              <a:t> (lihu)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E258EDF-B144-4722-9820-B9355F66667C}"/>
              </a:ext>
            </a:extLst>
          </p:cNvPr>
          <p:cNvSpPr txBox="1"/>
          <p:nvPr/>
        </p:nvSpPr>
        <p:spPr>
          <a:xfrm>
            <a:off x="4747098" y="4309353"/>
            <a:ext cx="2639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Výroba PET - polyethylenu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79F408C-A769-4712-800E-DC3779AF009D}"/>
              </a:ext>
            </a:extLst>
          </p:cNvPr>
          <p:cNvSpPr txBox="1"/>
          <p:nvPr/>
        </p:nvSpPr>
        <p:spPr>
          <a:xfrm>
            <a:off x="8784077" y="4004370"/>
            <a:ext cx="2235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Urychluje zrání ovoce</a:t>
            </a:r>
          </a:p>
        </p:txBody>
      </p:sp>
    </p:spTree>
    <p:extLst>
      <p:ext uri="{BB962C8B-B14F-4D97-AF65-F5344CB8AC3E}">
        <p14:creationId xmlns:p14="http://schemas.microsoft.com/office/powerpoint/2010/main" val="45259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0</TotalTime>
  <Words>160</Words>
  <Application>Microsoft Office PowerPoint</Application>
  <PresentationFormat>Širokoúhlá obrazovka</PresentationFormat>
  <Paragraphs>39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Cambria Math</vt:lpstr>
      <vt:lpstr>Franklin Gothic Book</vt:lpstr>
      <vt:lpstr>Wingdings</vt:lpstr>
      <vt:lpstr>Oříznutí</vt:lpstr>
      <vt:lpstr>Alkeny</vt:lpstr>
      <vt:lpstr>Alkeny</vt:lpstr>
      <vt:lpstr>Adice</vt:lpstr>
      <vt:lpstr>Krakování</vt:lpstr>
      <vt:lpstr>Krakování</vt:lpstr>
      <vt:lpstr>Polymerace</vt:lpstr>
      <vt:lpstr>Ethen (ethylen)</vt:lpstr>
      <vt:lpstr>Využití ethylenu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Alkeny</dc:title>
  <dc:creator>Šnircová Monika</dc:creator>
  <cp:lastModifiedBy>Šnircová Monika</cp:lastModifiedBy>
  <cp:revision>7</cp:revision>
  <dcterms:created xsi:type="dcterms:W3CDTF">2021-01-03T19:00:41Z</dcterms:created>
  <dcterms:modified xsi:type="dcterms:W3CDTF">2021-01-03T20:01:14Z</dcterms:modified>
</cp:coreProperties>
</file>