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70" r:id="rId10"/>
    <p:sldId id="267" r:id="rId11"/>
    <p:sldId id="271" r:id="rId12"/>
    <p:sldId id="264" r:id="rId13"/>
    <p:sldId id="269" r:id="rId14"/>
    <p:sldId id="272" r:id="rId15"/>
    <p:sldId id="265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38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67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88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02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8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62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14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698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16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41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30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27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6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27" r:id="rId6"/>
    <p:sldLayoutId id="2147483723" r:id="rId7"/>
    <p:sldLayoutId id="2147483724" r:id="rId8"/>
    <p:sldLayoutId id="2147483725" r:id="rId9"/>
    <p:sldLayoutId id="2147483726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830F0E-6554-4420-9131-654299C8A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742" y="1124988"/>
            <a:ext cx="4425962" cy="2387600"/>
          </a:xfrm>
        </p:spPr>
        <p:txBody>
          <a:bodyPr>
            <a:normAutofit/>
          </a:bodyPr>
          <a:lstStyle/>
          <a:p>
            <a:pPr algn="l"/>
            <a:r>
              <a:rPr lang="cs-CZ" sz="5100" b="1"/>
              <a:t>GRAVITACE</a:t>
            </a:r>
            <a:br>
              <a:rPr lang="cs-CZ" sz="5100" b="1"/>
            </a:br>
            <a:br>
              <a:rPr lang="cs-CZ" sz="5100" b="1"/>
            </a:br>
            <a:r>
              <a:rPr lang="cs-CZ" sz="5100" b="1"/>
              <a:t>SÍLA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711550-D0D4-419B-A85E-1ACCCD25F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558" y="3993924"/>
            <a:ext cx="4425962" cy="165576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Gravitace, síla, znázornění síly</a:t>
            </a:r>
          </a:p>
          <a:p>
            <a:pPr algn="l"/>
            <a:r>
              <a:rPr lang="cs-CZ" dirty="0"/>
              <a:t>F6 - </a:t>
            </a:r>
            <a:r>
              <a:rPr lang="cs-CZ" dirty="0" err="1"/>
              <a:t>DisV</a:t>
            </a:r>
            <a:endParaRPr lang="cs-CZ" dirty="0"/>
          </a:p>
        </p:txBody>
      </p:sp>
      <p:pic>
        <p:nvPicPr>
          <p:cNvPr id="4" name="Picture 3" descr="Paragliding nad mraky při západu slunce">
            <a:extLst>
              <a:ext uri="{FF2B5EF4-FFF2-40B4-BE49-F238E27FC236}">
                <a16:creationId xmlns:a16="http://schemas.microsoft.com/office/drawing/2014/main" id="{CD47EFD2-59B0-437E-AFE9-9F14ECD395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72" r="29253" b="1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13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Znázornění síly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27CBA35C-A4E7-4A91-8DEF-8D45C1BC1B6E}"/>
                  </a:ext>
                </a:extLst>
              </p:cNvPr>
              <p:cNvSpPr txBox="1"/>
              <p:nvPr/>
            </p:nvSpPr>
            <p:spPr>
              <a:xfrm>
                <a:off x="838200" y="1228397"/>
                <a:ext cx="6933459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Sílu znázorňujeme </a:t>
                </a:r>
                <a:r>
                  <a:rPr lang="cs-CZ" sz="2800" dirty="0">
                    <a:solidFill>
                      <a:schemeClr val="accent1">
                        <a:lumMod val="75000"/>
                      </a:schemeClr>
                    </a:solidFill>
                  </a:rPr>
                  <a:t>úsečkou se šipkou </a:t>
                </a:r>
                <a:r>
                  <a:rPr lang="cs-CZ" sz="2800" dirty="0"/>
                  <a:t>– </a:t>
                </a:r>
                <a:r>
                  <a:rPr lang="cs-CZ" sz="2800" b="1" dirty="0">
                    <a:solidFill>
                      <a:schemeClr val="accent1">
                        <a:lumMod val="75000"/>
                      </a:schemeClr>
                    </a:solidFill>
                  </a:rPr>
                  <a:t>orientovaná úsečka</a:t>
                </a:r>
              </a:p>
              <a:p>
                <a:endParaRPr lang="cs-CZ" sz="28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cs-CZ" sz="2800" u="sng" dirty="0"/>
                  <a:t>Postup:</a:t>
                </a:r>
              </a:p>
              <a:p>
                <a:pPr marL="514350" indent="-514350">
                  <a:buAutoNum type="arabicParenR"/>
                </a:pPr>
                <a:r>
                  <a:rPr lang="cs-CZ" sz="2800" b="1" dirty="0">
                    <a:solidFill>
                      <a:schemeClr val="accent4">
                        <a:lumMod val="75000"/>
                      </a:schemeClr>
                    </a:solidFill>
                  </a:rPr>
                  <a:t>začátek úsečky </a:t>
                </a:r>
                <a:r>
                  <a:rPr lang="cs-CZ" sz="2800" dirty="0"/>
                  <a:t>– bod, v němž síla působí – působiště síly</a:t>
                </a:r>
              </a:p>
              <a:p>
                <a:pPr marL="514350" indent="-514350">
                  <a:buAutoNum type="arabicParenR"/>
                </a:pPr>
                <a:endParaRPr lang="cs-CZ" sz="2800" dirty="0"/>
              </a:p>
              <a:p>
                <a:pPr marL="514350" indent="-514350">
                  <a:buAutoNum type="arabicParenR"/>
                </a:pPr>
                <a:r>
                  <a:rPr lang="cs-CZ" sz="2800" b="1" dirty="0">
                    <a:solidFill>
                      <a:schemeClr val="accent4">
                        <a:lumMod val="75000"/>
                      </a:schemeClr>
                    </a:solidFill>
                  </a:rPr>
                  <a:t>délka úsečky </a:t>
                </a:r>
                <a:r>
                  <a:rPr lang="cs-CZ" sz="2800" dirty="0"/>
                  <a:t>- vyjadřuje velikost síly </a:t>
                </a:r>
              </a:p>
              <a:p>
                <a:r>
                  <a:rPr lang="cs-CZ" sz="2800" dirty="0"/>
                  <a:t>			 - zvolíme měřítko – 				   např.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acc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27CBA35C-A4E7-4A91-8DEF-8D45C1BC1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28397"/>
                <a:ext cx="6933459" cy="4401205"/>
              </a:xfrm>
              <a:prstGeom prst="rect">
                <a:avLst/>
              </a:prstGeom>
              <a:blipFill>
                <a:blip r:embed="rId2"/>
                <a:stretch>
                  <a:fillRect l="-1847" t="-1387" b="-3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Skupina 6">
            <a:extLst>
              <a:ext uri="{FF2B5EF4-FFF2-40B4-BE49-F238E27FC236}">
                <a16:creationId xmlns:a16="http://schemas.microsoft.com/office/drawing/2014/main" id="{9C86EE30-86BE-45EC-9D42-79FCCA0C40FB}"/>
              </a:ext>
            </a:extLst>
          </p:cNvPr>
          <p:cNvGrpSpPr/>
          <p:nvPr/>
        </p:nvGrpSpPr>
        <p:grpSpPr>
          <a:xfrm>
            <a:off x="7617040" y="1340529"/>
            <a:ext cx="4099405" cy="3932811"/>
            <a:chOff x="7617040" y="1340529"/>
            <a:chExt cx="4099405" cy="3932811"/>
          </a:xfrm>
        </p:grpSpPr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E8CEE945-B575-44A8-BB9C-8FCCAE1973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23" t="3753" r="8802" b="7055"/>
            <a:stretch/>
          </p:blipFill>
          <p:spPr>
            <a:xfrm rot="5400000">
              <a:off x="7700337" y="1257232"/>
              <a:ext cx="3932811" cy="4099405"/>
            </a:xfrm>
            <a:prstGeom prst="rect">
              <a:avLst/>
            </a:prstGeom>
          </p:spPr>
        </p:pic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38E41241-4C09-494A-8A7E-309AFBB55C62}"/>
                </a:ext>
              </a:extLst>
            </p:cNvPr>
            <p:cNvSpPr/>
            <p:nvPr/>
          </p:nvSpPr>
          <p:spPr>
            <a:xfrm>
              <a:off x="7617040" y="4793942"/>
              <a:ext cx="1313896" cy="479398"/>
            </a:xfrm>
            <a:prstGeom prst="rect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9563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E8972-8C99-492A-AD09-5528F55E1B73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61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u="sng" dirty="0">
                <a:solidFill>
                  <a:schemeClr val="accent4">
                    <a:lumMod val="75000"/>
                  </a:schemeClr>
                </a:solidFill>
              </a:rPr>
              <a:t>Př: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Znázorni síly.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98F08BD-04EF-43D4-B0FD-03948F5E71B1}"/>
              </a:ext>
            </a:extLst>
          </p:cNvPr>
          <p:cNvSpPr txBox="1"/>
          <p:nvPr/>
        </p:nvSpPr>
        <p:spPr>
          <a:xfrm>
            <a:off x="838200" y="1126274"/>
            <a:ext cx="90265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R"/>
            </a:pPr>
            <a:r>
              <a:rPr lang="cs-CZ" sz="2800" dirty="0">
                <a:solidFill>
                  <a:srgbClr val="0070C0"/>
                </a:solidFill>
              </a:rPr>
              <a:t>F</a:t>
            </a:r>
            <a:r>
              <a:rPr lang="cs-CZ" sz="2800" baseline="-25000" dirty="0">
                <a:solidFill>
                  <a:srgbClr val="0070C0"/>
                </a:solidFill>
              </a:rPr>
              <a:t>1 </a:t>
            </a:r>
            <a:r>
              <a:rPr lang="cs-CZ" sz="2800" dirty="0">
                <a:solidFill>
                  <a:srgbClr val="0070C0"/>
                </a:solidFill>
              </a:rPr>
              <a:t>= 60 N, směr vodorovně vpravo</a:t>
            </a:r>
          </a:p>
          <a:p>
            <a:pPr marL="514350" indent="-514350">
              <a:buAutoNum type="arabicParenR"/>
            </a:pPr>
            <a:endParaRPr lang="cs-CZ" sz="1200" dirty="0"/>
          </a:p>
          <a:p>
            <a:pPr marL="514350" indent="-514350">
              <a:buAutoNum type="arabicParenR"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cs-CZ" sz="2800" baseline="-25000" dirty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= 40 N, stejné působiště jako F</a:t>
            </a:r>
            <a:r>
              <a:rPr lang="cs-CZ" sz="2800" baseline="-25000" dirty="0">
                <a:solidFill>
                  <a:schemeClr val="accent1">
                    <a:lumMod val="75000"/>
                  </a:schemeClr>
                </a:solidFill>
              </a:rPr>
              <a:t>1,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směr svisle dolů</a:t>
            </a:r>
          </a:p>
          <a:p>
            <a:pPr marL="514350" indent="-514350">
              <a:buAutoNum type="arabicParenR"/>
            </a:pPr>
            <a:endParaRPr lang="cs-CZ" sz="1200" dirty="0"/>
          </a:p>
          <a:p>
            <a:pPr marL="514350" indent="-514350">
              <a:buAutoNum type="arabicParenR"/>
            </a:pPr>
            <a:r>
              <a:rPr lang="cs-CZ" sz="2800" dirty="0">
                <a:solidFill>
                  <a:srgbClr val="00B050"/>
                </a:solidFill>
              </a:rPr>
              <a:t>F</a:t>
            </a:r>
            <a:r>
              <a:rPr lang="cs-CZ" sz="2800" baseline="-25000" dirty="0">
                <a:solidFill>
                  <a:srgbClr val="00B050"/>
                </a:solidFill>
              </a:rPr>
              <a:t>3 </a:t>
            </a:r>
            <a:r>
              <a:rPr lang="cs-CZ" sz="2800" dirty="0">
                <a:solidFill>
                  <a:srgbClr val="00B050"/>
                </a:solidFill>
              </a:rPr>
              <a:t>= 30 N, směr vodorovně vlevo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F76090D-DF25-4022-AE2B-99C906806B08}"/>
              </a:ext>
            </a:extLst>
          </p:cNvPr>
          <p:cNvCxnSpPr>
            <a:cxnSpLocks/>
          </p:cNvCxnSpPr>
          <p:nvPr/>
        </p:nvCxnSpPr>
        <p:spPr>
          <a:xfrm>
            <a:off x="467254" y="2959762"/>
            <a:ext cx="1097391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nak plus 5">
            <a:extLst>
              <a:ext uri="{FF2B5EF4-FFF2-40B4-BE49-F238E27FC236}">
                <a16:creationId xmlns:a16="http://schemas.microsoft.com/office/drawing/2014/main" id="{42989D25-7F05-4BC7-9171-7CBCBA2672BB}"/>
              </a:ext>
            </a:extLst>
          </p:cNvPr>
          <p:cNvSpPr/>
          <p:nvPr/>
        </p:nvSpPr>
        <p:spPr>
          <a:xfrm>
            <a:off x="4296868" y="3358330"/>
            <a:ext cx="328474" cy="301840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F40B8B08-33CA-4753-8EAF-9BBBC60C90A7}"/>
                  </a:ext>
                </a:extLst>
              </p:cNvPr>
              <p:cNvSpPr txBox="1"/>
              <p:nvPr/>
            </p:nvSpPr>
            <p:spPr>
              <a:xfrm>
                <a:off x="550415" y="3197992"/>
                <a:ext cx="237699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acc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F40B8B08-33CA-4753-8EAF-9BBBC60C9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5" y="3197992"/>
                <a:ext cx="237699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nak plus 10">
            <a:extLst>
              <a:ext uri="{FF2B5EF4-FFF2-40B4-BE49-F238E27FC236}">
                <a16:creationId xmlns:a16="http://schemas.microsoft.com/office/drawing/2014/main" id="{7E1A9295-D62B-4A86-9B7D-8805E8FD2724}"/>
              </a:ext>
            </a:extLst>
          </p:cNvPr>
          <p:cNvSpPr/>
          <p:nvPr/>
        </p:nvSpPr>
        <p:spPr>
          <a:xfrm>
            <a:off x="9700537" y="5288461"/>
            <a:ext cx="328474" cy="301840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13A13A2D-255B-4E39-9F17-D1B09343A2D9}"/>
              </a:ext>
            </a:extLst>
          </p:cNvPr>
          <p:cNvGrpSpPr/>
          <p:nvPr/>
        </p:nvGrpSpPr>
        <p:grpSpPr>
          <a:xfrm>
            <a:off x="4498314" y="3440492"/>
            <a:ext cx="4396195" cy="196078"/>
            <a:chOff x="5280465" y="3730503"/>
            <a:chExt cx="4396195" cy="196078"/>
          </a:xfrm>
        </p:grpSpPr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F45CA247-85C1-4F83-81AD-6EC04382EA05}"/>
                </a:ext>
              </a:extLst>
            </p:cNvPr>
            <p:cNvCxnSpPr>
              <a:cxnSpLocks/>
            </p:cNvCxnSpPr>
            <p:nvPr/>
          </p:nvCxnSpPr>
          <p:spPr>
            <a:xfrm>
              <a:off x="5280465" y="3802773"/>
              <a:ext cx="4396195" cy="48348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>
              <a:extLst>
                <a:ext uri="{FF2B5EF4-FFF2-40B4-BE49-F238E27FC236}">
                  <a16:creationId xmlns:a16="http://schemas.microsoft.com/office/drawing/2014/main" id="{097444C1-B92B-4064-8D9A-DB9CE08FC0D3}"/>
                </a:ext>
              </a:extLst>
            </p:cNvPr>
            <p:cNvCxnSpPr/>
            <p:nvPr/>
          </p:nvCxnSpPr>
          <p:spPr>
            <a:xfrm>
              <a:off x="5954209" y="3747318"/>
              <a:ext cx="0" cy="15092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>
              <a:extLst>
                <a:ext uri="{FF2B5EF4-FFF2-40B4-BE49-F238E27FC236}">
                  <a16:creationId xmlns:a16="http://schemas.microsoft.com/office/drawing/2014/main" id="{4889972A-401B-4CC7-A4F6-BE3A8938C64E}"/>
                </a:ext>
              </a:extLst>
            </p:cNvPr>
            <p:cNvCxnSpPr/>
            <p:nvPr/>
          </p:nvCxnSpPr>
          <p:spPr>
            <a:xfrm>
              <a:off x="6736923" y="3755178"/>
              <a:ext cx="0" cy="15092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50B78638-FB30-4B26-9127-C71C5E9163DD}"/>
                </a:ext>
              </a:extLst>
            </p:cNvPr>
            <p:cNvCxnSpPr/>
            <p:nvPr/>
          </p:nvCxnSpPr>
          <p:spPr>
            <a:xfrm>
              <a:off x="8886800" y="3775661"/>
              <a:ext cx="0" cy="15092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79C55E5A-0363-4E6E-97A7-08CF93389306}"/>
                </a:ext>
              </a:extLst>
            </p:cNvPr>
            <p:cNvCxnSpPr/>
            <p:nvPr/>
          </p:nvCxnSpPr>
          <p:spPr>
            <a:xfrm>
              <a:off x="7423464" y="3730503"/>
              <a:ext cx="0" cy="15092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9A0DEF1A-B54E-4AA2-9114-1570E0CB2D82}"/>
                </a:ext>
              </a:extLst>
            </p:cNvPr>
            <p:cNvCxnSpPr/>
            <p:nvPr/>
          </p:nvCxnSpPr>
          <p:spPr>
            <a:xfrm>
              <a:off x="8188423" y="3755178"/>
              <a:ext cx="0" cy="15092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A4C0CB00-5D55-43F9-908E-2CAD0A2C470F}"/>
              </a:ext>
            </a:extLst>
          </p:cNvPr>
          <p:cNvGrpSpPr/>
          <p:nvPr/>
        </p:nvGrpSpPr>
        <p:grpSpPr>
          <a:xfrm rot="5400000">
            <a:off x="2960227" y="4927800"/>
            <a:ext cx="2979713" cy="175595"/>
            <a:chOff x="5351487" y="4772939"/>
            <a:chExt cx="2979713" cy="175595"/>
          </a:xfrm>
        </p:grpSpPr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02FA53C3-19B5-4CC8-B399-2F8111B55C28}"/>
                </a:ext>
              </a:extLst>
            </p:cNvPr>
            <p:cNvCxnSpPr>
              <a:cxnSpLocks/>
            </p:cNvCxnSpPr>
            <p:nvPr/>
          </p:nvCxnSpPr>
          <p:spPr>
            <a:xfrm>
              <a:off x="5351487" y="4845209"/>
              <a:ext cx="2979713" cy="27865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D36B75CE-238A-43D6-A4FC-DE2E55A31BD0}"/>
                </a:ext>
              </a:extLst>
            </p:cNvPr>
            <p:cNvCxnSpPr/>
            <p:nvPr/>
          </p:nvCxnSpPr>
          <p:spPr>
            <a:xfrm>
              <a:off x="6025231" y="4789754"/>
              <a:ext cx="0" cy="15092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865CD477-2BD5-4F86-9E5F-D9D741816F44}"/>
                </a:ext>
              </a:extLst>
            </p:cNvPr>
            <p:cNvCxnSpPr/>
            <p:nvPr/>
          </p:nvCxnSpPr>
          <p:spPr>
            <a:xfrm>
              <a:off x="6807945" y="4797614"/>
              <a:ext cx="0" cy="15092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9DA22AA6-947B-4F76-8FA6-AB298940CEE4}"/>
                </a:ext>
              </a:extLst>
            </p:cNvPr>
            <p:cNvCxnSpPr/>
            <p:nvPr/>
          </p:nvCxnSpPr>
          <p:spPr>
            <a:xfrm>
              <a:off x="7494486" y="4772939"/>
              <a:ext cx="0" cy="15092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64B4286A-F94B-4762-918A-C09FB004EA24}"/>
              </a:ext>
            </a:extLst>
          </p:cNvPr>
          <p:cNvGrpSpPr/>
          <p:nvPr/>
        </p:nvGrpSpPr>
        <p:grpSpPr>
          <a:xfrm rot="10800000">
            <a:off x="7708913" y="5359991"/>
            <a:ext cx="2157677" cy="158780"/>
            <a:chOff x="5351487" y="5280600"/>
            <a:chExt cx="2157677" cy="158780"/>
          </a:xfrm>
        </p:grpSpPr>
        <p:cxnSp>
          <p:nvCxnSpPr>
            <p:cNvPr id="27" name="Přímá spojnice se šipkou 26">
              <a:extLst>
                <a:ext uri="{FF2B5EF4-FFF2-40B4-BE49-F238E27FC236}">
                  <a16:creationId xmlns:a16="http://schemas.microsoft.com/office/drawing/2014/main" id="{20FD0574-6ACD-4411-AC4C-E780A2F7ED06}"/>
                </a:ext>
              </a:extLst>
            </p:cNvPr>
            <p:cNvCxnSpPr>
              <a:cxnSpLocks/>
            </p:cNvCxnSpPr>
            <p:nvPr/>
          </p:nvCxnSpPr>
          <p:spPr>
            <a:xfrm>
              <a:off x="5351487" y="5336055"/>
              <a:ext cx="2157677" cy="27865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1F3CD779-83B0-4F90-B35B-9FC99508A767}"/>
                </a:ext>
              </a:extLst>
            </p:cNvPr>
            <p:cNvCxnSpPr/>
            <p:nvPr/>
          </p:nvCxnSpPr>
          <p:spPr>
            <a:xfrm>
              <a:off x="6025231" y="5280600"/>
              <a:ext cx="0" cy="15092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0696AE28-5DB7-4BBB-A570-8D1E12ADAF9D}"/>
                </a:ext>
              </a:extLst>
            </p:cNvPr>
            <p:cNvCxnSpPr/>
            <p:nvPr/>
          </p:nvCxnSpPr>
          <p:spPr>
            <a:xfrm>
              <a:off x="6807945" y="5288460"/>
              <a:ext cx="0" cy="15092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08C71D23-53E3-4CE2-8D68-DA8E7A343556}"/>
              </a:ext>
            </a:extLst>
          </p:cNvPr>
          <p:cNvSpPr txBox="1"/>
          <p:nvPr/>
        </p:nvSpPr>
        <p:spPr>
          <a:xfrm>
            <a:off x="5952236" y="306407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F</a:t>
            </a:r>
            <a:r>
              <a:rPr lang="cs-CZ" sz="2400" b="1" baseline="-25000" dirty="0">
                <a:solidFill>
                  <a:srgbClr val="0070C0"/>
                </a:solidFill>
              </a:rPr>
              <a:t>1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749FECCA-0CD0-42CE-93CF-25623564EDE2}"/>
              </a:ext>
            </a:extLst>
          </p:cNvPr>
          <p:cNvSpPr txBox="1"/>
          <p:nvPr/>
        </p:nvSpPr>
        <p:spPr>
          <a:xfrm>
            <a:off x="8646684" y="484680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00B050"/>
                </a:solidFill>
              </a:rPr>
              <a:t>F</a:t>
            </a:r>
            <a:r>
              <a:rPr lang="cs-CZ" sz="2400" b="1" baseline="-25000" dirty="0">
                <a:solidFill>
                  <a:srgbClr val="00B050"/>
                </a:solidFill>
              </a:rPr>
              <a:t>3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6BA0BDA3-3980-44C5-BD24-42C4236F1D87}"/>
              </a:ext>
            </a:extLst>
          </p:cNvPr>
          <p:cNvSpPr txBox="1"/>
          <p:nvPr/>
        </p:nvSpPr>
        <p:spPr>
          <a:xfrm>
            <a:off x="3904367" y="427713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cs-CZ" sz="2400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0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 animBg="1"/>
      <p:bldP spid="34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Měření síly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C8F993E-1757-4762-A9BE-0239B97F3C89}"/>
              </a:ext>
            </a:extLst>
          </p:cNvPr>
          <p:cNvSpPr txBox="1"/>
          <p:nvPr/>
        </p:nvSpPr>
        <p:spPr>
          <a:xfrm>
            <a:off x="838200" y="1376039"/>
            <a:ext cx="4081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Síla se měří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siloměrem.</a:t>
            </a:r>
          </a:p>
        </p:txBody>
      </p:sp>
      <p:pic>
        <p:nvPicPr>
          <p:cNvPr id="1026" name="Picture 2" descr="Siloměr Sauter FK 250, 250N/0,1N">
            <a:extLst>
              <a:ext uri="{FF2B5EF4-FFF2-40B4-BE49-F238E27FC236}">
                <a16:creationId xmlns:a16="http://schemas.microsoft.com/office/drawing/2014/main" id="{57C4FB89-A5CF-4DD9-89ED-456558682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34" y="2558051"/>
            <a:ext cx="3344980" cy="284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chanický siloměr Sauter FA 10">
            <a:extLst>
              <a:ext uri="{FF2B5EF4-FFF2-40B4-BE49-F238E27FC236}">
                <a16:creationId xmlns:a16="http://schemas.microsoft.com/office/drawing/2014/main" id="{B6D4274F-330E-495D-B0FD-9AB4187CB1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0" r="11041"/>
          <a:stretch/>
        </p:blipFill>
        <p:spPr bwMode="auto">
          <a:xfrm>
            <a:off x="4048095" y="2326806"/>
            <a:ext cx="3344980" cy="330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řesný siloměr červený 2N - HELAGO-CZ, s.r.o. - Vybavenie laboratórií a lekární, dodávka výučbových pomôcok, zdravotných">
            <a:extLst>
              <a:ext uri="{FF2B5EF4-FFF2-40B4-BE49-F238E27FC236}">
                <a16:creationId xmlns:a16="http://schemas.microsoft.com/office/drawing/2014/main" id="{C5BB335E-5ED3-4714-A23C-F7C7A75AFF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00" r="31683"/>
          <a:stretch/>
        </p:blipFill>
        <p:spPr bwMode="auto">
          <a:xfrm>
            <a:off x="7393075" y="1355328"/>
            <a:ext cx="1651246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iloměr, mincíř  - Učebnice">
            <a:extLst>
              <a:ext uri="{FF2B5EF4-FFF2-40B4-BE49-F238E27FC236}">
                <a16:creationId xmlns:a16="http://schemas.microsoft.com/office/drawing/2014/main" id="{1A585F8C-338D-4DD5-9AD5-44ED01F6D7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4" b="26095"/>
          <a:stretch/>
        </p:blipFill>
        <p:spPr bwMode="auto">
          <a:xfrm rot="16200000">
            <a:off x="7891258" y="2472991"/>
            <a:ext cx="5381625" cy="217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619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Tíha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9C208126-BF91-4AE6-8C88-CC87A9AD7589}"/>
                  </a:ext>
                </a:extLst>
              </p:cNvPr>
              <p:cNvSpPr txBox="1"/>
              <p:nvPr/>
            </p:nvSpPr>
            <p:spPr>
              <a:xfrm>
                <a:off x="653374" y="1382102"/>
                <a:ext cx="10700426" cy="4200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800" dirty="0"/>
                  <a:t>Sílu, kterou těleso působí na vodorovnou podložku nebo na závěs, nazýváme tíha. Označujeme ji </a:t>
                </a:r>
                <a:r>
                  <a:rPr lang="cs-CZ" sz="2800" b="1" dirty="0">
                    <a:solidFill>
                      <a:schemeClr val="accent1">
                        <a:lumMod val="75000"/>
                      </a:schemeClr>
                    </a:solidFill>
                  </a:rPr>
                  <a:t>G</a:t>
                </a:r>
                <a:r>
                  <a:rPr lang="cs-CZ" sz="2800" dirty="0"/>
                  <a:t>.</a:t>
                </a:r>
              </a:p>
              <a:p>
                <a:endParaRPr lang="cs-CZ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800" dirty="0"/>
                  <a:t>Její příčinou je gravitační síla.</a:t>
                </a:r>
              </a:p>
              <a:p>
                <a:endParaRPr lang="cs-CZ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sz="2800" dirty="0"/>
                  <a:t>Těleso o hmotnosti 1 kg umístěné na zemském povrchu je k Zemi přitahováno silou přibližně 10 N (přesněji 9,81 N). </a:t>
                </a:r>
              </a:p>
              <a:p>
                <a:r>
                  <a:rPr lang="cs-CZ" sz="2800" dirty="0"/>
                  <a:t>   Tato síla je určena veličinou </a:t>
                </a:r>
                <a14:m>
                  <m:oMath xmlns:m="http://schemas.openxmlformats.org/officeDocument/2006/math">
                    <m:r>
                      <a:rPr lang="cs-CZ" sz="2800" b="1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𝐠</m:t>
                    </m:r>
                    <m:r>
                      <a:rPr lang="cs-CZ" sz="2800" b="1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cs-CZ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𝟖𝟏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𝒌𝒈</m:t>
                        </m:r>
                      </m:den>
                    </m:f>
                    <m:acc>
                      <m:accPr>
                        <m:chr m:val="̇"/>
                        <m:ctrlP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acc>
                    <m:r>
                      <a:rPr lang="cs-CZ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𝒌𝒈</m:t>
                        </m:r>
                      </m:den>
                    </m:f>
                  </m:oMath>
                </a14:m>
                <a:endParaRPr lang="cs-CZ" sz="2800" b="1" dirty="0"/>
              </a:p>
              <a:p>
                <a:endParaRPr lang="cs-CZ" sz="2800" dirty="0"/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9C208126-BF91-4AE6-8C88-CC87A9AD7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74" y="1382102"/>
                <a:ext cx="10700426" cy="4200381"/>
              </a:xfrm>
              <a:prstGeom prst="rect">
                <a:avLst/>
              </a:prstGeom>
              <a:blipFill>
                <a:blip r:embed="rId2"/>
                <a:stretch>
                  <a:fillRect l="-1025" t="-14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71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Výpočet tíhy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C208126-BF91-4AE6-8C88-CC87A9AD7589}"/>
              </a:ext>
            </a:extLst>
          </p:cNvPr>
          <p:cNvSpPr txBox="1"/>
          <p:nvPr/>
        </p:nvSpPr>
        <p:spPr>
          <a:xfrm>
            <a:off x="653374" y="1382102"/>
            <a:ext cx="81266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Tíha tělesa o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hmotnosti 1 kg je přibližně 10 N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Tíha závaží o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hmotnosti 100 g je přibližně 1 N</a:t>
            </a:r>
            <a:r>
              <a:rPr lang="cs-CZ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Tíha tělesa na povrchu Země </a:t>
            </a:r>
          </a:p>
          <a:p>
            <a:r>
              <a:rPr lang="cs-CZ" sz="2800" dirty="0"/>
              <a:t>    se vypočítá podle vztahu </a:t>
            </a:r>
          </a:p>
          <a:p>
            <a:r>
              <a:rPr lang="cs-CZ" sz="2800" dirty="0"/>
              <a:t>		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G = m · g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Jaká je tvoje tíha? (tíha tvého těla?)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B249211-7026-427F-9C70-700DD72CD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588" y="3127158"/>
            <a:ext cx="4306038" cy="318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6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Měření a znázornění síly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34482318-C296-4FBE-8FEA-6C052CE16DB9}"/>
              </a:ext>
            </a:extLst>
          </p:cNvPr>
          <p:cNvGrpSpPr/>
          <p:nvPr/>
        </p:nvGrpSpPr>
        <p:grpSpPr>
          <a:xfrm>
            <a:off x="1970658" y="1410361"/>
            <a:ext cx="6969155" cy="5212382"/>
            <a:chOff x="3524250" y="1126274"/>
            <a:chExt cx="5143500" cy="4519924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3B21F60-ECA9-47CB-B2D1-ECF5BE3A77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3" b="17670"/>
            <a:stretch/>
          </p:blipFill>
          <p:spPr>
            <a:xfrm>
              <a:off x="3524250" y="1126274"/>
              <a:ext cx="5143500" cy="4519924"/>
            </a:xfrm>
            <a:prstGeom prst="rect">
              <a:avLst/>
            </a:prstGeom>
          </p:spPr>
        </p:pic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F81A6A7C-C357-4CC0-AE32-3576AFC4D332}"/>
                </a:ext>
              </a:extLst>
            </p:cNvPr>
            <p:cNvSpPr/>
            <p:nvPr/>
          </p:nvSpPr>
          <p:spPr>
            <a:xfrm>
              <a:off x="3524250" y="4572000"/>
              <a:ext cx="3329311" cy="10741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999596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Gravitační síla ve vesmíru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C59B469-5F66-40FF-BE28-EE556866CFA5}"/>
              </a:ext>
            </a:extLst>
          </p:cNvPr>
          <p:cNvSpPr txBox="1"/>
          <p:nvPr/>
        </p:nvSpPr>
        <p:spPr>
          <a:xfrm>
            <a:off x="1313895" y="1420427"/>
            <a:ext cx="38324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Učebnice F2 str. 12-14</a:t>
            </a:r>
          </a:p>
          <a:p>
            <a:r>
              <a:rPr lang="cs-CZ" sz="2800" dirty="0"/>
              <a:t>	- přečti si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954129-8343-4508-B0AB-92AD235430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9" t="4401" r="48609" b="3560"/>
          <a:stretch/>
        </p:blipFill>
        <p:spPr>
          <a:xfrm rot="5400000">
            <a:off x="3842385" y="1579652"/>
            <a:ext cx="3061649" cy="6760346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15045CBE-EF8C-48EE-9900-52BFE79B85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2" t="16971" r="32664" b="7512"/>
          <a:stretch/>
        </p:blipFill>
        <p:spPr>
          <a:xfrm rot="16200000">
            <a:off x="7776840" y="-481166"/>
            <a:ext cx="1651247" cy="517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40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BFD2A0-FD98-49DE-BA01-3E874BE3A5A0}"/>
              </a:ext>
            </a:extLst>
          </p:cNvPr>
          <p:cNvSpPr txBox="1"/>
          <p:nvPr/>
        </p:nvSpPr>
        <p:spPr>
          <a:xfrm>
            <a:off x="838200" y="1240060"/>
            <a:ext cx="598712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Gravitace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zemská přitažlivost </a:t>
            </a:r>
            <a:r>
              <a:rPr lang="cs-CZ" sz="2800" dirty="0"/>
              <a:t>– působí na všechna tělesa kolem nás </a:t>
            </a:r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všechna tělesa padají směrem dolů, protože na ně působí přitažlivá síla Země, které říkáme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gravitační síla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Gravitace</a:t>
            </a:r>
          </a:p>
        </p:txBody>
      </p:sp>
      <p:pic>
        <p:nvPicPr>
          <p:cNvPr id="4" name="Picture 2" descr="V jakém směru působí Země na tělesa gravitační silou. Směr, ve kterém Země působí, nazýváme svislý směr. (do středu Země ).">
            <a:extLst>
              <a:ext uri="{FF2B5EF4-FFF2-40B4-BE49-F238E27FC236}">
                <a16:creationId xmlns:a16="http://schemas.microsoft.com/office/drawing/2014/main" id="{3947EB65-57B2-4E06-BB4B-4292AAE72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18" t="26425" r="29361" b="13124"/>
          <a:stretch/>
        </p:blipFill>
        <p:spPr bwMode="auto">
          <a:xfrm>
            <a:off x="7535670" y="1027623"/>
            <a:ext cx="3428538" cy="366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54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F1B35-658A-499F-A6A2-E9793BEEA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185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Gravitační síla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4872C46-2C98-40BB-B49F-B46C9D6D2351}"/>
              </a:ext>
            </a:extLst>
          </p:cNvPr>
          <p:cNvSpPr txBox="1"/>
          <p:nvPr/>
        </p:nvSpPr>
        <p:spPr>
          <a:xfrm>
            <a:off x="748576" y="904333"/>
            <a:ext cx="6966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Působí na zemském povrchu i v jeho okolí – směřuje do středu Země</a:t>
            </a:r>
          </a:p>
          <a:p>
            <a:endParaRPr lang="cs-CZ" sz="2400" dirty="0">
              <a:highlight>
                <a:srgbClr val="FF00FF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Každé těleso působí na jiné gravitační silou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15A66DD-54A0-44EB-888B-01314263F80B}"/>
              </a:ext>
            </a:extLst>
          </p:cNvPr>
          <p:cNvSpPr txBox="1">
            <a:spLocks/>
          </p:cNvSpPr>
          <p:nvPr/>
        </p:nvSpPr>
        <p:spPr>
          <a:xfrm>
            <a:off x="910069" y="3048426"/>
            <a:ext cx="10515600" cy="76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Velikost gravitační síly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6F0776-6365-4F74-AB91-C68FA0AE4208}"/>
              </a:ext>
            </a:extLst>
          </p:cNvPr>
          <p:cNvSpPr txBox="1"/>
          <p:nvPr/>
        </p:nvSpPr>
        <p:spPr>
          <a:xfrm>
            <a:off x="838200" y="3809574"/>
            <a:ext cx="1025726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Čím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větší</a:t>
            </a:r>
            <a:r>
              <a:rPr lang="cs-CZ" sz="2400" dirty="0"/>
              <a:t> mají tělesa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hmotnost</a:t>
            </a:r>
            <a:r>
              <a:rPr lang="cs-CZ" sz="2400" dirty="0"/>
              <a:t>, tím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větší </a:t>
            </a:r>
            <a:r>
              <a:rPr lang="cs-CZ" sz="2400" dirty="0"/>
              <a:t>na ně působí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gravitační síla</a:t>
            </a:r>
          </a:p>
          <a:p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Čím je těleso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dále</a:t>
            </a:r>
            <a:r>
              <a:rPr lang="cs-CZ" sz="2400" dirty="0"/>
              <a:t> od zemského povrchu, tím na něj působí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menší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400" dirty="0"/>
              <a:t>gravitační síla</a:t>
            </a:r>
          </a:p>
          <a:p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Čím jsou tělesa dále od sebe, tím na ně působí menší gravitační síla (s rostoucí vzdáleností se síla zmenšuje)</a:t>
            </a:r>
          </a:p>
          <a:p>
            <a:endParaRPr lang="cs-CZ" dirty="0"/>
          </a:p>
        </p:txBody>
      </p:sp>
      <p:pic>
        <p:nvPicPr>
          <p:cNvPr id="6" name="Picture 4" descr="Gravitační síla je větší, jsou-li tělesa blízko u sebe. S rostoucí vzdáleností mezi tělesy se zmenšuje.">
            <a:extLst>
              <a:ext uri="{FF2B5EF4-FFF2-40B4-BE49-F238E27FC236}">
                <a16:creationId xmlns:a16="http://schemas.microsoft.com/office/drawing/2014/main" id="{6A5777DE-D9E6-43B9-AAE9-6D0A87F2DA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1" t="13673" r="18268" b="18841"/>
          <a:stretch/>
        </p:blipFill>
        <p:spPr bwMode="auto">
          <a:xfrm>
            <a:off x="8017491" y="703554"/>
            <a:ext cx="3480047" cy="272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64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BFD2A0-FD98-49DE-BA01-3E874BE3A5A0}"/>
              </a:ext>
            </a:extLst>
          </p:cNvPr>
          <p:cNvSpPr txBox="1"/>
          <p:nvPr/>
        </p:nvSpPr>
        <p:spPr>
          <a:xfrm>
            <a:off x="626742" y="1522096"/>
            <a:ext cx="71305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Kolem </a:t>
            </a:r>
            <a:r>
              <a:rPr lang="cs-CZ" sz="2800" b="1" dirty="0"/>
              <a:t>každého tělesa </a:t>
            </a:r>
            <a:r>
              <a:rPr lang="cs-CZ" sz="2800" dirty="0"/>
              <a:t>je </a:t>
            </a:r>
            <a:r>
              <a:rPr lang="cs-CZ" sz="2800" b="1" dirty="0"/>
              <a:t>gravitační pole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 rostoucí vzdáleností od tělesa gravitační pole slábne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Kolem Země je gravitační pole Země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Gravitační pole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9B0060C-7E66-48BF-BE3C-9580822B03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3" t="14403" r="17701" b="30969"/>
          <a:stretch/>
        </p:blipFill>
        <p:spPr>
          <a:xfrm>
            <a:off x="7882167" y="1126274"/>
            <a:ext cx="3683091" cy="360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4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BFD2A0-FD98-49DE-BA01-3E874BE3A5A0}"/>
              </a:ext>
            </a:extLst>
          </p:cNvPr>
          <p:cNvSpPr txBox="1"/>
          <p:nvPr/>
        </p:nvSpPr>
        <p:spPr>
          <a:xfrm>
            <a:off x="564598" y="1488634"/>
            <a:ext cx="69902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Gravitační síla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má směr do středu Země –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směr svislý</a:t>
            </a:r>
          </a:p>
          <a:p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Olovnice</a:t>
            </a:r>
            <a:r>
              <a:rPr lang="cs-CZ" sz="2800" dirty="0"/>
              <a:t> (těleso na provázku) ukazuje </a:t>
            </a:r>
            <a:r>
              <a:rPr lang="cs-CZ" sz="2800" b="1" dirty="0"/>
              <a:t>směr svislý</a:t>
            </a:r>
          </a:p>
          <a:p>
            <a:endParaRPr lang="cs-CZ" sz="28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Směr SVISLÝ</a:t>
            </a:r>
          </a:p>
        </p:txBody>
      </p:sp>
      <p:pic>
        <p:nvPicPr>
          <p:cNvPr id="2052" name="Picture 4" descr="Svislý směr je směr do středu Země. Svislý směr určujeme pomocí olovnice. Je zhotovená z provázku, na kterém. je zavěšena ocelová tyčka se špičkou. Nit se působením kovové tyčky napne. a ustálí se ve svislém směru. Olovnici používají třeba zedníci.">
            <a:extLst>
              <a:ext uri="{FF2B5EF4-FFF2-40B4-BE49-F238E27FC236}">
                <a16:creationId xmlns:a16="http://schemas.microsoft.com/office/drawing/2014/main" id="{AC643C66-1C19-4FA9-9557-DEC83FB635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93" t="49653"/>
          <a:stretch/>
        </p:blipFill>
        <p:spPr bwMode="auto">
          <a:xfrm>
            <a:off x="7554897" y="1223387"/>
            <a:ext cx="4386848" cy="441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65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BFD2A0-FD98-49DE-BA01-3E874BE3A5A0}"/>
              </a:ext>
            </a:extLst>
          </p:cNvPr>
          <p:cNvSpPr txBox="1"/>
          <p:nvPr/>
        </p:nvSpPr>
        <p:spPr>
          <a:xfrm>
            <a:off x="653374" y="1382102"/>
            <a:ext cx="67949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Hladina vody v kádince nám ukazuje směr vodorovný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Směr vodorovný je kolmý na směr svislý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Směr vodorovný určíme pomocí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libely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(vodováhy)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Směr VODOROVNÝ</a:t>
            </a:r>
          </a:p>
        </p:txBody>
      </p:sp>
      <p:pic>
        <p:nvPicPr>
          <p:cNvPr id="1028" name="Picture 4" descr="Stanley  mini vodováha">
            <a:extLst>
              <a:ext uri="{FF2B5EF4-FFF2-40B4-BE49-F238E27FC236}">
                <a16:creationId xmlns:a16="http://schemas.microsoft.com/office/drawing/2014/main" id="{C1395808-147C-44CF-8081-690A11AEA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0" t="17289" r="190" b="17822"/>
          <a:stretch/>
        </p:blipFill>
        <p:spPr bwMode="auto">
          <a:xfrm>
            <a:off x="7467121" y="4554835"/>
            <a:ext cx="2956897" cy="191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lwaukee DIGITÁLNÍ VODOVÁHA 60 CM">
            <a:extLst>
              <a:ext uri="{FF2B5EF4-FFF2-40B4-BE49-F238E27FC236}">
                <a16:creationId xmlns:a16="http://schemas.microsoft.com/office/drawing/2014/main" id="{9269AC6E-3A07-4A06-A63D-815CD0DD38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48" b="34139"/>
          <a:stretch/>
        </p:blipFill>
        <p:spPr bwMode="auto">
          <a:xfrm>
            <a:off x="1518470" y="5044405"/>
            <a:ext cx="4667250" cy="13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odováha nebo také libela (z franc.) je jednoduchý přístroj, sloužící k určování vodorovného (a odvozeně i svislého) směru. Pracuje buď na principu Archimédova zákona (bublinková vodováha) nebo spojených nádob (hadicová vodováha). Hadicová vodováha je v běžné praxi na větší vzdálenosti přesnější než bublinková vodováha.">
            <a:extLst>
              <a:ext uri="{FF2B5EF4-FFF2-40B4-BE49-F238E27FC236}">
                <a16:creationId xmlns:a16="http://schemas.microsoft.com/office/drawing/2014/main" id="{B0789558-11DF-45DE-AE0F-043BB39D39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83" t="50000" b="9443"/>
          <a:stretch/>
        </p:blipFill>
        <p:spPr bwMode="auto">
          <a:xfrm>
            <a:off x="8072835" y="1382102"/>
            <a:ext cx="3603682" cy="267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93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Síla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D67555A-2DE4-450E-A7D8-7D75A400B37A}"/>
              </a:ext>
            </a:extLst>
          </p:cNvPr>
          <p:cNvSpPr txBox="1"/>
          <p:nvPr/>
        </p:nvSpPr>
        <p:spPr>
          <a:xfrm>
            <a:off x="1438183" y="1287261"/>
            <a:ext cx="71997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fyzikální veličina - značí se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endParaRPr lang="cs-CZ" sz="2800" dirty="0"/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je určena: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působištěm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směrem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/>
              <a:t>velikostí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33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0C8EA06C-1551-4583-8BDB-D0764F32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Jednotky síly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BC22F81-1C6E-4BF1-A318-1787A5CB1C4A}"/>
              </a:ext>
            </a:extLst>
          </p:cNvPr>
          <p:cNvSpPr txBox="1"/>
          <p:nvPr/>
        </p:nvSpPr>
        <p:spPr>
          <a:xfrm>
            <a:off x="941033" y="1182231"/>
            <a:ext cx="642624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základní jednotka síly je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newton –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</a:p>
          <a:p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další jednotky: 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</a:rPr>
              <a:t>milinewtom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</a:rPr>
              <a:t>mN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			  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</a:rPr>
              <a:t>kilonewton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</a:rPr>
              <a:t>kN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			  </a:t>
            </a:r>
            <a:r>
              <a:rPr lang="cs-CZ" sz="2800" dirty="0" err="1">
                <a:solidFill>
                  <a:schemeClr val="accent1">
                    <a:lumMod val="75000"/>
                  </a:schemeClr>
                </a:solidFill>
              </a:rPr>
              <a:t>meganewton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- MN</a:t>
            </a:r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29B01416-945F-4E3D-9356-1D26B47A7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532420"/>
              </p:ext>
            </p:extLst>
          </p:nvPr>
        </p:nvGraphicFramePr>
        <p:xfrm>
          <a:off x="1792302" y="5114652"/>
          <a:ext cx="81280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5616159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6561297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5802517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73975697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615505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7641251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919837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33610498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25682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41033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err="1"/>
                        <a:t>kN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err="1"/>
                        <a:t>mN</a:t>
                      </a:r>
                      <a:endParaRPr lang="cs-CZ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976229"/>
                  </a:ext>
                </a:extLst>
              </a:tr>
            </a:tbl>
          </a:graphicData>
        </a:graphic>
      </p:graphicFrame>
      <p:grpSp>
        <p:nvGrpSpPr>
          <p:cNvPr id="24" name="Skupina 23">
            <a:extLst>
              <a:ext uri="{FF2B5EF4-FFF2-40B4-BE49-F238E27FC236}">
                <a16:creationId xmlns:a16="http://schemas.microsoft.com/office/drawing/2014/main" id="{8BEE19D1-2F5F-49BD-A76A-5A351D72E152}"/>
              </a:ext>
            </a:extLst>
          </p:cNvPr>
          <p:cNvGrpSpPr/>
          <p:nvPr/>
        </p:nvGrpSpPr>
        <p:grpSpPr>
          <a:xfrm>
            <a:off x="2272683" y="4462752"/>
            <a:ext cx="2388094" cy="585030"/>
            <a:chOff x="2272683" y="4462752"/>
            <a:chExt cx="2388094" cy="585030"/>
          </a:xfrm>
        </p:grpSpPr>
        <p:sp>
          <p:nvSpPr>
            <p:cNvPr id="4" name="Šipka: zahnutá dolů 3">
              <a:extLst>
                <a:ext uri="{FF2B5EF4-FFF2-40B4-BE49-F238E27FC236}">
                  <a16:creationId xmlns:a16="http://schemas.microsoft.com/office/drawing/2014/main" id="{94B70E78-233D-4B29-8662-EB235A44FFC4}"/>
                </a:ext>
              </a:extLst>
            </p:cNvPr>
            <p:cNvSpPr/>
            <p:nvPr/>
          </p:nvSpPr>
          <p:spPr>
            <a:xfrm>
              <a:off x="2272683" y="4462752"/>
              <a:ext cx="2388094" cy="51816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69E71F7B-17D1-4910-968E-C7A30CA68E77}"/>
                </a:ext>
              </a:extLst>
            </p:cNvPr>
            <p:cNvSpPr txBox="1"/>
            <p:nvPr/>
          </p:nvSpPr>
          <p:spPr>
            <a:xfrm>
              <a:off x="2960609" y="4678450"/>
              <a:ext cx="907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· 1000</a:t>
              </a:r>
            </a:p>
          </p:txBody>
        </p:sp>
      </p:grpSp>
      <p:grpSp>
        <p:nvGrpSpPr>
          <p:cNvPr id="26" name="Skupina 25">
            <a:extLst>
              <a:ext uri="{FF2B5EF4-FFF2-40B4-BE49-F238E27FC236}">
                <a16:creationId xmlns:a16="http://schemas.microsoft.com/office/drawing/2014/main" id="{FE2DFEAE-2A5D-41C5-9416-DC60964739F7}"/>
              </a:ext>
            </a:extLst>
          </p:cNvPr>
          <p:cNvGrpSpPr/>
          <p:nvPr/>
        </p:nvGrpSpPr>
        <p:grpSpPr>
          <a:xfrm>
            <a:off x="7193871" y="4462752"/>
            <a:ext cx="2388094" cy="558267"/>
            <a:chOff x="7193871" y="4462752"/>
            <a:chExt cx="2388094" cy="558267"/>
          </a:xfrm>
        </p:grpSpPr>
        <p:sp>
          <p:nvSpPr>
            <p:cNvPr id="8" name="Šipka: zahnutá dolů 7">
              <a:extLst>
                <a:ext uri="{FF2B5EF4-FFF2-40B4-BE49-F238E27FC236}">
                  <a16:creationId xmlns:a16="http://schemas.microsoft.com/office/drawing/2014/main" id="{48925694-8DC9-4EC8-BA8A-45C72FB254CF}"/>
                </a:ext>
              </a:extLst>
            </p:cNvPr>
            <p:cNvSpPr/>
            <p:nvPr/>
          </p:nvSpPr>
          <p:spPr>
            <a:xfrm>
              <a:off x="7193871" y="4462752"/>
              <a:ext cx="2388094" cy="51816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2071B31A-2E2E-476F-B34C-9973B724BA14}"/>
                </a:ext>
              </a:extLst>
            </p:cNvPr>
            <p:cNvSpPr txBox="1"/>
            <p:nvPr/>
          </p:nvSpPr>
          <p:spPr>
            <a:xfrm>
              <a:off x="7812209" y="4651687"/>
              <a:ext cx="907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· 1000</a:t>
              </a:r>
            </a:p>
          </p:txBody>
        </p: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D4A9AF51-3190-4CF1-93AC-0E9398C670E3}"/>
              </a:ext>
            </a:extLst>
          </p:cNvPr>
          <p:cNvGrpSpPr/>
          <p:nvPr/>
        </p:nvGrpSpPr>
        <p:grpSpPr>
          <a:xfrm>
            <a:off x="4733277" y="4462752"/>
            <a:ext cx="2388094" cy="585030"/>
            <a:chOff x="4733277" y="4462752"/>
            <a:chExt cx="2388094" cy="585030"/>
          </a:xfrm>
        </p:grpSpPr>
        <p:sp>
          <p:nvSpPr>
            <p:cNvPr id="7" name="Šipka: zahnutá dolů 6">
              <a:extLst>
                <a:ext uri="{FF2B5EF4-FFF2-40B4-BE49-F238E27FC236}">
                  <a16:creationId xmlns:a16="http://schemas.microsoft.com/office/drawing/2014/main" id="{135FF3E8-6FDF-4155-8072-DAAD9CB87332}"/>
                </a:ext>
              </a:extLst>
            </p:cNvPr>
            <p:cNvSpPr/>
            <p:nvPr/>
          </p:nvSpPr>
          <p:spPr>
            <a:xfrm>
              <a:off x="4733277" y="4462752"/>
              <a:ext cx="2388094" cy="51816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1F0C40DD-A4F7-433B-B4BE-C4ADD13D61D1}"/>
                </a:ext>
              </a:extLst>
            </p:cNvPr>
            <p:cNvSpPr txBox="1"/>
            <p:nvPr/>
          </p:nvSpPr>
          <p:spPr>
            <a:xfrm>
              <a:off x="5348703" y="4678450"/>
              <a:ext cx="907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· 1000</a:t>
              </a:r>
            </a:p>
          </p:txBody>
        </p:sp>
      </p:grp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A90DDEAE-6A7F-4EC4-8A22-11FE82B5AE0A}"/>
              </a:ext>
            </a:extLst>
          </p:cNvPr>
          <p:cNvGrpSpPr/>
          <p:nvPr/>
        </p:nvGrpSpPr>
        <p:grpSpPr>
          <a:xfrm>
            <a:off x="2219417" y="3562740"/>
            <a:ext cx="4974454" cy="1009260"/>
            <a:chOff x="2219417" y="3562740"/>
            <a:chExt cx="4974454" cy="1009260"/>
          </a:xfrm>
        </p:grpSpPr>
        <p:sp>
          <p:nvSpPr>
            <p:cNvPr id="9" name="Šipka: zahnutá dolů 8">
              <a:extLst>
                <a:ext uri="{FF2B5EF4-FFF2-40B4-BE49-F238E27FC236}">
                  <a16:creationId xmlns:a16="http://schemas.microsoft.com/office/drawing/2014/main" id="{EDB3EBC4-C806-4A84-ADC7-6B6F07F5EA09}"/>
                </a:ext>
              </a:extLst>
            </p:cNvPr>
            <p:cNvSpPr/>
            <p:nvPr/>
          </p:nvSpPr>
          <p:spPr>
            <a:xfrm>
              <a:off x="2219417" y="3562740"/>
              <a:ext cx="4974454" cy="1009260"/>
            </a:xfrm>
            <a:prstGeom prst="curvedDown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80BA529A-381A-4DAE-AC1F-EBD2C92FC7EA}"/>
                </a:ext>
              </a:extLst>
            </p:cNvPr>
            <p:cNvSpPr txBox="1"/>
            <p:nvPr/>
          </p:nvSpPr>
          <p:spPr>
            <a:xfrm>
              <a:off x="3971507" y="3768481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· 1 000 000</a:t>
              </a:r>
            </a:p>
          </p:txBody>
        </p:sp>
      </p:grp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C9D449CC-AD19-4B4C-81AC-C3B0A6C41ECA}"/>
              </a:ext>
            </a:extLst>
          </p:cNvPr>
          <p:cNvGrpSpPr/>
          <p:nvPr/>
        </p:nvGrpSpPr>
        <p:grpSpPr>
          <a:xfrm>
            <a:off x="2183279" y="5675769"/>
            <a:ext cx="2388094" cy="518160"/>
            <a:chOff x="2183279" y="5675769"/>
            <a:chExt cx="2388094" cy="518160"/>
          </a:xfrm>
        </p:grpSpPr>
        <p:sp>
          <p:nvSpPr>
            <p:cNvPr id="13" name="Šipka: zahnutá dolů 12">
              <a:extLst>
                <a:ext uri="{FF2B5EF4-FFF2-40B4-BE49-F238E27FC236}">
                  <a16:creationId xmlns:a16="http://schemas.microsoft.com/office/drawing/2014/main" id="{88E0BCDE-CA2B-43BF-9B9C-4B29DE7826AD}"/>
                </a:ext>
              </a:extLst>
            </p:cNvPr>
            <p:cNvSpPr/>
            <p:nvPr/>
          </p:nvSpPr>
          <p:spPr>
            <a:xfrm rot="10800000">
              <a:off x="2183279" y="5675769"/>
              <a:ext cx="2388094" cy="51816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0" name="TextovéPole 19">
              <a:extLst>
                <a:ext uri="{FF2B5EF4-FFF2-40B4-BE49-F238E27FC236}">
                  <a16:creationId xmlns:a16="http://schemas.microsoft.com/office/drawing/2014/main" id="{C07CAC82-4B2E-4A2D-895A-327BF60AD343}"/>
                </a:ext>
              </a:extLst>
            </p:cNvPr>
            <p:cNvSpPr txBox="1"/>
            <p:nvPr/>
          </p:nvSpPr>
          <p:spPr>
            <a:xfrm>
              <a:off x="2960609" y="570427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: 1000</a:t>
              </a: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53D447EE-42F0-40A1-B739-846CD1524177}"/>
              </a:ext>
            </a:extLst>
          </p:cNvPr>
          <p:cNvGrpSpPr/>
          <p:nvPr/>
        </p:nvGrpSpPr>
        <p:grpSpPr>
          <a:xfrm>
            <a:off x="2074552" y="5988244"/>
            <a:ext cx="4974454" cy="1009260"/>
            <a:chOff x="2074552" y="5988244"/>
            <a:chExt cx="4974454" cy="1009260"/>
          </a:xfrm>
        </p:grpSpPr>
        <p:sp>
          <p:nvSpPr>
            <p:cNvPr id="15" name="Šipka: zahnutá dolů 14">
              <a:extLst>
                <a:ext uri="{FF2B5EF4-FFF2-40B4-BE49-F238E27FC236}">
                  <a16:creationId xmlns:a16="http://schemas.microsoft.com/office/drawing/2014/main" id="{F2E614C3-CA28-40E8-99BB-2BAECCE55205}"/>
                </a:ext>
              </a:extLst>
            </p:cNvPr>
            <p:cNvSpPr/>
            <p:nvPr/>
          </p:nvSpPr>
          <p:spPr>
            <a:xfrm rot="10800000">
              <a:off x="2074552" y="5988244"/>
              <a:ext cx="4974454" cy="1009260"/>
            </a:xfrm>
            <a:prstGeom prst="curvedDown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6874D9CC-5711-45B2-A0C5-B63475469D10}"/>
                </a:ext>
              </a:extLst>
            </p:cNvPr>
            <p:cNvSpPr txBox="1"/>
            <p:nvPr/>
          </p:nvSpPr>
          <p:spPr>
            <a:xfrm>
              <a:off x="4113555" y="6411051"/>
              <a:ext cx="1478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: 1 000 000</a:t>
              </a:r>
            </a:p>
          </p:txBody>
        </p:sp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A5956537-EA10-4C81-A979-2C49C2555396}"/>
              </a:ext>
            </a:extLst>
          </p:cNvPr>
          <p:cNvGrpSpPr/>
          <p:nvPr/>
        </p:nvGrpSpPr>
        <p:grpSpPr>
          <a:xfrm>
            <a:off x="4660912" y="5661006"/>
            <a:ext cx="2388094" cy="518160"/>
            <a:chOff x="4660912" y="5661006"/>
            <a:chExt cx="2388094" cy="518160"/>
          </a:xfrm>
        </p:grpSpPr>
        <p:sp>
          <p:nvSpPr>
            <p:cNvPr id="14" name="Šipka: zahnutá dolů 13">
              <a:extLst>
                <a:ext uri="{FF2B5EF4-FFF2-40B4-BE49-F238E27FC236}">
                  <a16:creationId xmlns:a16="http://schemas.microsoft.com/office/drawing/2014/main" id="{335BE648-00CC-40F0-B708-99C8764C148E}"/>
                </a:ext>
              </a:extLst>
            </p:cNvPr>
            <p:cNvSpPr/>
            <p:nvPr/>
          </p:nvSpPr>
          <p:spPr>
            <a:xfrm rot="10800000">
              <a:off x="4660912" y="5661006"/>
              <a:ext cx="2388094" cy="51816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38804D20-E39D-44A3-8B87-5625498EF5EA}"/>
                </a:ext>
              </a:extLst>
            </p:cNvPr>
            <p:cNvSpPr txBox="1"/>
            <p:nvPr/>
          </p:nvSpPr>
          <p:spPr>
            <a:xfrm>
              <a:off x="5379804" y="5696258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: 1000</a:t>
              </a:r>
            </a:p>
          </p:txBody>
        </p:sp>
      </p:grp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683BC82A-B70C-40F6-9BD0-AF63EF7DCC8B}"/>
              </a:ext>
            </a:extLst>
          </p:cNvPr>
          <p:cNvGrpSpPr/>
          <p:nvPr/>
        </p:nvGrpSpPr>
        <p:grpSpPr>
          <a:xfrm>
            <a:off x="7121371" y="5675769"/>
            <a:ext cx="2388094" cy="518160"/>
            <a:chOff x="7121371" y="5675769"/>
            <a:chExt cx="2388094" cy="518160"/>
          </a:xfrm>
        </p:grpSpPr>
        <p:sp>
          <p:nvSpPr>
            <p:cNvPr id="12" name="Šipka: zahnutá dolů 11">
              <a:extLst>
                <a:ext uri="{FF2B5EF4-FFF2-40B4-BE49-F238E27FC236}">
                  <a16:creationId xmlns:a16="http://schemas.microsoft.com/office/drawing/2014/main" id="{D8B407D6-8907-424C-A1E7-5726772D121F}"/>
                </a:ext>
              </a:extLst>
            </p:cNvPr>
            <p:cNvSpPr/>
            <p:nvPr/>
          </p:nvSpPr>
          <p:spPr>
            <a:xfrm rot="10800000">
              <a:off x="7121371" y="5675769"/>
              <a:ext cx="2388094" cy="51816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26DD14B2-0B03-4630-B1B4-B8473120583A}"/>
                </a:ext>
              </a:extLst>
            </p:cNvPr>
            <p:cNvSpPr txBox="1"/>
            <p:nvPr/>
          </p:nvSpPr>
          <p:spPr>
            <a:xfrm>
              <a:off x="7857600" y="5716244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: 1000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739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38598-049E-4EEA-8666-E1A80647ACD9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61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u="sng" dirty="0">
                <a:solidFill>
                  <a:schemeClr val="accent4">
                    <a:lumMod val="75000"/>
                  </a:schemeClr>
                </a:solidFill>
              </a:rPr>
              <a:t>Př: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Převáděj jednotky.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3A754D-9F02-4FB6-A0FB-22030288EF16}"/>
              </a:ext>
            </a:extLst>
          </p:cNvPr>
          <p:cNvSpPr txBox="1"/>
          <p:nvPr/>
        </p:nvSpPr>
        <p:spPr>
          <a:xfrm>
            <a:off x="1275906" y="1307805"/>
            <a:ext cx="447109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5,2 </a:t>
            </a:r>
            <a:r>
              <a:rPr lang="cs-CZ" sz="2800" dirty="0" err="1"/>
              <a:t>kN</a:t>
            </a:r>
            <a:r>
              <a:rPr lang="cs-CZ" sz="2800" dirty="0"/>
              <a:t> = 			N</a:t>
            </a:r>
          </a:p>
          <a:p>
            <a:endParaRPr lang="cs-CZ" sz="1000" dirty="0"/>
          </a:p>
          <a:p>
            <a:r>
              <a:rPr lang="cs-CZ" sz="2800" dirty="0"/>
              <a:t>0,061 MN = 		N</a:t>
            </a:r>
          </a:p>
          <a:p>
            <a:endParaRPr lang="cs-CZ" sz="1000" dirty="0"/>
          </a:p>
          <a:p>
            <a:r>
              <a:rPr lang="cs-CZ" sz="2800" dirty="0"/>
              <a:t>430 N = 			</a:t>
            </a:r>
            <a:r>
              <a:rPr lang="cs-CZ" sz="2800" dirty="0" err="1"/>
              <a:t>kN</a:t>
            </a:r>
            <a:endParaRPr lang="cs-CZ" sz="2800" dirty="0"/>
          </a:p>
          <a:p>
            <a:endParaRPr lang="cs-CZ" sz="1000" dirty="0"/>
          </a:p>
          <a:p>
            <a:r>
              <a:rPr lang="cs-CZ" sz="2800" dirty="0"/>
              <a:t>181 000 N = 		MN</a:t>
            </a:r>
          </a:p>
          <a:p>
            <a:endParaRPr lang="cs-CZ" sz="1000" dirty="0"/>
          </a:p>
          <a:p>
            <a:r>
              <a:rPr lang="cs-CZ" sz="2800" dirty="0"/>
              <a:t>250 </a:t>
            </a:r>
            <a:r>
              <a:rPr lang="cs-CZ" sz="2800" dirty="0" err="1"/>
              <a:t>kN</a:t>
            </a:r>
            <a:r>
              <a:rPr lang="cs-CZ" sz="2800" dirty="0"/>
              <a:t> = 			MN</a:t>
            </a:r>
          </a:p>
          <a:p>
            <a:endParaRPr lang="cs-CZ" sz="1000" dirty="0"/>
          </a:p>
          <a:p>
            <a:r>
              <a:rPr lang="cs-CZ" sz="2800" dirty="0"/>
              <a:t>0,25 N =			</a:t>
            </a:r>
            <a:r>
              <a:rPr lang="cs-CZ" sz="2800" dirty="0" err="1"/>
              <a:t>mN</a:t>
            </a:r>
            <a:endParaRPr lang="cs-CZ" sz="2800" dirty="0"/>
          </a:p>
          <a:p>
            <a:endParaRPr lang="cs-CZ" sz="1000" dirty="0"/>
          </a:p>
          <a:p>
            <a:r>
              <a:rPr lang="cs-CZ" sz="2800" dirty="0"/>
              <a:t>0,09 MN = 			</a:t>
            </a:r>
            <a:r>
              <a:rPr lang="cs-CZ" sz="2800" dirty="0" err="1"/>
              <a:t>kN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721384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535</Words>
  <Application>Microsoft Office PowerPoint</Application>
  <PresentationFormat>Širokoúhlá obrazovka</PresentationFormat>
  <Paragraphs>113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Avenir Next LT Pro</vt:lpstr>
      <vt:lpstr>Calibri</vt:lpstr>
      <vt:lpstr>Cambria Math</vt:lpstr>
      <vt:lpstr>Tw Cen MT</vt:lpstr>
      <vt:lpstr>ShapesVTI</vt:lpstr>
      <vt:lpstr>GRAVITACE  SÍLA</vt:lpstr>
      <vt:lpstr>Gravitace</vt:lpstr>
      <vt:lpstr>Gravitační síla</vt:lpstr>
      <vt:lpstr>Gravitační pole</vt:lpstr>
      <vt:lpstr>Směr SVISLÝ</vt:lpstr>
      <vt:lpstr>Směr VODOROVNÝ</vt:lpstr>
      <vt:lpstr>Síla</vt:lpstr>
      <vt:lpstr>Jednotky síly</vt:lpstr>
      <vt:lpstr>Prezentace aplikace PowerPoint</vt:lpstr>
      <vt:lpstr>Znázornění síly</vt:lpstr>
      <vt:lpstr>Prezentace aplikace PowerPoint</vt:lpstr>
      <vt:lpstr>Měření síly</vt:lpstr>
      <vt:lpstr>Tíha</vt:lpstr>
      <vt:lpstr>Výpočet tíhy</vt:lpstr>
      <vt:lpstr>Měření a znázornění síly</vt:lpstr>
      <vt:lpstr>Gravitační síla ve vesmíru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GRAVITACE  SÍLA</dc:title>
  <dc:creator>homolkova.marie@zshtyn.cz</dc:creator>
  <cp:lastModifiedBy>homolkova.marie@zshtyn.cz</cp:lastModifiedBy>
  <cp:revision>27</cp:revision>
  <dcterms:created xsi:type="dcterms:W3CDTF">2021-02-01T08:26:52Z</dcterms:created>
  <dcterms:modified xsi:type="dcterms:W3CDTF">2021-02-07T09:42:33Z</dcterms:modified>
</cp:coreProperties>
</file>