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460" r:id="rId3"/>
    <p:sldId id="459" r:id="rId4"/>
    <p:sldId id="461" r:id="rId5"/>
    <p:sldId id="463" r:id="rId6"/>
    <p:sldId id="462" r:id="rId7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0000"/>
    <a:srgbClr val="CC0000"/>
    <a:srgbClr val="6699FF"/>
    <a:srgbClr val="EA2516"/>
    <a:srgbClr val="FF9595"/>
    <a:srgbClr val="FF2727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28" d="100"/>
          <a:sy n="28" d="100"/>
        </p:scale>
        <p:origin x="-126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F59480-0AEA-4870-B19D-1DC0D7C973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6FC56A-3475-4567-8714-5F686ADF4C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829E05C-C219-486D-A3EB-E62DC782B8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D48E565-2FEB-4CF8-BB30-C0C50E2996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D0A6080-3E5C-4557-B8A7-EA8CCFED5C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5BA405-EE6E-4CA0-AF3B-CFFE526739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013F4501-8E5E-43DF-889F-2934CE11BA9E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3A028-3C9A-4A7F-8688-BA2E2EB3C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7D9561-56F2-46D4-8201-7223863C1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D4889C-13FA-4012-912F-6DD7CAB8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0562F-7D87-417A-AD25-BCB00BD11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714F1E-707C-421E-886E-B9F3E7C2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0661B-7256-4738-A4B9-3249A95022D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5273069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7249-9521-43BB-99CC-BE1D091EE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005222-C3C0-4379-AD73-7BAB16125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B87CF-8E03-467B-BD21-86F9C8C7A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98534-995B-4619-9A19-B009B9A5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82F16D-EC10-4093-8405-29A701B2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06AB1-2BE3-473C-BD39-FDCA348814D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1266812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30E5C47-6665-4767-9703-83DC0076C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F165C7-D3A5-4942-85B2-CD0FA6020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EC5D2-DEDB-42B1-A2CB-896296C7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D28AFF-4371-4FC6-96BF-560B46FC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533D0D-AEC0-4C22-B715-D66C2EA6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BD5C0-C395-49AE-89FF-0219A6FF730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5496374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44467-7C42-4B23-AA19-C1E35F4F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B3EF3-F9CE-49FD-B85C-3606E6CE4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F2859F-D841-4753-BA11-13B446C4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2A9C49-27FC-46D8-88FC-CF293308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C414DA-D845-4585-9E60-825DC168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7F10-F67B-4E2D-BD8F-FFCFB0380B6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1774167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83C83-83CD-4391-BC84-5E6B17430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EBD73D-CA7F-4527-9027-D11339698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8EF078-3E07-4378-9E52-1543C1BA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459784-ABF0-4361-8A4F-ABB82296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4A66B9-1C0E-48D9-851D-C1B67ABD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EFD67-1BD3-4638-BADC-9034CDA96C1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7201601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3C781-7905-42B6-A069-11045C013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D94FD-B3D9-494E-924D-8EAD1455A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023C31-3596-4BAF-80D4-CCE30414D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89676-BA71-462D-9D62-92E5ECFA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39B030-B84B-4ED0-921F-DEF6FC27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6DAA2C-FBE3-41D2-A907-CC1292C3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7BAA3-71F7-4D3D-87E3-4C07D60E2EF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7904367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1F001-74EF-4D91-A56D-81EC34B1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8C239-6FEA-41E0-A304-5BAE5130D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3197AA-DDBF-4235-B8C7-BA637DA30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66F65B-989E-4623-92BA-01A86A6F5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D39489-ADC8-47C4-BDEF-E98A50F1B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86AB24-4C7F-4F90-90A6-79C0C252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AA3CD6-55D4-4C2F-A851-B64275E8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1F184F-85B7-4CA8-9E04-AE8A4BF9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F5EC7-4D20-476C-94F1-6C1117268B2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48127404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EF33E-BCA2-4EE7-A1F1-BC2E76C9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208DBD-2404-4021-AD7C-4F01C0B27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87B307-7B78-415C-9C5A-8275CBC5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4E2C64-C00E-42AA-9C9E-4373B912E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B845F-A8EC-4B24-84F7-B4A5A62C2B2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0828061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6109DAA-2F9D-4690-A4ED-FDB62524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6A5211-0A09-4F7D-8E18-D31D8526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4E6F74-8303-4183-AF25-D4EB081B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6EF83-8A6A-4BEA-A72F-00CF8AA2DB4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3610507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9F102-70D0-438A-99EB-FC34D057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24F1C-C1F0-42FF-AC08-CF79B64BB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4E8245-757B-40F0-9186-806DF6F47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FDF46C-15DA-4329-9089-3E4049C5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FD8645-A64D-47FF-951E-906D2E26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0B6762-99F7-477D-9E7F-0E552FD2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83C3A-EC0E-4C99-B764-D8B82525A81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42496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63187-72FD-42BA-8EB2-B74C6776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E5EC86-08E2-4C6F-B2FF-A7459D527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090AE9-E9AF-4EFF-B4F6-9A6F51DE3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BFCDBE-C9E3-49DE-B79D-2658A94E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DE039F-B9B6-4477-8BF8-FA1BC2F9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0456F3-4FDF-43B9-9AD0-0D116366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398A6-3A64-4192-82DF-987CFE6C7F6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6949626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C11D47-13C6-4C7F-8923-9C2A4D72E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1A316B-A60E-4B16-8144-A45BADA41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19318A-6417-4D99-8E36-B70611F7A3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32AF18-691C-4970-B113-7B4040B224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9251EF-3BA3-4DB8-8C2F-64C827C467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ED42D950-E334-46CC-BE05-54D6B584FA16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>
            <a:extLst>
              <a:ext uri="{FF2B5EF4-FFF2-40B4-BE49-F238E27FC236}">
                <a16:creationId xmlns:a16="http://schemas.microsoft.com/office/drawing/2014/main" id="{E77C277B-D4E5-47CD-975E-E98A5E98892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098" name="Object 2">
              <a:extLst>
                <a:ext uri="{FF2B5EF4-FFF2-40B4-BE49-F238E27FC236}">
                  <a16:creationId xmlns:a16="http://schemas.microsoft.com/office/drawing/2014/main" id="{6C59B5AD-C0A1-4401-8A2B-FEF5FECFEB3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56875912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7201187" imgH="5401040" progId="PowerPoint.Slide.8">
                    <p:embed/>
                  </p:oleObj>
                </mc:Choice>
                <mc:Fallback>
                  <p:oleObj name="Slide" r:id="rId2" imgW="7201187" imgH="5401040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9" name="Text Box 3">
              <a:extLst>
                <a:ext uri="{FF2B5EF4-FFF2-40B4-BE49-F238E27FC236}">
                  <a16:creationId xmlns:a16="http://schemas.microsoft.com/office/drawing/2014/main" id="{33693EA0-7F04-4464-93FD-18DEB23CC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 sz="2400"/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/>
              <p:nvPr/>
            </p:nvSpPr>
            <p:spPr>
              <a:xfrm>
                <a:off x="763480" y="1740023"/>
                <a:ext cx="7493829" cy="3989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Ohmův zákon:</a:t>
                </a:r>
              </a:p>
              <a:p>
                <a:r>
                  <a:rPr lang="cs-CZ" sz="2800" dirty="0"/>
                  <a:t>Elektrický proud ve vodiči je přímo úměrný napětí mezi konci vodiče.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  <a:p>
                <a:endParaRPr lang="cs-CZ" sz="2800" dirty="0"/>
              </a:p>
              <a:p>
                <a:r>
                  <a:rPr lang="cs-CZ" sz="2800" dirty="0"/>
                  <a:t>I – elektrický proud ve vodiči</a:t>
                </a:r>
              </a:p>
              <a:p>
                <a:r>
                  <a:rPr lang="cs-CZ" sz="2800" dirty="0"/>
                  <a:t>U – elektrické napětí mezi konci vodiče</a:t>
                </a:r>
              </a:p>
              <a:p>
                <a:r>
                  <a:rPr lang="cs-CZ" sz="2800" dirty="0"/>
                  <a:t>R – elektrický odpor vodiče</a:t>
                </a: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70A1DA12-6AC1-4167-8CFE-FA3F066CE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80" y="1740023"/>
                <a:ext cx="7493829" cy="3989297"/>
              </a:xfrm>
              <a:prstGeom prst="rect">
                <a:avLst/>
              </a:prstGeom>
              <a:blipFill>
                <a:blip r:embed="rId2"/>
                <a:stretch>
                  <a:fillRect l="-2195" t="-2137" r="-1545" b="-32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89702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57" name="Rectangle 13">
            <a:extLst>
              <a:ext uri="{FF2B5EF4-FFF2-40B4-BE49-F238E27FC236}">
                <a16:creationId xmlns:a16="http://schemas.microsoft.com/office/drawing/2014/main" id="{AE585D8E-3F89-428F-B49C-488FBBE37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2922586"/>
            <a:ext cx="1524000" cy="1196975"/>
          </a:xfrm>
          <a:prstGeom prst="rect">
            <a:avLst/>
          </a:prstGeom>
          <a:solidFill>
            <a:srgbClr val="EAEAEA"/>
          </a:solidFill>
          <a:ln w="19050">
            <a:solidFill>
              <a:srgbClr val="DDDDDD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313346" name="Text Box 2">
            <a:extLst>
              <a:ext uri="{FF2B5EF4-FFF2-40B4-BE49-F238E27FC236}">
                <a16:creationId xmlns:a16="http://schemas.microsoft.com/office/drawing/2014/main" id="{8DE643B9-087E-4212-87A1-46CC2D732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98" y="431690"/>
            <a:ext cx="34750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k-SK" altLang="cs-CZ" sz="3300" dirty="0"/>
              <a:t>Elektrický odpor  </a:t>
            </a:r>
            <a:r>
              <a:rPr lang="sk-SK" altLang="cs-CZ" sz="3300" i="1" dirty="0"/>
              <a:t>R</a:t>
            </a:r>
            <a:endParaRPr lang="cs-CZ" altLang="cs-CZ" sz="3300" dirty="0"/>
          </a:p>
        </p:txBody>
      </p:sp>
      <p:graphicFrame>
        <p:nvGraphicFramePr>
          <p:cNvPr id="313348" name="Object 4">
            <a:extLst>
              <a:ext uri="{FF2B5EF4-FFF2-40B4-BE49-F238E27FC236}">
                <a16:creationId xmlns:a16="http://schemas.microsoft.com/office/drawing/2014/main" id="{E24D8418-24E7-4AB9-A334-32EC2370EE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0963" y="1152525"/>
          <a:ext cx="13112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444240" imgH="393480" progId="Equation.3">
                  <p:embed/>
                </p:oleObj>
              </mc:Choice>
              <mc:Fallback>
                <p:oleObj name="Rovnice" r:id="rId2" imgW="4442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1152525"/>
                        <a:ext cx="1311275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355" name="Object 11">
            <a:extLst>
              <a:ext uri="{FF2B5EF4-FFF2-40B4-BE49-F238E27FC236}">
                <a16:creationId xmlns:a16="http://schemas.microsoft.com/office/drawing/2014/main" id="{ABD1755C-DF16-4688-A733-22BD43DF5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97957"/>
              </p:ext>
            </p:extLst>
          </p:nvPr>
        </p:nvGraphicFramePr>
        <p:xfrm>
          <a:off x="3995737" y="2992437"/>
          <a:ext cx="13112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4" imgW="444240" imgH="393480" progId="Equation.3">
                  <p:embed/>
                </p:oleObj>
              </mc:Choice>
              <mc:Fallback>
                <p:oleObj name="Rovnica" r:id="rId4" imgW="44424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7" y="2992437"/>
                        <a:ext cx="1311275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358" name="Text Box 14">
            <a:extLst>
              <a:ext uri="{FF2B5EF4-FFF2-40B4-BE49-F238E27FC236}">
                <a16:creationId xmlns:a16="http://schemas.microsoft.com/office/drawing/2014/main" id="{17AF747E-AB61-4BF9-9E06-311AA080C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726113"/>
            <a:ext cx="7457639" cy="918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bIns="1080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2800" dirty="0"/>
              <a:t>Elektrický odpor je </a:t>
            </a:r>
            <a:r>
              <a:rPr lang="sk-SK" altLang="cs-CZ" sz="2800" dirty="0" err="1"/>
              <a:t>roven</a:t>
            </a:r>
            <a:r>
              <a:rPr lang="sk-SK" altLang="cs-CZ" sz="2800" dirty="0"/>
              <a:t> </a:t>
            </a:r>
            <a:r>
              <a:rPr lang="sk-SK" altLang="cs-CZ" sz="2800" dirty="0" err="1"/>
              <a:t>poměru</a:t>
            </a:r>
            <a:r>
              <a:rPr lang="sk-SK" altLang="cs-CZ" sz="2800" dirty="0"/>
              <a:t> </a:t>
            </a:r>
            <a:r>
              <a:rPr lang="sk-SK" altLang="cs-CZ" sz="2800" dirty="0" err="1"/>
              <a:t>napětí</a:t>
            </a:r>
            <a:r>
              <a:rPr lang="sk-SK" altLang="cs-CZ" sz="2800" dirty="0"/>
              <a:t> a </a:t>
            </a:r>
            <a:r>
              <a:rPr lang="sk-SK" altLang="cs-CZ" sz="2800" dirty="0" err="1"/>
              <a:t>proudu</a:t>
            </a:r>
            <a:r>
              <a:rPr lang="sk-SK" altLang="cs-CZ" sz="2800" dirty="0"/>
              <a:t>.</a:t>
            </a:r>
          </a:p>
          <a:p>
            <a:r>
              <a:rPr lang="sk-SK" altLang="cs-CZ" sz="2800" dirty="0"/>
              <a:t>Tento </a:t>
            </a:r>
            <a:r>
              <a:rPr lang="sk-SK" altLang="cs-CZ" sz="2800" dirty="0" err="1"/>
              <a:t>poměr</a:t>
            </a:r>
            <a:r>
              <a:rPr lang="sk-SK" altLang="cs-CZ" sz="2800" dirty="0"/>
              <a:t> je pro daný vodič </a:t>
            </a:r>
            <a:r>
              <a:rPr lang="sk-SK" altLang="cs-CZ" sz="2800" dirty="0" err="1"/>
              <a:t>stálý</a:t>
            </a:r>
            <a:r>
              <a:rPr lang="sk-SK" altLang="cs-CZ" sz="2800" dirty="0"/>
              <a:t>.</a:t>
            </a:r>
            <a:endParaRPr lang="cs-CZ" altLang="cs-CZ" sz="2800" dirty="0"/>
          </a:p>
        </p:txBody>
      </p:sp>
      <p:sp>
        <p:nvSpPr>
          <p:cNvPr id="313359" name="Text Box 15">
            <a:extLst>
              <a:ext uri="{FF2B5EF4-FFF2-40B4-BE49-F238E27FC236}">
                <a16:creationId xmlns:a16="http://schemas.microsoft.com/office/drawing/2014/main" id="{2A9C8692-175B-4115-854F-5F7ED3EF2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2303463"/>
            <a:ext cx="45576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800" dirty="0"/>
              <a:t>Poměr napětí a proudu je stálý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AD68E35-4887-447F-B470-4AF9254B6E37}"/>
              </a:ext>
            </a:extLst>
          </p:cNvPr>
          <p:cNvSpPr txBox="1"/>
          <p:nvPr/>
        </p:nvSpPr>
        <p:spPr>
          <a:xfrm>
            <a:off x="727969" y="4189412"/>
            <a:ext cx="42514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U - elektrické napětí (volt)</a:t>
            </a:r>
          </a:p>
          <a:p>
            <a:r>
              <a:rPr lang="cs-CZ" sz="2800" dirty="0"/>
              <a:t>I – elektrický proud (ampér)</a:t>
            </a:r>
          </a:p>
          <a:p>
            <a:r>
              <a:rPr lang="cs-CZ" sz="2800" dirty="0"/>
              <a:t>R – elektrický odpor (ohm)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E24EEF-D603-4CA3-9240-D6F706ACAA13}"/>
              </a:ext>
            </a:extLst>
          </p:cNvPr>
          <p:cNvSpPr txBox="1"/>
          <p:nvPr/>
        </p:nvSpPr>
        <p:spPr>
          <a:xfrm>
            <a:off x="559293" y="122093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3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13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13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6" grpId="0"/>
      <p:bldP spid="313358" grpId="0" build="p" autoUpdateAnimBg="0"/>
      <p:bldP spid="3133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CAF95A44-EF50-4D01-B256-CC2AC7B8B2BA}"/>
                  </a:ext>
                </a:extLst>
              </p:cNvPr>
              <p:cNvSpPr txBox="1"/>
              <p:nvPr/>
            </p:nvSpPr>
            <p:spPr>
              <a:xfrm>
                <a:off x="568170" y="330507"/>
                <a:ext cx="8167457" cy="6527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Odpor rezistoru je 150 </a:t>
                </a: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</a:t>
                </a: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Největší proud, který jím může procházet, je 0,5 A. Na jaké největší napětí můžeme rezistor připojit?</a:t>
                </a:r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cs-CZ" sz="28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=150 </m:t>
                      </m:r>
                      <m:r>
                        <m:rPr>
                          <m:sty m:val="p"/>
                        </m:rPr>
                        <a:rPr lang="cs-CZ" sz="28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Ω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=0,5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=?(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=0,5.150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u="dbl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 u="dbl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=75 </m:t>
                      </m:r>
                      <m:r>
                        <m:rPr>
                          <m:sty m:val="p"/>
                        </m:rPr>
                        <a:rPr lang="cs-CZ" sz="2800" u="dbl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Rezistor můžeme připojit na napětí 75 V.</a:t>
                </a:r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CAF95A44-EF50-4D01-B256-CC2AC7B8B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70" y="330507"/>
                <a:ext cx="8167457" cy="6527493"/>
              </a:xfrm>
              <a:prstGeom prst="rect">
                <a:avLst/>
              </a:prstGeom>
              <a:blipFill>
                <a:blip r:embed="rId2"/>
                <a:stretch>
                  <a:fillRect l="-1493" t="-10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66600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3CA98FA7-169E-4528-A6AF-132A45C1CFCF}"/>
                  </a:ext>
                </a:extLst>
              </p:cNvPr>
              <p:cNvSpPr txBox="1"/>
              <p:nvPr/>
            </p:nvSpPr>
            <p:spPr>
              <a:xfrm>
                <a:off x="599243" y="247520"/>
                <a:ext cx="7945514" cy="6362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odpor má spotřebič, kterým při napětí 6 V na jeho svorkách prochází proud 0,3 A? (svorky jsou konce spotřebiče, kterými je připojen do el. obvodu)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 </m:t>
                      </m:r>
                      <m:r>
                        <a:rPr lang="cs-CZ" sz="28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=0,3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=?(</m:t>
                      </m:r>
                      <m:r>
                        <m:rPr>
                          <m:sty m:val="p"/>
                        </m:rPr>
                        <a:rPr lang="cs-CZ" sz="2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=6:0,3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=20 </m:t>
                      </m:r>
                      <m:r>
                        <m:rPr>
                          <m:sty m:val="p"/>
                        </m:rPr>
                        <a:rPr lang="cs-CZ" sz="2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Ω</m:t>
                      </m:r>
                    </m:oMath>
                  </m:oMathPara>
                </a14:m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Spotřebič má odpor </a:t>
                </a:r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20 </a:t>
                </a:r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</a:t>
                </a:r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cs-CZ" sz="28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3CA98FA7-169E-4528-A6AF-132A45C1C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43" y="247520"/>
                <a:ext cx="7945514" cy="6362960"/>
              </a:xfrm>
              <a:prstGeom prst="rect">
                <a:avLst/>
              </a:prstGeom>
              <a:blipFill>
                <a:blip r:embed="rId2"/>
                <a:stretch>
                  <a:fillRect l="-1534" t="-10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24784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4066DAA-E62E-4CEC-B89D-4CEC0974E96C}"/>
                  </a:ext>
                </a:extLst>
              </p:cNvPr>
              <p:cNvSpPr txBox="1"/>
              <p:nvPr/>
            </p:nvSpPr>
            <p:spPr>
              <a:xfrm flipH="1">
                <a:off x="701335" y="506027"/>
                <a:ext cx="7856737" cy="4936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Spotřebičem o odporu 1 k</a:t>
                </a: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</a:t>
                </a:r>
                <a:r>
                  <a:rPr lang="cs-C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prochází proud 3 mA. Jaké je napětí na jeho svorkách?</a:t>
                </a:r>
                <a:endParaRPr lang="cs-CZ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 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cs-CZ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Ω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=1000 </m:t>
                      </m:r>
                      <m:r>
                        <m:rPr>
                          <m:sty m:val="p"/>
                        </m:rPr>
                        <a:rPr lang="cs-CZ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Ω</m:t>
                      </m:r>
                    </m:oMath>
                  </m:oMathPara>
                </a14:m>
                <a:endParaRPr lang="cs-CZ" sz="280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𝑚𝐴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=0,003 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=?(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=0,003.1000</m:t>
                      </m:r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𝑈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</m:t>
                      </m:r>
                      <m:r>
                        <a:rPr lang="cs-CZ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Napětí na svorkách spotřebiče je napětí 3 V.</a:t>
                </a:r>
                <a:endParaRPr lang="cs-CZ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A4066DAA-E62E-4CEC-B89D-4CEC0974E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01335" y="506027"/>
                <a:ext cx="7856737" cy="4936929"/>
              </a:xfrm>
              <a:prstGeom prst="rect">
                <a:avLst/>
              </a:prstGeom>
              <a:blipFill>
                <a:blip r:embed="rId2"/>
                <a:stretch>
                  <a:fillRect l="-1552" t="-1358" b="-23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602672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Default Design</vt:lpstr>
      <vt:lpstr>Snímek Microsoft PowerPointu 97–2003</vt:lpstr>
      <vt:lpstr>Rovnice</vt:lpstr>
      <vt:lpstr>Rovnica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Ohmův zákon I</dc:title>
  <dc:subject>fyzika</dc:subject>
  <dc:creator>upravil a přeložil Jaroslav Vrba</dc:creator>
  <cp:lastModifiedBy>Vrba Jaroslav</cp:lastModifiedBy>
  <cp:revision>1346</cp:revision>
  <cp:lastPrinted>1999-08-11T16:37:14Z</cp:lastPrinted>
  <dcterms:created xsi:type="dcterms:W3CDTF">1998-07-07T19:23:32Z</dcterms:created>
  <dcterms:modified xsi:type="dcterms:W3CDTF">2021-02-02T22:17:30Z</dcterms:modified>
</cp:coreProperties>
</file>