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270D-5675-470E-90A9-2CB72C3BFD41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F49-7B71-4678-9B48-730B65A6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65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270D-5675-470E-90A9-2CB72C3BFD41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F49-7B71-4678-9B48-730B65A6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56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270D-5675-470E-90A9-2CB72C3BFD41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F49-7B71-4678-9B48-730B65A6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08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270D-5675-470E-90A9-2CB72C3BFD41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F49-7B71-4678-9B48-730B65A64D4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92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270D-5675-470E-90A9-2CB72C3BFD41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F49-7B71-4678-9B48-730B65A6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722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270D-5675-470E-90A9-2CB72C3BFD41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F49-7B71-4678-9B48-730B65A6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568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270D-5675-470E-90A9-2CB72C3BFD41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F49-7B71-4678-9B48-730B65A6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02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270D-5675-470E-90A9-2CB72C3BFD41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F49-7B71-4678-9B48-730B65A6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605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270D-5675-470E-90A9-2CB72C3BFD41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F49-7B71-4678-9B48-730B65A6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08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270D-5675-470E-90A9-2CB72C3BFD41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F49-7B71-4678-9B48-730B65A6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33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270D-5675-470E-90A9-2CB72C3BFD41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F49-7B71-4678-9B48-730B65A6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01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270D-5675-470E-90A9-2CB72C3BFD41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F49-7B71-4678-9B48-730B65A6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39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270D-5675-470E-90A9-2CB72C3BFD41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F49-7B71-4678-9B48-730B65A6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2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270D-5675-470E-90A9-2CB72C3BFD41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F49-7B71-4678-9B48-730B65A6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85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270D-5675-470E-90A9-2CB72C3BFD41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F49-7B71-4678-9B48-730B65A6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26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270D-5675-470E-90A9-2CB72C3BFD41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F49-7B71-4678-9B48-730B65A6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64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270D-5675-470E-90A9-2CB72C3BFD41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DEF49-7B71-4678-9B48-730B65A6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72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F80270D-5675-470E-90A9-2CB72C3BFD41}" type="datetimeFigureOut">
              <a:rPr lang="cs-CZ" smtClean="0"/>
              <a:t>18.02.2021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DEF49-7B71-4678-9B48-730B65A64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469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C859B-51ED-460B-80FA-D90102691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1" y="1454964"/>
            <a:ext cx="3339281" cy="2708474"/>
          </a:xfrm>
        </p:spPr>
        <p:txBody>
          <a:bodyPr>
            <a:normAutofit/>
          </a:bodyPr>
          <a:lstStyle/>
          <a:p>
            <a:r>
              <a:rPr lang="cs-CZ" sz="2900" dirty="0"/>
              <a:t>Halogenderiváty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4FE912-A775-43C4-8DAD-56EC4866A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4763803"/>
            <a:ext cx="3339281" cy="1464378"/>
          </a:xfrm>
        </p:spPr>
        <p:txBody>
          <a:bodyPr>
            <a:normAutofit/>
          </a:bodyPr>
          <a:lstStyle/>
          <a:p>
            <a:r>
              <a:rPr lang="cs-CZ" sz="1800" dirty="0"/>
              <a:t>Jsou sloučeniny, které vznikají z uhlovodíků nahrazením atomů vodíku halogenem</a:t>
            </a:r>
          </a:p>
        </p:txBody>
      </p:sp>
      <p:pic>
        <p:nvPicPr>
          <p:cNvPr id="5" name="Obrázek 4" descr="Obsah obrázku fialová&#10;&#10;Popis byl vytvořen automaticky">
            <a:extLst>
              <a:ext uri="{FF2B5EF4-FFF2-40B4-BE49-F238E27FC236}">
                <a16:creationId xmlns:a16="http://schemas.microsoft.com/office/drawing/2014/main" id="{CBF795B5-9F20-4B5F-B4EB-A80EB12AC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252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C91B2AEB-9C03-4291-82DB-27D351F31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07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4CE20-B9B7-41F8-8C7B-A461BC2F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166812"/>
          </a:xfrm>
        </p:spPr>
        <p:txBody>
          <a:bodyPr/>
          <a:lstStyle/>
          <a:p>
            <a:r>
              <a:rPr lang="cs-CZ" b="1" dirty="0"/>
              <a:t>FREONY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AE81C7D-4682-40DD-848B-C8FBDCFA8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81" y="836051"/>
            <a:ext cx="2779257" cy="305198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BD7560-5F5C-430B-91C2-252FF222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Jsou látky, které obsahují dva různé halogeny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Vždy FLUOR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 a další vázaný halogen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4C35A76-86D5-4C8B-BAB5-2F2762C17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776" y="2275462"/>
            <a:ext cx="2708220" cy="269618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0FF2E3D-4C94-4128-B928-7D5AD63C6561}"/>
              </a:ext>
            </a:extLst>
          </p:cNvPr>
          <p:cNvSpPr txBox="1"/>
          <p:nvPr/>
        </p:nvSpPr>
        <p:spPr>
          <a:xfrm>
            <a:off x="5256823" y="4392413"/>
            <a:ext cx="255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trifluorchlormethan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4B5D7C8-EE54-4F4E-A6BB-71EC6E1B8D92}"/>
              </a:ext>
            </a:extLst>
          </p:cNvPr>
          <p:cNvSpPr txBox="1"/>
          <p:nvPr/>
        </p:nvSpPr>
        <p:spPr>
          <a:xfrm>
            <a:off x="8852169" y="5359941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trichlorfluormethan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55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41F21-8D2B-469E-8586-40ED15EE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freonů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130629-4FD8-420A-910A-DE372B4DB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111" y="1905000"/>
            <a:ext cx="4853540" cy="576262"/>
          </a:xfrm>
        </p:spPr>
        <p:txBody>
          <a:bodyPr/>
          <a:lstStyle/>
          <a:p>
            <a:r>
              <a:rPr lang="cs-CZ" dirty="0"/>
              <a:t>Chladící kapalina v lednicích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8CD102C-6947-4B92-A12F-2C10131213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26" y="2830046"/>
            <a:ext cx="4771550" cy="3496709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822027E-96C9-4447-8E3D-8DC231BB3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2929" y="1905000"/>
            <a:ext cx="4396339" cy="576262"/>
          </a:xfrm>
        </p:spPr>
        <p:txBody>
          <a:bodyPr/>
          <a:lstStyle/>
          <a:p>
            <a:r>
              <a:rPr lang="cs-CZ" dirty="0"/>
              <a:t>Hnací plyn ve sprejích</a:t>
            </a:r>
          </a:p>
        </p:txBody>
      </p:sp>
      <p:pic>
        <p:nvPicPr>
          <p:cNvPr id="10" name="Zástupný obsah 9" descr="Obsah obrázku zařízení&#10;&#10;Popis byl vytvořen automaticky">
            <a:extLst>
              <a:ext uri="{FF2B5EF4-FFF2-40B4-BE49-F238E27FC236}">
                <a16:creationId xmlns:a16="http://schemas.microsoft.com/office/drawing/2014/main" id="{4C2FF0D7-719C-42B2-9B1E-210CCC2EDD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2539" y="4288105"/>
            <a:ext cx="2419631" cy="1814723"/>
          </a:xfrm>
        </p:spPr>
      </p:pic>
      <p:pic>
        <p:nvPicPr>
          <p:cNvPr id="12" name="Obrázek 11" descr="Obsah obrázku text, interiér, bílá, bílé zboží&#10;&#10;Popis byl vytvořen automaticky">
            <a:extLst>
              <a:ext uri="{FF2B5EF4-FFF2-40B4-BE49-F238E27FC236}">
                <a16:creationId xmlns:a16="http://schemas.microsoft.com/office/drawing/2014/main" id="{E07F2050-70AE-4D61-8780-13A1A4726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16" y="2810429"/>
            <a:ext cx="2225385" cy="35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9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48DFF-7D38-4EFA-97E2-3B615527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857655"/>
          </a:xfrm>
        </p:spPr>
        <p:txBody>
          <a:bodyPr/>
          <a:lstStyle/>
          <a:p>
            <a:r>
              <a:rPr lang="cs-CZ" b="1" dirty="0"/>
              <a:t>Ozonová díra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84A796-8860-4CBA-BC8A-7880AFD7E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5805" y="2740173"/>
            <a:ext cx="4345010" cy="340770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Unikající freony do atmosféry poškodily ozonovou vrstvu a vytvořily ozonovou díru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Větší množství rakoviny kůže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Zákaz skládek s nebezpečným odpadem</a:t>
            </a:r>
          </a:p>
        </p:txBody>
      </p:sp>
      <p:pic>
        <p:nvPicPr>
          <p:cNvPr id="8" name="Obrázek 7" descr="Obsah obrázku několik&#10;&#10;Popis byl vytvořen automaticky">
            <a:extLst>
              <a:ext uri="{FF2B5EF4-FFF2-40B4-BE49-F238E27FC236}">
                <a16:creationId xmlns:a16="http://schemas.microsoft.com/office/drawing/2014/main" id="{9AE652D6-30E8-4EEA-92F2-59F161FEF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186" y="3706357"/>
            <a:ext cx="4953000" cy="2962275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F7AD273-C1E3-450C-9D76-D4F630BBA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79" y="442287"/>
            <a:ext cx="3840213" cy="3840213"/>
          </a:xfrm>
        </p:spPr>
      </p:pic>
    </p:spTree>
    <p:extLst>
      <p:ext uri="{BB962C8B-B14F-4D97-AF65-F5344CB8AC3E}">
        <p14:creationId xmlns:p14="http://schemas.microsoft.com/office/powerpoint/2010/main" val="177417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F18B6-15AD-48CF-BA8E-A4B76A81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halogenderivátů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CFFD69-69CB-4BD1-A2B5-BA01B2B02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2139508" cy="576262"/>
          </a:xfrm>
        </p:spPr>
        <p:txBody>
          <a:bodyPr/>
          <a:lstStyle/>
          <a:p>
            <a:r>
              <a:rPr lang="cs-CZ" dirty="0"/>
              <a:t>Pevná látka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94F4741-EA67-48F6-84FA-74987EDA1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44171" y="1905000"/>
            <a:ext cx="2537398" cy="576262"/>
          </a:xfrm>
        </p:spPr>
        <p:txBody>
          <a:bodyPr/>
          <a:lstStyle/>
          <a:p>
            <a:r>
              <a:rPr lang="cs-CZ" dirty="0"/>
              <a:t>kapalina</a:t>
            </a:r>
          </a:p>
        </p:txBody>
      </p:sp>
      <p:pic>
        <p:nvPicPr>
          <p:cNvPr id="12" name="Zástupný obsah 11" descr="Obsah obrázku text&#10;&#10;Popis byl vytvořen automaticky">
            <a:extLst>
              <a:ext uri="{FF2B5EF4-FFF2-40B4-BE49-F238E27FC236}">
                <a16:creationId xmlns:a16="http://schemas.microsoft.com/office/drawing/2014/main" id="{52D789AD-4374-4364-B2EA-7F2B1E1600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0" y="3042479"/>
            <a:ext cx="3558026" cy="2668519"/>
          </a:xfrm>
        </p:spPr>
      </p:pic>
      <p:pic>
        <p:nvPicPr>
          <p:cNvPr id="18" name="Zástupný obsah 17">
            <a:extLst>
              <a:ext uri="{FF2B5EF4-FFF2-40B4-BE49-F238E27FC236}">
                <a16:creationId xmlns:a16="http://schemas.microsoft.com/office/drawing/2014/main" id="{F203DF71-958F-45EC-BF11-EA19CDB4215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99" y="2955596"/>
            <a:ext cx="3097520" cy="3103715"/>
          </a:xfr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7E9DE826-EDAF-40E5-AC63-4D872F818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55" y="2978794"/>
            <a:ext cx="4135863" cy="2762627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9FB083B2-E988-40DA-9173-98299A5FB211}"/>
              </a:ext>
            </a:extLst>
          </p:cNvPr>
          <p:cNvSpPr txBox="1"/>
          <p:nvPr/>
        </p:nvSpPr>
        <p:spPr>
          <a:xfrm>
            <a:off x="8097625" y="2127890"/>
            <a:ext cx="253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  <a:latin typeface="+mj-lt"/>
              </a:rPr>
              <a:t>plyn</a:t>
            </a:r>
          </a:p>
        </p:txBody>
      </p:sp>
    </p:spTree>
    <p:extLst>
      <p:ext uri="{BB962C8B-B14F-4D97-AF65-F5344CB8AC3E}">
        <p14:creationId xmlns:p14="http://schemas.microsoft.com/office/powerpoint/2010/main" val="29177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C0BD3-C9BF-4F98-B8E5-7FEA246D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halogenderiváty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816F66-EE96-4ACC-ADFB-EE097669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74" y="1905000"/>
            <a:ext cx="4981177" cy="576262"/>
          </a:xfrm>
        </p:spPr>
        <p:txBody>
          <a:bodyPr/>
          <a:lstStyle/>
          <a:p>
            <a:r>
              <a:rPr lang="cs-CZ" dirty="0"/>
              <a:t>Některé mají narkotické účinky</a:t>
            </a:r>
          </a:p>
        </p:txBody>
      </p:sp>
      <p:pic>
        <p:nvPicPr>
          <p:cNvPr id="8" name="Zástupný obsah 7" descr="Obsah obrázku osoba, exteriér, žena, nošení&#10;&#10;Popis byl vytvořen automaticky">
            <a:extLst>
              <a:ext uri="{FF2B5EF4-FFF2-40B4-BE49-F238E27FC236}">
                <a16:creationId xmlns:a16="http://schemas.microsoft.com/office/drawing/2014/main" id="{82253B4C-75FB-4DE8-8402-510BFB84D6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7" y="2692496"/>
            <a:ext cx="4857694" cy="3741737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D61021E-27C7-4C62-AD03-DDAA54E2E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3211" y="1905000"/>
            <a:ext cx="4207623" cy="576262"/>
          </a:xfrm>
        </p:spPr>
        <p:txBody>
          <a:bodyPr/>
          <a:lstStyle/>
          <a:p>
            <a:r>
              <a:rPr lang="cs-CZ" dirty="0"/>
              <a:t>hořlavé</a:t>
            </a:r>
          </a:p>
        </p:txBody>
      </p:sp>
      <p:pic>
        <p:nvPicPr>
          <p:cNvPr id="10" name="Zástupný obsah 9" descr="Obsah obrázku příroda&#10;&#10;Popis byl vytvořen automaticky">
            <a:extLst>
              <a:ext uri="{FF2B5EF4-FFF2-40B4-BE49-F238E27FC236}">
                <a16:creationId xmlns:a16="http://schemas.microsoft.com/office/drawing/2014/main" id="{02E94B29-AB1B-4CCB-93E6-9E2AB6577DA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11" y="2692496"/>
            <a:ext cx="5432000" cy="3623463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D47C212-56B6-4D3C-B358-F2B89A9F55C5}"/>
              </a:ext>
            </a:extLst>
          </p:cNvPr>
          <p:cNvSpPr txBox="1"/>
          <p:nvPr/>
        </p:nvSpPr>
        <p:spPr>
          <a:xfrm>
            <a:off x="8041064" y="1517715"/>
            <a:ext cx="323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Dobře rozpouští tuky</a:t>
            </a:r>
          </a:p>
        </p:txBody>
      </p:sp>
    </p:spTree>
    <p:extLst>
      <p:ext uri="{BB962C8B-B14F-4D97-AF65-F5344CB8AC3E}">
        <p14:creationId xmlns:p14="http://schemas.microsoft.com/office/powerpoint/2010/main" val="48377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2E20686-BA27-44D3-8886-87E4DB952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141683-172F-422B-8E85-E2BAF9A31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56C8FBEC-2227-4822-B955-4D40B2A7A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2FD85A9-DD91-4BD5-A893-D9048D39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C4D3AE-6612-4A24-A4EE-D305432AA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9036EB8-50BA-47CB-9685-84CEA1CC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39F45F-56EF-4313-B8A8-0E2E8184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 err="1"/>
              <a:t>Tetrachlormethan</a:t>
            </a:r>
            <a:endParaRPr lang="en-US" sz="2600" dirty="0"/>
          </a:p>
        </p:txBody>
      </p:sp>
      <p:pic>
        <p:nvPicPr>
          <p:cNvPr id="12" name="Obrázek 11" descr="Obsah obrázku zařízení&#10;&#10;Popis byl vytvořen automaticky">
            <a:extLst>
              <a:ext uri="{FF2B5EF4-FFF2-40B4-BE49-F238E27FC236}">
                <a16:creationId xmlns:a16="http://schemas.microsoft.com/office/drawing/2014/main" id="{AAA5F70A-4157-4DE7-A423-6B7E5A1007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5" b="8325"/>
          <a:stretch/>
        </p:blipFill>
        <p:spPr>
          <a:xfrm rot="5400000">
            <a:off x="3498764" y="1724248"/>
            <a:ext cx="5638797" cy="34090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A7D6B83-AB62-4B90-B486-14A53F2A32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84" b="2"/>
          <a:stretch/>
        </p:blipFill>
        <p:spPr>
          <a:xfrm>
            <a:off x="8135262" y="609602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71D947F-E060-4314-98D6-5C59DC549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98DC80-B94B-4FA2-8EFC-CFA14D9A7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175" y="2484544"/>
            <a:ext cx="3507417" cy="376385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cs-CZ" sz="2000" dirty="0"/>
              <a:t> kapalina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považován za neškodnou látku – plnivo do sprejů, klimatizací a ledniček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má karcinogenní účinky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používá se jako rozpouštědlo</a:t>
            </a:r>
            <a:endParaRPr lang="en-US" sz="20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52C28C7-429F-4D51-BBC4-E89F72754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9" r="-1" b="3901"/>
          <a:stretch/>
        </p:blipFill>
        <p:spPr>
          <a:xfrm>
            <a:off x="8135262" y="3428766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3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2D761-A715-4C77-8637-A8193804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Chloroform</a:t>
            </a:r>
          </a:p>
        </p:txBody>
      </p:sp>
      <p:pic>
        <p:nvPicPr>
          <p:cNvPr id="6" name="Zástupný obsah 5" descr="Obsah obrázku osoba, exteriér, žena, nošení&#10;&#10;Popis byl vytvořen automaticky">
            <a:extLst>
              <a:ext uri="{FF2B5EF4-FFF2-40B4-BE49-F238E27FC236}">
                <a16:creationId xmlns:a16="http://schemas.microsoft.com/office/drawing/2014/main" id="{4686774D-7B38-478D-829D-060186DF2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10" y="1299003"/>
            <a:ext cx="6392356" cy="4923842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24A03F-240A-4AA7-8C51-1CEDB4996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err="1"/>
              <a:t>Trichlormethan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Kapalina s narkotickými účinky (anestezie)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456A06B-69A5-48E2-BBF1-56DE588B7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95" y="397433"/>
            <a:ext cx="2271003" cy="227554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9ED48E6-5684-45EB-94B2-C4C957D81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8269"/>
            <a:ext cx="1697815" cy="15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1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E37513-4EDF-446C-BF4B-973933DB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Jodoform</a:t>
            </a:r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4A941E42-31D8-4C88-916B-1E4015C65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4" y="1165229"/>
            <a:ext cx="6022705" cy="451702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C5DB63-4D93-42C9-AAF7-871450993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err="1"/>
              <a:t>Trijodmethan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Má antiseptické účinky – ničí bakterie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Použití: dezinfekce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44EC0F4-3832-42F7-BBE4-8A1757223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8" y="307391"/>
            <a:ext cx="1373832" cy="18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9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D2E1C-E4CD-4D1C-96D3-5D8CFDC6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3121"/>
            <a:ext cx="3401064" cy="916021"/>
          </a:xfrm>
        </p:spPr>
        <p:txBody>
          <a:bodyPr/>
          <a:lstStyle/>
          <a:p>
            <a:r>
              <a:rPr lang="cs-CZ" b="1" dirty="0" err="1"/>
              <a:t>Tetrafluorethen</a:t>
            </a:r>
            <a:endParaRPr lang="cs-CZ" b="1" dirty="0"/>
          </a:p>
        </p:txBody>
      </p:sp>
      <p:pic>
        <p:nvPicPr>
          <p:cNvPr id="6" name="Zástupný obsah 5" descr="Obsah obrázku text, hodiny, hodinky&#10;&#10;Popis byl vytvořen automaticky">
            <a:extLst>
              <a:ext uri="{FF2B5EF4-FFF2-40B4-BE49-F238E27FC236}">
                <a16:creationId xmlns:a16="http://schemas.microsoft.com/office/drawing/2014/main" id="{6B126449-E79F-42CB-8211-BE659F79C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70" y="860288"/>
            <a:ext cx="2914650" cy="157162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DE0CB58-E54B-434D-8D3A-796D5ACA8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2730446"/>
            <a:ext cx="3401063" cy="289559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Polymerací </a:t>
            </a:r>
            <a:r>
              <a:rPr lang="cs-CZ" sz="2000" dirty="0" err="1"/>
              <a:t>tetrafluorethenu</a:t>
            </a:r>
            <a:r>
              <a:rPr lang="cs-CZ" sz="2000" dirty="0"/>
              <a:t> vzniká </a:t>
            </a:r>
            <a:r>
              <a:rPr lang="cs-CZ" sz="2000" dirty="0" err="1"/>
              <a:t>polytetrafluorethen</a:t>
            </a:r>
            <a:r>
              <a:rPr lang="cs-CZ" sz="2000" dirty="0"/>
              <a:t> neboli teflon</a:t>
            </a:r>
          </a:p>
        </p:txBody>
      </p:sp>
      <p:pic>
        <p:nvPicPr>
          <p:cNvPr id="8" name="Obrázek 7" descr="Obsah obrázku hodiny&#10;&#10;Popis byl vytvořen automaticky">
            <a:extLst>
              <a:ext uri="{FF2B5EF4-FFF2-40B4-BE49-F238E27FC236}">
                <a16:creationId xmlns:a16="http://schemas.microsoft.com/office/drawing/2014/main" id="{C9DD725D-9868-46B2-9B46-82A7BD84E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70" y="3094322"/>
            <a:ext cx="6600100" cy="245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2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E20C5-7FC5-49BF-ABAE-F41D336E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8" y="637095"/>
            <a:ext cx="3401064" cy="974889"/>
          </a:xfrm>
        </p:spPr>
        <p:txBody>
          <a:bodyPr/>
          <a:lstStyle/>
          <a:p>
            <a:r>
              <a:rPr lang="cs-CZ" b="1" dirty="0" err="1"/>
              <a:t>Polytetrafluorethen</a:t>
            </a:r>
            <a:endParaRPr lang="cs-CZ" b="1" dirty="0"/>
          </a:p>
        </p:txBody>
      </p:sp>
      <p:pic>
        <p:nvPicPr>
          <p:cNvPr id="6" name="Zástupný obsah 5" descr="Obsah obrázku hrníček, osoba, lžíce&#10;&#10;Popis byl vytvořen automaticky">
            <a:extLst>
              <a:ext uri="{FF2B5EF4-FFF2-40B4-BE49-F238E27FC236}">
                <a16:creationId xmlns:a16="http://schemas.microsoft.com/office/drawing/2014/main" id="{EF7C413D-7D77-47F1-9B3F-2FC2AF940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981" y="373226"/>
            <a:ext cx="5195888" cy="368330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248BA53-3618-4926-9B08-07D701D99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383" y="2412843"/>
            <a:ext cx="3401063" cy="289559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Teflon je nepřilnavý, žáruvzdorný materiál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Použití: povrch pánviček, skluznice lyží</a:t>
            </a:r>
          </a:p>
        </p:txBody>
      </p:sp>
      <p:pic>
        <p:nvPicPr>
          <p:cNvPr id="8" name="Obrázek 7" descr="Obsah obrázku text, obloha, lyžování, exteriér&#10;&#10;Popis byl vytvořen automaticky">
            <a:extLst>
              <a:ext uri="{FF2B5EF4-FFF2-40B4-BE49-F238E27FC236}">
                <a16:creationId xmlns:a16="http://schemas.microsoft.com/office/drawing/2014/main" id="{5EFDC04C-8A2B-4710-A738-02EC8AE51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84" y="4672208"/>
            <a:ext cx="5661953" cy="159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EB56FE1-6944-43D7-8440-1190DAED6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89412C-5C0E-4547-8705-988BE3ED2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BDBE258A-7E75-4D51-B4CB-C95FB702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EEFF789-5B8D-402B-A041-F15E9276D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D1ECE8-0DC1-4BED-8616-8EC623A91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630FC49-2A84-4315-BFDF-2CEF7B0BD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11FE35-50EF-4D88-9283-089529A3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Vinylchlorid</a:t>
            </a:r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172A5208-F06F-4E40-A2A4-536C477FD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6778F665-E696-4E2E-8233-E17BE8970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7D4A37-3DA5-4A83-8BCA-E40A939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rázek 13" descr="Obsah obrázku klipart&#10;&#10;Popis byl vytvořen automaticky">
            <a:extLst>
              <a:ext uri="{FF2B5EF4-FFF2-40B4-BE49-F238E27FC236}">
                <a16:creationId xmlns:a16="http://schemas.microsoft.com/office/drawing/2014/main" id="{C5640DD6-4660-426C-B9F3-0339A86095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0" y="1165282"/>
            <a:ext cx="5449471" cy="2207035"/>
          </a:xfrm>
          <a:prstGeom prst="rect">
            <a:avLst/>
          </a:prstGeom>
          <a:effectLst/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B111820-A087-4A1C-93B0-CBE6D20EB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1A1114-D775-47B3-A5DE-EB461354D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113" y="2052918"/>
            <a:ext cx="4684290" cy="4195481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 3" charset="2"/>
              <a:buChar char=""/>
            </a:pPr>
            <a:r>
              <a:rPr lang="en-US" sz="2000" dirty="0" err="1"/>
              <a:t>Základní</a:t>
            </a:r>
            <a:r>
              <a:rPr lang="en-US" sz="2000" dirty="0"/>
              <a:t> </a:t>
            </a:r>
            <a:r>
              <a:rPr lang="en-US" sz="2000" dirty="0" err="1"/>
              <a:t>surovina</a:t>
            </a:r>
            <a:r>
              <a:rPr lang="en-US" sz="2000" dirty="0"/>
              <a:t> pro </a:t>
            </a:r>
            <a:r>
              <a:rPr lang="en-US" sz="2000" dirty="0" err="1"/>
              <a:t>výrobu</a:t>
            </a:r>
            <a:r>
              <a:rPr lang="en-US" sz="2000" dirty="0"/>
              <a:t> PVC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 sz="2000" dirty="0" err="1"/>
              <a:t>Druhy</a:t>
            </a:r>
            <a:r>
              <a:rPr lang="en-US" sz="2000" dirty="0"/>
              <a:t> PVC – </a:t>
            </a:r>
            <a:r>
              <a:rPr lang="en-US" sz="2000" dirty="0" err="1"/>
              <a:t>novoplast</a:t>
            </a:r>
            <a:r>
              <a:rPr lang="cs-CZ" sz="2000" dirty="0"/>
              <a:t> (měkký)</a:t>
            </a:r>
            <a:endParaRPr lang="en-US" sz="2000" dirty="0"/>
          </a:p>
          <a:p>
            <a:pPr>
              <a:buFont typeface="Wingdings 3" charset="2"/>
              <a:buChar char=""/>
            </a:pPr>
            <a:r>
              <a:rPr lang="en-US" sz="2000" dirty="0"/>
              <a:t>			- </a:t>
            </a:r>
            <a:r>
              <a:rPr lang="en-US" sz="2000" dirty="0" err="1"/>
              <a:t>novodur</a:t>
            </a:r>
            <a:r>
              <a:rPr lang="cs-CZ" sz="2000" dirty="0"/>
              <a:t> (tvrdý)</a:t>
            </a:r>
          </a:p>
          <a:p>
            <a:pPr>
              <a:buFont typeface="Wingdings 3" charset="2"/>
              <a:buChar char=""/>
            </a:pPr>
            <a:r>
              <a:rPr lang="cs-CZ" sz="2000" dirty="0"/>
              <a:t> použití: podlahové krytiny, hračky, </a:t>
            </a:r>
          </a:p>
          <a:p>
            <a:r>
              <a:rPr lang="cs-CZ" sz="2000" dirty="0"/>
              <a:t>                 vodovodní trubky</a:t>
            </a:r>
            <a:endParaRPr lang="en-US" sz="2000" dirty="0"/>
          </a:p>
        </p:txBody>
      </p:sp>
      <p:pic>
        <p:nvPicPr>
          <p:cNvPr id="12" name="Obrázek 11" descr="Obsah obrázku interiér&#10;&#10;Popis byl vytvořen automaticky">
            <a:extLst>
              <a:ext uri="{FF2B5EF4-FFF2-40B4-BE49-F238E27FC236}">
                <a16:creationId xmlns:a16="http://schemas.microsoft.com/office/drawing/2014/main" id="{A7DA65AA-E71E-43A0-96A3-B457FFBDE8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12" y="4085841"/>
            <a:ext cx="970943" cy="2162557"/>
          </a:xfrm>
          <a:prstGeom prst="rect">
            <a:avLst/>
          </a:prstGeom>
          <a:effectLst/>
        </p:spPr>
      </p:pic>
      <p:pic>
        <p:nvPicPr>
          <p:cNvPr id="10" name="Zástupný obsah 9" descr="Obsah obrázku exteriér, světlo, teleskop, projektor&#10;&#10;Popis byl vytvořen automaticky">
            <a:extLst>
              <a:ext uri="{FF2B5EF4-FFF2-40B4-BE49-F238E27FC236}">
                <a16:creationId xmlns:a16="http://schemas.microsoft.com/office/drawing/2014/main" id="{56B1CA1F-9172-4317-A422-72BE54074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129" y="4181712"/>
            <a:ext cx="2627752" cy="19708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789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176</Words>
  <Application>Microsoft Office PowerPoint</Application>
  <PresentationFormat>Širokoúhlá obrazovka</PresentationFormat>
  <Paragraphs>46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Ion</vt:lpstr>
      <vt:lpstr>Halogenderiváty</vt:lpstr>
      <vt:lpstr>Vlastnosti halogenderivátů</vt:lpstr>
      <vt:lpstr>Vlastnosti halogenderiváty</vt:lpstr>
      <vt:lpstr>Tetrachlormethan</vt:lpstr>
      <vt:lpstr>Chloroform</vt:lpstr>
      <vt:lpstr>Jodoform</vt:lpstr>
      <vt:lpstr>Tetrafluorethen</vt:lpstr>
      <vt:lpstr>Polytetrafluorethen</vt:lpstr>
      <vt:lpstr>Vinylchlorid</vt:lpstr>
      <vt:lpstr>FREONY</vt:lpstr>
      <vt:lpstr>Využití freonů</vt:lpstr>
      <vt:lpstr>Ozonová díra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Halogenderiváty</dc:title>
  <dc:creator>Šnircová Monika</dc:creator>
  <cp:lastModifiedBy>Šnircová Monika</cp:lastModifiedBy>
  <cp:revision>10</cp:revision>
  <dcterms:created xsi:type="dcterms:W3CDTF">2021-02-16T18:21:44Z</dcterms:created>
  <dcterms:modified xsi:type="dcterms:W3CDTF">2021-02-18T07:33:02Z</dcterms:modified>
</cp:coreProperties>
</file>