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nircová Monika" initials="ŠM" lastIdx="1" clrIdx="0">
    <p:extLst>
      <p:ext uri="{19B8F6BF-5375-455C-9EA6-DF929625EA0E}">
        <p15:presenceInfo xmlns:p15="http://schemas.microsoft.com/office/powerpoint/2012/main" userId="S::snircova.monika@zshtyn.cz::7bdf0b15-bcb4-4f2b-b81d-dc531fd2b2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4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7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5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56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11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8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38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24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5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71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FB02C1D-C3EC-4D1E-85FD-C911EF2D0454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166C2E2-17F2-46E7-9296-93A6751F2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893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88CB2-A72C-4381-895D-3D1AB0703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Hmyz s proměnou nedokonalou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E0DC3E-53A8-4530-9C44-9907CA393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Vážky, Šupinušky, Švábi, Škvoři, Kobylky </a:t>
            </a:r>
            <a:r>
              <a:rPr lang="cs-CZ"/>
              <a:t>a cvrčci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710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C010A-5EE9-4966-892C-19921F1E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ŠKVOŘI</a:t>
            </a:r>
          </a:p>
        </p:txBody>
      </p:sp>
      <p:pic>
        <p:nvPicPr>
          <p:cNvPr id="20" name="Zástupný symbol obrázku 19" descr="Obsah obrázku hmyz&#10;&#10;Popis byl vytvořen automaticky">
            <a:extLst>
              <a:ext uri="{FF2B5EF4-FFF2-40B4-BE49-F238E27FC236}">
                <a16:creationId xmlns:a16="http://schemas.microsoft.com/office/drawing/2014/main" id="{09F3BC7E-811C-4869-96B0-CF0C0133DF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5966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355FAB-262E-48ED-80D7-025305EF6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noční živočichové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mají protáhlé tělo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Hl. znak – na zadečku mají silné klíšťky – ty slouží k obraně i útoku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ŠKVOR OBECNÝ</a:t>
            </a:r>
          </a:p>
        </p:txBody>
      </p:sp>
    </p:spTree>
    <p:extLst>
      <p:ext uri="{BB962C8B-B14F-4D97-AF65-F5344CB8AC3E}">
        <p14:creationId xmlns:p14="http://schemas.microsoft.com/office/powerpoint/2010/main" val="35714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BC66B-D752-43FC-A067-A002D2D3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KOBYLKY a CVRČCI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5E0ADF-FEAB-47AE-A0B9-E1CD4D0EF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Kobylka</a:t>
            </a:r>
          </a:p>
        </p:txBody>
      </p:sp>
      <p:pic>
        <p:nvPicPr>
          <p:cNvPr id="8" name="Zástupný obsah 7" descr="Obsah obrázku země, exteriér, hmyz, jídlo&#10;&#10;Popis byl vytvořen automaticky">
            <a:extLst>
              <a:ext uri="{FF2B5EF4-FFF2-40B4-BE49-F238E27FC236}">
                <a16:creationId xmlns:a16="http://schemas.microsoft.com/office/drawing/2014/main" id="{8D9E4C24-EC50-46D1-B65A-5764C13DD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22659"/>
            <a:ext cx="4754563" cy="318118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AF9CAA3-E842-41EC-B57C-EBE2C8DF3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Saranče</a:t>
            </a:r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5EFCDCAC-DD37-4268-A14D-7EEE4E38E4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74" y="2822658"/>
            <a:ext cx="4783731" cy="3181181"/>
          </a:xfrm>
        </p:spPr>
      </p:pic>
    </p:spTree>
    <p:extLst>
      <p:ext uri="{BB962C8B-B14F-4D97-AF65-F5344CB8AC3E}">
        <p14:creationId xmlns:p14="http://schemas.microsoft.com/office/powerpoint/2010/main" val="39429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1F868-B77F-4E7B-B583-4FE79EF2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217903"/>
          </a:xfrm>
        </p:spPr>
        <p:txBody>
          <a:bodyPr/>
          <a:lstStyle/>
          <a:p>
            <a:r>
              <a:rPr lang="cs-CZ" dirty="0"/>
              <a:t>Kobylka zelená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AFC085-6D70-4B6B-8E9A-522BDD614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Dlouhá tykadla</a:t>
            </a:r>
          </a:p>
          <a:p>
            <a:r>
              <a:rPr lang="cs-CZ" sz="2000" dirty="0"/>
              <a:t>3.Pár končetiny – skákavá noha</a:t>
            </a:r>
          </a:p>
          <a:p>
            <a:r>
              <a:rPr lang="cs-CZ" sz="2000" dirty="0"/>
              <a:t>Samci vydávají zvuky třením - sluchové ústrojí mají na 1. pár nohy</a:t>
            </a:r>
          </a:p>
          <a:p>
            <a:r>
              <a:rPr lang="cs-CZ" sz="2000" dirty="0"/>
              <a:t>Je dravá  - živí se drobným hmyzem</a:t>
            </a:r>
          </a:p>
        </p:txBody>
      </p:sp>
      <p:pic>
        <p:nvPicPr>
          <p:cNvPr id="14" name="Zástupný obsah 13" descr="Obsah obrázku zelená&#10;&#10;Popis byl vytvořen automaticky">
            <a:extLst>
              <a:ext uri="{FF2B5EF4-FFF2-40B4-BE49-F238E27FC236}">
                <a16:creationId xmlns:a16="http://schemas.microsoft.com/office/drawing/2014/main" id="{207FB9CF-2913-4DC0-A4F8-248135F0B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005840"/>
            <a:ext cx="6276059" cy="4696072"/>
          </a:xfrm>
        </p:spPr>
      </p:pic>
    </p:spTree>
    <p:extLst>
      <p:ext uri="{BB962C8B-B14F-4D97-AF65-F5344CB8AC3E}">
        <p14:creationId xmlns:p14="http://schemas.microsoft.com/office/powerpoint/2010/main" val="2340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4245E-275D-4434-B3FF-A32FF330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05840"/>
            <a:ext cx="3931920" cy="1441639"/>
          </a:xfrm>
        </p:spPr>
        <p:txBody>
          <a:bodyPr/>
          <a:lstStyle/>
          <a:p>
            <a:r>
              <a:rPr lang="cs-CZ" dirty="0"/>
              <a:t>Saranče všežravé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F0307605-C673-40F4-91CB-9CCCFA7A0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14" y="1313234"/>
            <a:ext cx="6363206" cy="423153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5A8678-4AC3-4AD5-801A-75A23E54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Krátká tykadla</a:t>
            </a:r>
          </a:p>
          <a:p>
            <a:r>
              <a:rPr lang="cs-CZ" sz="2000" dirty="0"/>
              <a:t>Žijí ve velkých hejnech – ničí úrodu</a:t>
            </a:r>
          </a:p>
          <a:p>
            <a:r>
              <a:rPr lang="cs-CZ" sz="2000" dirty="0"/>
              <a:t>Jsou býložravé</a:t>
            </a:r>
          </a:p>
        </p:txBody>
      </p:sp>
    </p:spTree>
    <p:extLst>
      <p:ext uri="{BB962C8B-B14F-4D97-AF65-F5344CB8AC3E}">
        <p14:creationId xmlns:p14="http://schemas.microsoft.com/office/powerpoint/2010/main" val="16110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043E84-EEC3-435B-B979-605BE606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>
                <a:solidFill>
                  <a:srgbClr val="FFFFFF"/>
                </a:solidFill>
              </a:rPr>
              <a:t>Saranče všežravé</a:t>
            </a:r>
          </a:p>
        </p:txBody>
      </p:sp>
      <p:pic>
        <p:nvPicPr>
          <p:cNvPr id="4" name="Saranče všežravé.1">
            <a:hlinkClick r:id="" action="ppaction://media"/>
            <a:extLst>
              <a:ext uri="{FF2B5EF4-FFF2-40B4-BE49-F238E27FC236}">
                <a16:creationId xmlns:a16="http://schemas.microsoft.com/office/drawing/2014/main" id="{925E1C91-25A7-4A09-9BFB-24C31FD820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120" y="2008089"/>
            <a:ext cx="3420296" cy="25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DB5C6-5B37-49C0-99EC-2A08485C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3331723" cy="1356360"/>
          </a:xfrm>
        </p:spPr>
        <p:txBody>
          <a:bodyPr/>
          <a:lstStyle/>
          <a:p>
            <a:r>
              <a:rPr lang="cs-CZ" dirty="0"/>
              <a:t>Cvrček polní</a:t>
            </a:r>
          </a:p>
        </p:txBody>
      </p:sp>
      <p:pic>
        <p:nvPicPr>
          <p:cNvPr id="6" name="Zástupný obsah 5" descr="Obsah obrázku tráva, hmyz, zelená&#10;&#10;Popis byl vytvořen automaticky">
            <a:extLst>
              <a:ext uri="{FF2B5EF4-FFF2-40B4-BE49-F238E27FC236}">
                <a16:creationId xmlns:a16="http://schemas.microsoft.com/office/drawing/2014/main" id="{B510C332-CDBC-4762-996E-234DE4E059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7" name="Cvrček">
            <a:hlinkClick r:id="" action="ppaction://media"/>
            <a:extLst>
              <a:ext uri="{FF2B5EF4-FFF2-40B4-BE49-F238E27FC236}">
                <a16:creationId xmlns:a16="http://schemas.microsoft.com/office/drawing/2014/main" id="{1435E881-7FE6-4817-B408-0DE91CA3563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458" y="628491"/>
            <a:ext cx="4754563" cy="267493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3E494D9-D9AC-46B0-B6E8-17533C989CEB}"/>
              </a:ext>
            </a:extLst>
          </p:cNvPr>
          <p:cNvSpPr txBox="1"/>
          <p:nvPr/>
        </p:nvSpPr>
        <p:spPr>
          <a:xfrm>
            <a:off x="6481458" y="3846135"/>
            <a:ext cx="456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Samec vydává zvuky třením o křídla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Vyhrabává si chodbičky v zemi</a:t>
            </a:r>
          </a:p>
        </p:txBody>
      </p:sp>
    </p:spTree>
    <p:extLst>
      <p:ext uri="{BB962C8B-B14F-4D97-AF65-F5344CB8AC3E}">
        <p14:creationId xmlns:p14="http://schemas.microsoft.com/office/powerpoint/2010/main" val="19346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89D17-8296-4DC7-B38D-95AE0E7E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39" y="776267"/>
            <a:ext cx="3931920" cy="1737360"/>
          </a:xfrm>
        </p:spPr>
        <p:txBody>
          <a:bodyPr/>
          <a:lstStyle/>
          <a:p>
            <a:r>
              <a:rPr lang="cs-CZ" dirty="0"/>
              <a:t>Krtonožka obecná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96DC7A67-5288-4265-AD3F-21F00F86D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75" y="591442"/>
            <a:ext cx="6866546" cy="327822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728A61-7873-474A-81F8-CA4776199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4439" y="2736391"/>
            <a:ext cx="3931920" cy="3017520"/>
          </a:xfrm>
        </p:spPr>
        <p:txBody>
          <a:bodyPr>
            <a:normAutofit/>
          </a:bodyPr>
          <a:lstStyle/>
          <a:p>
            <a:r>
              <a:rPr lang="cs-CZ" sz="2000" dirty="0"/>
              <a:t>Vyhrabává chodby v zemi</a:t>
            </a:r>
          </a:p>
          <a:p>
            <a:pPr marL="342900" indent="-342900">
              <a:buAutoNum type="arabicPeriod"/>
            </a:pPr>
            <a:r>
              <a:rPr lang="cs-CZ" sz="2000" dirty="0"/>
              <a:t>Pár končetiny přizpůsoben k hrabání</a:t>
            </a:r>
          </a:p>
          <a:p>
            <a:r>
              <a:rPr lang="cs-CZ" sz="2000" dirty="0"/>
              <a:t>Ožírá kořínky rostlin</a:t>
            </a:r>
          </a:p>
        </p:txBody>
      </p:sp>
      <p:pic>
        <p:nvPicPr>
          <p:cNvPr id="8" name="Obrázek 7" descr="Obsah obrázku tráva, hmyz&#10;&#10;Popis byl vytvořen automaticky">
            <a:extLst>
              <a:ext uri="{FF2B5EF4-FFF2-40B4-BE49-F238E27FC236}">
                <a16:creationId xmlns:a16="http://schemas.microsoft.com/office/drawing/2014/main" id="{4A48601E-8C23-47EA-B7F4-B6EB50B29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76" y="3669704"/>
            <a:ext cx="3590362" cy="22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628A0-434C-45B5-8CC7-FCC47CD5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71" y="601170"/>
            <a:ext cx="3931920" cy="1089739"/>
          </a:xfrm>
        </p:spPr>
        <p:txBody>
          <a:bodyPr/>
          <a:lstStyle/>
          <a:p>
            <a:r>
              <a:rPr lang="cs-CZ" dirty="0"/>
              <a:t>STRAŠILKY</a:t>
            </a:r>
          </a:p>
        </p:txBody>
      </p:sp>
      <p:pic>
        <p:nvPicPr>
          <p:cNvPr id="6" name="Zástupný obsah 5" descr="Obsah obrázku rostlina, strom, zelená, exteriér&#10;&#10;Popis byl vytvořen automaticky">
            <a:extLst>
              <a:ext uri="{FF2B5EF4-FFF2-40B4-BE49-F238E27FC236}">
                <a16:creationId xmlns:a16="http://schemas.microsoft.com/office/drawing/2014/main" id="{723455F6-86C9-463C-901F-1444D7EF8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79" y="1243435"/>
            <a:ext cx="6396590" cy="479744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587B6A-6886-4311-B4E6-E20948C1A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311" y="2855634"/>
            <a:ext cx="3931920" cy="30175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Žije v tropických a subtropických oblastech – u nás chována v zajetí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Má hůlkovitý tvar těla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Barvou se přizpůsobuje prostředí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Nemá křídla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Živí se ostružiníkem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CF06CD-DCD7-43AC-AE9F-E334437CF27B}"/>
              </a:ext>
            </a:extLst>
          </p:cNvPr>
          <p:cNvSpPr txBox="1"/>
          <p:nvPr/>
        </p:nvSpPr>
        <p:spPr>
          <a:xfrm>
            <a:off x="918311" y="2031942"/>
            <a:ext cx="330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/>
                </a:solidFill>
              </a:rPr>
              <a:t>Pakobylka indická</a:t>
            </a:r>
          </a:p>
        </p:txBody>
      </p:sp>
    </p:spTree>
    <p:extLst>
      <p:ext uri="{BB962C8B-B14F-4D97-AF65-F5344CB8AC3E}">
        <p14:creationId xmlns:p14="http://schemas.microsoft.com/office/powerpoint/2010/main" val="19366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2E63A-1BC3-4311-B051-7AECFA8D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STRAŠILKY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F9F6A2-24F0-4EBE-BBA3-649D3A9A3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775" y="1746988"/>
            <a:ext cx="3312555" cy="777240"/>
          </a:xfrm>
        </p:spPr>
        <p:txBody>
          <a:bodyPr/>
          <a:lstStyle/>
          <a:p>
            <a:r>
              <a:rPr lang="cs-CZ" dirty="0"/>
              <a:t>Lupenitka</a:t>
            </a:r>
          </a:p>
        </p:txBody>
      </p:sp>
      <p:pic>
        <p:nvPicPr>
          <p:cNvPr id="8" name="Zástupný obsah 7" descr="Obsah obrázku rostlina, list, zelená, strom&#10;&#10;Popis byl vytvořen automaticky">
            <a:extLst>
              <a:ext uri="{FF2B5EF4-FFF2-40B4-BE49-F238E27FC236}">
                <a16:creationId xmlns:a16="http://schemas.microsoft.com/office/drawing/2014/main" id="{59EBBAA0-677A-4D9F-85CD-59FDF3650E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" y="2524228"/>
            <a:ext cx="5052787" cy="378622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88D4520-05F2-414A-9794-BBB36EA4B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120" y="1714466"/>
            <a:ext cx="4754880" cy="777240"/>
          </a:xfrm>
        </p:spPr>
        <p:txBody>
          <a:bodyPr/>
          <a:lstStyle/>
          <a:p>
            <a:r>
              <a:rPr lang="cs-CZ" dirty="0"/>
              <a:t>Strašilka obrovská</a:t>
            </a:r>
          </a:p>
        </p:txBody>
      </p:sp>
      <p:pic>
        <p:nvPicPr>
          <p:cNvPr id="10" name="Zástupný obsah 9" descr="Obsah obrázku rostlina, zelená, list, strom&#10;&#10;Popis byl vytvořen automaticky">
            <a:extLst>
              <a:ext uri="{FF2B5EF4-FFF2-40B4-BE49-F238E27FC236}">
                <a16:creationId xmlns:a16="http://schemas.microsoft.com/office/drawing/2014/main" id="{C5ADAE19-F232-4BB0-947A-05A025B269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81" y="2491706"/>
            <a:ext cx="5065179" cy="3786222"/>
          </a:xfrm>
        </p:spPr>
      </p:pic>
    </p:spTree>
    <p:extLst>
      <p:ext uri="{BB962C8B-B14F-4D97-AF65-F5344CB8AC3E}">
        <p14:creationId xmlns:p14="http://schemas.microsoft.com/office/powerpoint/2010/main" val="35248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7B7DF-5117-4C91-8CF3-EFBF6B47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906618"/>
          </a:xfrm>
        </p:spPr>
        <p:txBody>
          <a:bodyPr/>
          <a:lstStyle/>
          <a:p>
            <a:r>
              <a:rPr lang="cs-CZ" dirty="0"/>
              <a:t>Veš dětská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F14751DF-DEBD-4931-8D3E-072A196465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r="7438"/>
          <a:stretch>
            <a:fillRect/>
          </a:stretch>
        </p:blipFill>
        <p:spPr>
          <a:xfrm rot="16200000">
            <a:off x="5413248" y="1069847"/>
            <a:ext cx="6099048" cy="48006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262A0A-B2A5-445B-A66B-93B8A6960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Žije ve vlasech dětí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Živí se krví člověka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Vajíčka je označují jako hnidy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145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00A0F-D939-4C66-9552-079509DC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Vývin při proměně nedokonalé</a:t>
            </a:r>
          </a:p>
        </p:txBody>
      </p:sp>
      <p:pic>
        <p:nvPicPr>
          <p:cNvPr id="5" name="Zástupný obsah 4" descr="Obsah obrázku perokresba&#10;&#10;Popis byl vytvořen automaticky">
            <a:extLst>
              <a:ext uri="{FF2B5EF4-FFF2-40B4-BE49-F238E27FC236}">
                <a16:creationId xmlns:a16="http://schemas.microsoft.com/office/drawing/2014/main" id="{C56C8CCE-7D76-4CD7-8064-25FC7E67E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70" y="2098285"/>
            <a:ext cx="4179585" cy="352866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B9B448-F16B-4CB4-9538-CDE6F010948B}"/>
              </a:ext>
            </a:extLst>
          </p:cNvPr>
          <p:cNvSpPr txBox="1"/>
          <p:nvPr/>
        </p:nvSpPr>
        <p:spPr>
          <a:xfrm>
            <a:off x="2042809" y="2898843"/>
            <a:ext cx="18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vajíčko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5234DE-6120-4A16-A6B6-AE80A0AC51E3}"/>
              </a:ext>
            </a:extLst>
          </p:cNvPr>
          <p:cNvSpPr txBox="1"/>
          <p:nvPr/>
        </p:nvSpPr>
        <p:spPr>
          <a:xfrm>
            <a:off x="6819089" y="2500009"/>
            <a:ext cx="170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larva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052F9F-06AC-419C-9B32-6CB32A928B99}"/>
              </a:ext>
            </a:extLst>
          </p:cNvPr>
          <p:cNvSpPr txBox="1"/>
          <p:nvPr/>
        </p:nvSpPr>
        <p:spPr>
          <a:xfrm>
            <a:off x="6673174" y="4892041"/>
            <a:ext cx="258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Dospělý jedinec</a:t>
            </a:r>
          </a:p>
        </p:txBody>
      </p:sp>
    </p:spTree>
    <p:extLst>
      <p:ext uri="{BB962C8B-B14F-4D97-AF65-F5344CB8AC3E}">
        <p14:creationId xmlns:p14="http://schemas.microsoft.com/office/powerpoint/2010/main" val="150848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B85D4-F86D-4986-8AA3-C4E7BEB0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07" y="433330"/>
            <a:ext cx="2475689" cy="1069058"/>
          </a:xfrm>
        </p:spPr>
        <p:txBody>
          <a:bodyPr>
            <a:normAutofit fontScale="90000"/>
          </a:bodyPr>
          <a:lstStyle/>
          <a:p>
            <a:r>
              <a:rPr lang="cs-CZ" dirty="0"/>
              <a:t>Veš dětská</a:t>
            </a:r>
          </a:p>
        </p:txBody>
      </p:sp>
      <p:pic>
        <p:nvPicPr>
          <p:cNvPr id="6" name="Zástupný obsah 5" descr="Obsah obrázku členovci, bezobratlí, roztoči&#10;&#10;Popis byl vytvořen automaticky">
            <a:extLst>
              <a:ext uri="{FF2B5EF4-FFF2-40B4-BE49-F238E27FC236}">
                <a16:creationId xmlns:a16="http://schemas.microsoft.com/office/drawing/2014/main" id="{CEB00335-430F-461E-965C-84C0DC37D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5" y="1789690"/>
            <a:ext cx="4754563" cy="3565922"/>
          </a:xfrm>
        </p:spPr>
      </p:pic>
      <p:pic>
        <p:nvPicPr>
          <p:cNvPr id="8" name="Zástupný obsah 7" descr="Obsah obrázku roztoči, členovci, bezobratlí, snězeno&#10;&#10;Popis byl vytvořen automaticky">
            <a:extLst>
              <a:ext uri="{FF2B5EF4-FFF2-40B4-BE49-F238E27FC236}">
                <a16:creationId xmlns:a16="http://schemas.microsoft.com/office/drawing/2014/main" id="{3C723DB2-388A-4016-BD47-6E039BC9B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96" y="2695741"/>
            <a:ext cx="4474745" cy="1963807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A096CB4-C05B-4E38-AFCC-CD6F69EE3FFB}"/>
              </a:ext>
            </a:extLst>
          </p:cNvPr>
          <p:cNvSpPr txBox="1"/>
          <p:nvPr/>
        </p:nvSpPr>
        <p:spPr>
          <a:xfrm>
            <a:off x="680629" y="5732901"/>
            <a:ext cx="5946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</a:rPr>
              <a:t>Na končetinách mají háčky, kterými se udrží ve vlasech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7A232CF-476E-4E98-9D57-5747B9529F2E}"/>
              </a:ext>
            </a:extLst>
          </p:cNvPr>
          <p:cNvSpPr txBox="1"/>
          <p:nvPr/>
        </p:nvSpPr>
        <p:spPr>
          <a:xfrm>
            <a:off x="7871381" y="5213023"/>
            <a:ext cx="244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</a:rPr>
              <a:t>Proměna nedokonalá</a:t>
            </a:r>
          </a:p>
        </p:txBody>
      </p:sp>
    </p:spTree>
    <p:extLst>
      <p:ext uri="{BB962C8B-B14F-4D97-AF65-F5344CB8AC3E}">
        <p14:creationId xmlns:p14="http://schemas.microsoft.com/office/powerpoint/2010/main" val="35525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0C18E7B-0FCD-4CDD-94CE-1F065300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Veš šatní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obsah 7" descr="Obsah obrázku zavřít&#10;&#10;Popis byl vytvořen automaticky">
            <a:extLst>
              <a:ext uri="{FF2B5EF4-FFF2-40B4-BE49-F238E27FC236}">
                <a16:creationId xmlns:a16="http://schemas.microsoft.com/office/drawing/2014/main" id="{749CF6CC-6E24-433B-853D-9D560797B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45" y="728472"/>
            <a:ext cx="4032817" cy="3027316"/>
          </a:xfrm>
          <a:prstGeom prst="rect">
            <a:avLst/>
          </a:prstGeom>
        </p:spPr>
      </p:pic>
      <p:pic>
        <p:nvPicPr>
          <p:cNvPr id="6" name="Zástupný obsah 5" descr="Obsah obrázku členovci, bezobratlí, roztoči&#10;&#10;Popis byl vytvořen automaticky">
            <a:extLst>
              <a:ext uri="{FF2B5EF4-FFF2-40B4-BE49-F238E27FC236}">
                <a16:creationId xmlns:a16="http://schemas.microsoft.com/office/drawing/2014/main" id="{9A2CE72A-0506-49BE-917D-8977B1520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02" y="708306"/>
            <a:ext cx="2217043" cy="30474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ABB1BDE-5FB6-4085-9682-69E487130E3E}"/>
              </a:ext>
            </a:extLst>
          </p:cNvPr>
          <p:cNvSpPr txBox="1"/>
          <p:nvPr/>
        </p:nvSpPr>
        <p:spPr>
          <a:xfrm>
            <a:off x="2051500" y="5901927"/>
            <a:ext cx="808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Má bodavě sací ústní ústrojí, saje krev a přenáší onemocnění- skvrnitý tyfus</a:t>
            </a:r>
          </a:p>
        </p:txBody>
      </p:sp>
    </p:spTree>
    <p:extLst>
      <p:ext uri="{BB962C8B-B14F-4D97-AF65-F5344CB8AC3E}">
        <p14:creationId xmlns:p14="http://schemas.microsoft.com/office/powerpoint/2010/main" val="16262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6FEE2-C579-4D53-B707-0BE1E081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081716"/>
          </a:xfrm>
        </p:spPr>
        <p:txBody>
          <a:bodyPr/>
          <a:lstStyle/>
          <a:p>
            <a:r>
              <a:rPr lang="cs-CZ" dirty="0"/>
              <a:t>Stejnokřídlí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CAA2AC-58B3-42F3-9B5A-9E9973DFC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Mají 2 páry  stejně velkých blanitých křídel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Létají pouze na krátké vzdálenosti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MŠICE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Živí se </a:t>
            </a:r>
            <a:r>
              <a:rPr lang="cs-CZ" sz="2000"/>
              <a:t>rostlinnými šťávami</a:t>
            </a:r>
            <a:endParaRPr lang="cs-CZ" sz="2000" dirty="0"/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BED25390-39F7-4D47-98CF-1BFE7F72E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32" y="1313234"/>
            <a:ext cx="6318117" cy="4212077"/>
          </a:xfrm>
        </p:spPr>
      </p:pic>
    </p:spTree>
    <p:extLst>
      <p:ext uri="{BB962C8B-B14F-4D97-AF65-F5344CB8AC3E}">
        <p14:creationId xmlns:p14="http://schemas.microsoft.com/office/powerpoint/2010/main" val="21703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33C54-130E-47B2-AED6-625156FB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5E1F9E-1094-4F64-B4A2-FAB2336B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MŠICE RYBÍZOVÁ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242FE5-C72F-4A84-8716-823E3186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6F7BE1-F604-4FC3-A38E-A8AEA2CE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731" y="2568102"/>
            <a:ext cx="3582416" cy="352789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 err="1"/>
              <a:t>Saje</a:t>
            </a:r>
            <a:r>
              <a:rPr lang="en-US" sz="2000" dirty="0"/>
              <a:t> </a:t>
            </a:r>
            <a:r>
              <a:rPr lang="en-US" sz="2000" dirty="0" err="1"/>
              <a:t>šťávu</a:t>
            </a:r>
            <a:r>
              <a:rPr lang="en-US" sz="2000" dirty="0"/>
              <a:t> </a:t>
            </a:r>
            <a:r>
              <a:rPr lang="en-US" sz="2000" dirty="0" err="1"/>
              <a:t>rostlin</a:t>
            </a:r>
            <a:r>
              <a:rPr lang="en-US" sz="2000" dirty="0"/>
              <a:t> – </a:t>
            </a:r>
            <a:r>
              <a:rPr lang="en-US" sz="2000" dirty="0" err="1"/>
              <a:t>listy</a:t>
            </a:r>
            <a:r>
              <a:rPr lang="en-US" sz="2000" dirty="0"/>
              <a:t> se </a:t>
            </a:r>
            <a:r>
              <a:rPr lang="en-US" sz="2000" dirty="0" err="1"/>
              <a:t>kroutí</a:t>
            </a:r>
            <a:r>
              <a:rPr lang="en-US" sz="2000" dirty="0"/>
              <a:t> a </a:t>
            </a:r>
            <a:r>
              <a:rPr lang="en-US" sz="2000" dirty="0" err="1"/>
              <a:t>deformují</a:t>
            </a:r>
            <a:endParaRPr lang="en-US" sz="2000" dirty="0"/>
          </a:p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 err="1"/>
              <a:t>Žije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vnější</a:t>
            </a:r>
            <a:r>
              <a:rPr lang="en-US" sz="2000" dirty="0"/>
              <a:t> </a:t>
            </a:r>
            <a:r>
              <a:rPr lang="en-US" sz="2000" dirty="0" err="1"/>
              <a:t>parazit</a:t>
            </a:r>
            <a:endParaRPr lang="en-US" sz="2000" dirty="0"/>
          </a:p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rychle</a:t>
            </a:r>
            <a:r>
              <a:rPr lang="en-US" sz="2000" dirty="0"/>
              <a:t> se </a:t>
            </a:r>
            <a:r>
              <a:rPr lang="en-US" sz="2000" dirty="0" err="1"/>
              <a:t>množí</a:t>
            </a:r>
            <a:r>
              <a:rPr lang="en-US" sz="2000" dirty="0"/>
              <a:t> a </a:t>
            </a:r>
            <a:r>
              <a:rPr lang="en-US" sz="2000" dirty="0" err="1"/>
              <a:t>způsobují</a:t>
            </a:r>
            <a:r>
              <a:rPr lang="en-US" sz="2000" dirty="0"/>
              <a:t> </a:t>
            </a:r>
            <a:r>
              <a:rPr lang="en-US" sz="2000" dirty="0" err="1"/>
              <a:t>škody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CB9ED3-F084-4F4D-A18E-3FEB1520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222938-EAF8-4DE0-8FA0-31B5109FC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hmyz, interiér&#10;&#10;Popis byl vytvořen automaticky">
            <a:extLst>
              <a:ext uri="{FF2B5EF4-FFF2-40B4-BE49-F238E27FC236}">
                <a16:creationId xmlns:a16="http://schemas.microsoft.com/office/drawing/2014/main" id="{D8FF31C0-67F8-4235-9E13-EFD864B34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4" y="1095613"/>
            <a:ext cx="3121358" cy="24658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3B1F50-587A-4270-941C-3D03C38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6" cy="206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10D42-418C-4ACE-BF95-D8FA7E0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4087904"/>
            <a:ext cx="3422042" cy="20522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CF05-8734-4C35-8112-28A5AC3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2971541"/>
            <a:ext cx="2790855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strom, exteriér, rostlina, zelená&#10;&#10;Popis byl vytvořen automaticky">
            <a:extLst>
              <a:ext uri="{FF2B5EF4-FFF2-40B4-BE49-F238E27FC236}">
                <a16:creationId xmlns:a16="http://schemas.microsoft.com/office/drawing/2014/main" id="{A2A64056-0CE8-46A5-B788-9D5505AB0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16" y="3540718"/>
            <a:ext cx="2480365" cy="20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4B225-B1FC-463D-B939-2D4F8E34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906618"/>
          </a:xfrm>
        </p:spPr>
        <p:txBody>
          <a:bodyPr/>
          <a:lstStyle/>
          <a:p>
            <a:r>
              <a:rPr lang="cs-CZ" dirty="0"/>
              <a:t>Predátoři mšic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187C40-95E5-4BDB-8D6F-42DE3E4F3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0808" y="4296073"/>
            <a:ext cx="3931920" cy="594360"/>
          </a:xfrm>
        </p:spPr>
        <p:txBody>
          <a:bodyPr/>
          <a:lstStyle/>
          <a:p>
            <a:r>
              <a:rPr lang="cs-CZ" sz="2000" dirty="0"/>
              <a:t>Slunéčko </a:t>
            </a:r>
            <a:r>
              <a:rPr lang="cs-CZ" sz="2000" dirty="0" err="1"/>
              <a:t>dvojtečné</a:t>
            </a:r>
            <a:r>
              <a:rPr lang="cs-CZ" sz="2000" dirty="0"/>
              <a:t> (sedmitečné</a:t>
            </a:r>
            <a:r>
              <a:rPr lang="cs-CZ" dirty="0"/>
              <a:t>)</a:t>
            </a:r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931E52C9-8640-4299-9992-0EAC15D00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02" y="678968"/>
            <a:ext cx="5213350" cy="3342129"/>
          </a:xfrm>
        </p:spPr>
      </p:pic>
      <p:pic>
        <p:nvPicPr>
          <p:cNvPr id="12" name="Obrázek 11" descr="Obsah obrázku hmyz&#10;&#10;Popis byl vytvořen automaticky">
            <a:extLst>
              <a:ext uri="{FF2B5EF4-FFF2-40B4-BE49-F238E27FC236}">
                <a16:creationId xmlns:a16="http://schemas.microsoft.com/office/drawing/2014/main" id="{A4F1769C-1BBA-4AB3-B683-A9EDA93BD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4" y="2479948"/>
            <a:ext cx="5693526" cy="278468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E7BB1D1-CFC5-4051-951F-AB7074BE6EA1}"/>
              </a:ext>
            </a:extLst>
          </p:cNvPr>
          <p:cNvSpPr txBox="1"/>
          <p:nvPr/>
        </p:nvSpPr>
        <p:spPr>
          <a:xfrm>
            <a:off x="1887166" y="5787957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</a:rPr>
              <a:t>Zlatoočka obecná</a:t>
            </a:r>
          </a:p>
        </p:txBody>
      </p:sp>
    </p:spTree>
    <p:extLst>
      <p:ext uri="{BB962C8B-B14F-4D97-AF65-F5344CB8AC3E}">
        <p14:creationId xmlns:p14="http://schemas.microsoft.com/office/powerpoint/2010/main" val="12633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33C54-130E-47B2-AED6-625156FB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125A52-17D2-4E17-A49D-37C7161B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Pěnodějka obecná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242FE5-C72F-4A84-8716-823E3186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2B8E22-F101-419E-A34E-39848D693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8550" y="2545241"/>
            <a:ext cx="3582416" cy="3432518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cs-CZ" sz="2000" dirty="0"/>
              <a:t>Larvy vytváří pěnu, ve které dochází k vývinu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cs-CZ" sz="2000" dirty="0"/>
              <a:t>Dospělci sají šťávu rostlinám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CB9ED3-F084-4F4D-A18E-3FEB1520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222938-EAF8-4DE0-8FA0-31B5109FC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hmyz, exteriér&#10;&#10;Popis byl vytvořen automaticky">
            <a:extLst>
              <a:ext uri="{FF2B5EF4-FFF2-40B4-BE49-F238E27FC236}">
                <a16:creationId xmlns:a16="http://schemas.microsoft.com/office/drawing/2014/main" id="{E9315EAB-2242-44EA-91BC-4F8298879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4" y="1286796"/>
            <a:ext cx="3121358" cy="20835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3B1F50-587A-4270-941C-3D03C38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6" cy="206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10D42-418C-4ACE-BF95-D8FA7E0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4087904"/>
            <a:ext cx="3422042" cy="20522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CF05-8734-4C35-8112-28A5AC3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2971541"/>
            <a:ext cx="2790855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ráva, exteriér, rostlina&#10;&#10;Popis byl vytvořen automaticky">
            <a:extLst>
              <a:ext uri="{FF2B5EF4-FFF2-40B4-BE49-F238E27FC236}">
                <a16:creationId xmlns:a16="http://schemas.microsoft.com/office/drawing/2014/main" id="{6412A45A-4643-4D97-8045-FA48E97BF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79" y="3133975"/>
            <a:ext cx="2132838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F468B-4942-44ED-A435-E0C5470A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PLOŠTICE</a:t>
            </a:r>
          </a:p>
        </p:txBody>
      </p:sp>
      <p:pic>
        <p:nvPicPr>
          <p:cNvPr id="6" name="Zástupný obsah 5" descr="Obsah obrázku hmyz, oranžová, větev&#10;&#10;Popis byl vytvořen automaticky">
            <a:extLst>
              <a:ext uri="{FF2B5EF4-FFF2-40B4-BE49-F238E27FC236}">
                <a16:creationId xmlns:a16="http://schemas.microsoft.com/office/drawing/2014/main" id="{5E1AF17A-FF72-491B-8F64-C4F2C647D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06" y="1330743"/>
            <a:ext cx="6189386" cy="464203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B035D8-EEB9-4F4E-8E67-673B7167B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Mají ploché tělo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Hlava je zřetelně oddělena od hrudi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Za hlavou nápadná štít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1. pár křídel – </a:t>
            </a:r>
            <a:r>
              <a:rPr lang="cs-CZ" sz="2000" dirty="0" err="1"/>
              <a:t>polokrovky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2. pár křídel - blanitý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78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CA134-9239-4119-8A9D-CEF95CC9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64" y="625940"/>
            <a:ext cx="3931920" cy="1737360"/>
          </a:xfrm>
        </p:spPr>
        <p:txBody>
          <a:bodyPr/>
          <a:lstStyle/>
          <a:p>
            <a:r>
              <a:rPr lang="cs-CZ" dirty="0"/>
              <a:t>Ruměnice pospolná</a:t>
            </a:r>
          </a:p>
        </p:txBody>
      </p:sp>
      <p:pic>
        <p:nvPicPr>
          <p:cNvPr id="6" name="Zástupný obsah 5" descr="Obsah obrázku země, hmyz, oranžová, exteriér&#10;&#10;Popis byl vytvořen automaticky">
            <a:extLst>
              <a:ext uri="{FF2B5EF4-FFF2-40B4-BE49-F238E27FC236}">
                <a16:creationId xmlns:a16="http://schemas.microsoft.com/office/drawing/2014/main" id="{CBA4B493-FB97-4652-93A1-30F75BD02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20" y="1029335"/>
            <a:ext cx="6316299" cy="470025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D15DB8-2E3A-4FED-96A7-53AF09BD3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Má červenočernou kresbu na </a:t>
            </a:r>
            <a:r>
              <a:rPr lang="cs-CZ" sz="2000" dirty="0" err="1"/>
              <a:t>polokrovkách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Nejčastěji najdeme v okolí lip</a:t>
            </a:r>
          </a:p>
        </p:txBody>
      </p:sp>
    </p:spTree>
    <p:extLst>
      <p:ext uri="{BB962C8B-B14F-4D97-AF65-F5344CB8AC3E}">
        <p14:creationId xmlns:p14="http://schemas.microsoft.com/office/powerpoint/2010/main" val="7734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36968-3147-4EAB-96B9-2440322A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071988"/>
          </a:xfrm>
        </p:spPr>
        <p:txBody>
          <a:bodyPr/>
          <a:lstStyle/>
          <a:p>
            <a:r>
              <a:rPr lang="cs-CZ" dirty="0"/>
              <a:t>Kněžice chlupatá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C0620233-62FE-459E-BA49-A5F6B4FE3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31" y="1140860"/>
            <a:ext cx="6199080" cy="47113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CF3B75-44E4-49DE-9B9C-9E2B52E0F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Tento druh ploštic najdeme nejčastěji v lese (borůvčí)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Vysává šťávy z lesního ovoce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Vypouští páchnoucí tekutinu</a:t>
            </a:r>
          </a:p>
        </p:txBody>
      </p:sp>
    </p:spTree>
    <p:extLst>
      <p:ext uri="{BB962C8B-B14F-4D97-AF65-F5344CB8AC3E}">
        <p14:creationId xmlns:p14="http://schemas.microsoft.com/office/powerpoint/2010/main" val="10905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E5226-2762-41B1-AE6F-8B52719C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Kněžice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AABA7E-6ED2-445A-86FB-7F1C21E1F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Kněžice rudonohá</a:t>
            </a:r>
          </a:p>
        </p:txBody>
      </p:sp>
      <p:pic>
        <p:nvPicPr>
          <p:cNvPr id="8" name="Zástupný obsah 7" descr="Obsah obrázku hmyz&#10;&#10;Popis byl vytvořen automaticky">
            <a:extLst>
              <a:ext uri="{FF2B5EF4-FFF2-40B4-BE49-F238E27FC236}">
                <a16:creationId xmlns:a16="http://schemas.microsoft.com/office/drawing/2014/main" id="{8514F974-1046-4C05-A91D-ED38651534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24" y="2720975"/>
            <a:ext cx="4746914" cy="33845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665FF05-15E1-4921-8FF0-4E503C639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Kněžice pásovaná</a:t>
            </a:r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D8AE3C2F-A004-4AF0-B3A7-1766DDDE4B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11" y="2719388"/>
            <a:ext cx="4510616" cy="3382962"/>
          </a:xfrm>
        </p:spPr>
      </p:pic>
    </p:spTree>
    <p:extLst>
      <p:ext uri="{BB962C8B-B14F-4D97-AF65-F5344CB8AC3E}">
        <p14:creationId xmlns:p14="http://schemas.microsoft.com/office/powerpoint/2010/main" val="32838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68C57-505A-4F9E-8B01-C0C9F9C4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867707"/>
          </a:xfrm>
        </p:spPr>
        <p:txBody>
          <a:bodyPr/>
          <a:lstStyle/>
          <a:p>
            <a:r>
              <a:rPr lang="cs-CZ" dirty="0"/>
              <a:t>VÁŽKY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2A6C53-5D98-48D9-9B60-CED3F4180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250980"/>
            <a:ext cx="3931920" cy="2107011"/>
          </a:xfrm>
        </p:spPr>
        <p:txBody>
          <a:bodyPr/>
          <a:lstStyle/>
          <a:p>
            <a:r>
              <a:rPr lang="cs-CZ" dirty="0"/>
              <a:t>Znaky:</a:t>
            </a:r>
          </a:p>
          <a:p>
            <a:r>
              <a:rPr lang="cs-CZ" dirty="0"/>
              <a:t>2 páry hustě žilkovaných  křídel</a:t>
            </a:r>
          </a:p>
          <a:p>
            <a:r>
              <a:rPr lang="cs-CZ" dirty="0"/>
              <a:t>Dvě velké složené oči</a:t>
            </a:r>
          </a:p>
          <a:p>
            <a:r>
              <a:rPr lang="cs-CZ" dirty="0"/>
              <a:t>Žijí u vody</a:t>
            </a:r>
          </a:p>
          <a:p>
            <a:r>
              <a:rPr lang="cs-CZ" dirty="0"/>
              <a:t>Dospělci jsou draví</a:t>
            </a:r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6E7CB1B8-F18F-4804-BB57-06AD1AE27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31" y="1225684"/>
            <a:ext cx="6120678" cy="4610911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4DFD5C5-890C-4C13-82C1-A53244E6D5D6}"/>
              </a:ext>
            </a:extLst>
          </p:cNvPr>
          <p:cNvSpPr txBox="1"/>
          <p:nvPr/>
        </p:nvSpPr>
        <p:spPr>
          <a:xfrm>
            <a:off x="1129446" y="4459318"/>
            <a:ext cx="270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Vážka ploská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DEF0E0D-8C8A-45CD-BE21-DCCF1F769D5E}"/>
              </a:ext>
            </a:extLst>
          </p:cNvPr>
          <p:cNvSpPr txBox="1"/>
          <p:nvPr/>
        </p:nvSpPr>
        <p:spPr>
          <a:xfrm>
            <a:off x="1143000" y="5052768"/>
            <a:ext cx="270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Zadeček je krátký a silný</a:t>
            </a:r>
          </a:p>
        </p:txBody>
      </p:sp>
    </p:spTree>
    <p:extLst>
      <p:ext uri="{BB962C8B-B14F-4D97-AF65-F5344CB8AC3E}">
        <p14:creationId xmlns:p14="http://schemas.microsoft.com/office/powerpoint/2010/main" val="32008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33C54-130E-47B2-AED6-625156FB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350904-C093-4F1D-B135-3FFA6B0C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Štěnice domácí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242FE5-C72F-4A84-8716-823E3186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70623-2788-44FB-8F90-851CA28D7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731" y="2057400"/>
            <a:ext cx="3582416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/>
              <a:t>Noční</a:t>
            </a:r>
            <a:r>
              <a:rPr lang="en-US" sz="2400" dirty="0"/>
              <a:t> </a:t>
            </a:r>
            <a:r>
              <a:rPr lang="en-US" sz="2400" dirty="0" err="1"/>
              <a:t>hmyz</a:t>
            </a:r>
            <a:endParaRPr lang="en-US" sz="2400" dirty="0"/>
          </a:p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/>
              <a:t>Živí</a:t>
            </a:r>
            <a:r>
              <a:rPr lang="en-US" sz="2400" dirty="0"/>
              <a:t> se </a:t>
            </a:r>
            <a:r>
              <a:rPr lang="en-US" sz="2400" dirty="0" err="1"/>
              <a:t>krví</a:t>
            </a:r>
            <a:r>
              <a:rPr lang="en-US" sz="2400" dirty="0"/>
              <a:t> </a:t>
            </a:r>
            <a:r>
              <a:rPr lang="en-US" sz="2400" dirty="0" err="1"/>
              <a:t>člověka</a:t>
            </a:r>
            <a:r>
              <a:rPr lang="en-US" sz="2400" dirty="0"/>
              <a:t> a </a:t>
            </a:r>
            <a:r>
              <a:rPr lang="en-US" sz="2400" dirty="0" err="1"/>
              <a:t>savců</a:t>
            </a:r>
            <a:endParaRPr lang="en-US" sz="2400" dirty="0"/>
          </a:p>
          <a:p>
            <a:pPr marL="28575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/>
              <a:t>Přenáší</a:t>
            </a:r>
            <a:r>
              <a:rPr lang="en-US" sz="2400" dirty="0"/>
              <a:t> </a:t>
            </a:r>
            <a:r>
              <a:rPr lang="en-US" sz="2400" dirty="0" err="1"/>
              <a:t>onemocnění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CB9ED3-F084-4F4D-A18E-3FEB1520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222938-EAF8-4DE0-8FA0-31B5109FC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3731F4D2-DBA7-4089-B1CD-0B5201A3B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4" y="1407748"/>
            <a:ext cx="3121358" cy="18416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3B1F50-587A-4270-941C-3D03C38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6" cy="206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10D42-418C-4ACE-BF95-D8FA7E0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4087904"/>
            <a:ext cx="3422042" cy="20522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CF05-8734-4C35-8112-28A5AC3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2971541"/>
            <a:ext cx="2790855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tování, interiér, osoba, červená&#10;&#10;Popis byl vytvořen automaticky">
            <a:extLst>
              <a:ext uri="{FF2B5EF4-FFF2-40B4-BE49-F238E27FC236}">
                <a16:creationId xmlns:a16="http://schemas.microsoft.com/office/drawing/2014/main" id="{D202A02E-C957-4BA7-9B32-00F84064B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16" y="3641232"/>
            <a:ext cx="2480365" cy="18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7E39-AB13-47F2-AC11-6FE5A881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064" y="1804876"/>
            <a:ext cx="2821021" cy="1356360"/>
          </a:xfrm>
        </p:spPr>
        <p:txBody>
          <a:bodyPr/>
          <a:lstStyle/>
          <a:p>
            <a:r>
              <a:rPr lang="cs-CZ" dirty="0"/>
              <a:t>Bruslařka obecná</a:t>
            </a:r>
          </a:p>
        </p:txBody>
      </p:sp>
      <p:pic>
        <p:nvPicPr>
          <p:cNvPr id="5" name="Zástupný obsah 4" descr="Obsah obrázku hmyz&#10;&#10;Popis byl vytvořen automaticky">
            <a:extLst>
              <a:ext uri="{FF2B5EF4-FFF2-40B4-BE49-F238E27FC236}">
                <a16:creationId xmlns:a16="http://schemas.microsoft.com/office/drawing/2014/main" id="{0BD862F8-770E-49A5-9BF5-3E2C5A061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4" y="609600"/>
            <a:ext cx="7665396" cy="5090302"/>
          </a:xfrm>
        </p:spPr>
      </p:pic>
    </p:spTree>
    <p:extLst>
      <p:ext uri="{BB962C8B-B14F-4D97-AF65-F5344CB8AC3E}">
        <p14:creationId xmlns:p14="http://schemas.microsoft.com/office/powerpoint/2010/main" val="15926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C305C-23FE-4AAF-B0FA-598D3F8F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0" y="1125560"/>
            <a:ext cx="3012101" cy="974711"/>
          </a:xfrm>
        </p:spPr>
        <p:txBody>
          <a:bodyPr/>
          <a:lstStyle/>
          <a:p>
            <a:r>
              <a:rPr lang="cs-CZ" dirty="0"/>
              <a:t>Šídlo velké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1E6A0EAF-EF74-4812-A93D-41293DDB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96" y="962018"/>
            <a:ext cx="7451164" cy="496744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0CF85C-F4EC-4289-B09B-120A112EF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037" y="2495275"/>
            <a:ext cx="3931920" cy="361047"/>
          </a:xfrm>
        </p:spPr>
        <p:txBody>
          <a:bodyPr/>
          <a:lstStyle/>
          <a:p>
            <a:r>
              <a:rPr lang="cs-CZ" dirty="0"/>
              <a:t>Zadeček dlouhý a štíhlý</a:t>
            </a:r>
          </a:p>
        </p:txBody>
      </p:sp>
    </p:spTree>
    <p:extLst>
      <p:ext uri="{BB962C8B-B14F-4D97-AF65-F5344CB8AC3E}">
        <p14:creationId xmlns:p14="http://schemas.microsoft.com/office/powerpoint/2010/main" val="11939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87973-5C3F-4BC7-A5F7-C3B8BF82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10153"/>
          </a:xfrm>
        </p:spPr>
        <p:txBody>
          <a:bodyPr/>
          <a:lstStyle/>
          <a:p>
            <a:r>
              <a:rPr lang="cs-CZ" dirty="0"/>
              <a:t>Zástupce Vážek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FC3871-03CC-4225-B422-2EA40C25C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745" y="1358010"/>
            <a:ext cx="4754880" cy="777240"/>
          </a:xfrm>
        </p:spPr>
        <p:txBody>
          <a:bodyPr/>
          <a:lstStyle/>
          <a:p>
            <a:r>
              <a:rPr lang="cs-CZ" dirty="0"/>
              <a:t>Motýlice lesklá - samec</a:t>
            </a:r>
          </a:p>
        </p:txBody>
      </p:sp>
      <p:pic>
        <p:nvPicPr>
          <p:cNvPr id="8" name="Zástupný obsah 7" descr="Obsah obrázku hmyz&#10;&#10;Popis byl vytvořen automaticky">
            <a:extLst>
              <a:ext uri="{FF2B5EF4-FFF2-40B4-BE49-F238E27FC236}">
                <a16:creationId xmlns:a16="http://schemas.microsoft.com/office/drawing/2014/main" id="{1DDAE90A-B1E6-4016-BFD9-7D30FCF377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6" y="1990219"/>
            <a:ext cx="5727961" cy="381669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AC5F0D8-342D-4B4E-8840-2C01B6C9B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1285" y="1266366"/>
            <a:ext cx="4754880" cy="777240"/>
          </a:xfrm>
        </p:spPr>
        <p:txBody>
          <a:bodyPr/>
          <a:lstStyle/>
          <a:p>
            <a:r>
              <a:rPr lang="cs-CZ" dirty="0"/>
              <a:t>samice</a:t>
            </a:r>
          </a:p>
        </p:txBody>
      </p:sp>
      <p:pic>
        <p:nvPicPr>
          <p:cNvPr id="10" name="Zástupný obsah 9" descr="Obsah obrázku hmyz&#10;&#10;Popis byl vytvořen automaticky">
            <a:extLst>
              <a:ext uri="{FF2B5EF4-FFF2-40B4-BE49-F238E27FC236}">
                <a16:creationId xmlns:a16="http://schemas.microsoft.com/office/drawing/2014/main" id="{0042CD7A-DF76-45C7-9FF6-9AF0BD5E19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85" y="1976519"/>
            <a:ext cx="5138532" cy="342394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CE62025-AC5A-47B8-BAE7-B9FF0ADD6A07}"/>
              </a:ext>
            </a:extLst>
          </p:cNvPr>
          <p:cNvSpPr txBox="1"/>
          <p:nvPr/>
        </p:nvSpPr>
        <p:spPr>
          <a:xfrm>
            <a:off x="2007909" y="6136849"/>
            <a:ext cx="355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Modře kovově zbarvené tělo</a:t>
            </a:r>
          </a:p>
        </p:txBody>
      </p:sp>
    </p:spTree>
    <p:extLst>
      <p:ext uri="{BB962C8B-B14F-4D97-AF65-F5344CB8AC3E}">
        <p14:creationId xmlns:p14="http://schemas.microsoft.com/office/powerpoint/2010/main" val="21997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5D3BC-C034-4295-98C7-FE5D65C5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83" y="627825"/>
            <a:ext cx="3931920" cy="938910"/>
          </a:xfrm>
        </p:spPr>
        <p:txBody>
          <a:bodyPr/>
          <a:lstStyle/>
          <a:p>
            <a:r>
              <a:rPr lang="cs-CZ" dirty="0"/>
              <a:t>Šupinušky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C06903-35D0-4714-966B-7E5294FDE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183" y="1844825"/>
            <a:ext cx="3931920" cy="273660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Bezkřídlý hmyz, který má pokryté tělo stříbrnými šupinkami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Žijí v koupelnách, spižírnách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Živí se odpadky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Rybenka domácí</a:t>
            </a:r>
          </a:p>
        </p:txBody>
      </p:sp>
      <p:pic>
        <p:nvPicPr>
          <p:cNvPr id="14" name="Zástupný obsah 13" descr="Obsah obrázku exteriér, hmyz, písečné&#10;&#10;Popis byl vytvořen automaticky">
            <a:extLst>
              <a:ext uri="{FF2B5EF4-FFF2-40B4-BE49-F238E27FC236}">
                <a16:creationId xmlns:a16="http://schemas.microsoft.com/office/drawing/2014/main" id="{C87F3CC1-81D9-4B38-B3DD-7D58624DB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18" y="1097280"/>
            <a:ext cx="5987829" cy="4291277"/>
          </a:xfrm>
        </p:spPr>
      </p:pic>
    </p:spTree>
    <p:extLst>
      <p:ext uri="{BB962C8B-B14F-4D97-AF65-F5344CB8AC3E}">
        <p14:creationId xmlns:p14="http://schemas.microsoft.com/office/powerpoint/2010/main" val="40806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8C7B7BA-D67B-4357-BBE6-D78F4AE1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6240"/>
            <a:ext cx="498602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/>
              <a:t>ŠVÁBI</a:t>
            </a:r>
          </a:p>
        </p:txBody>
      </p:sp>
      <p:pic>
        <p:nvPicPr>
          <p:cNvPr id="8" name="Zástupný obsah 7" descr="Obsah obrázku hmyz&#10;&#10;Popis byl vytvořen automaticky">
            <a:extLst>
              <a:ext uri="{FF2B5EF4-FFF2-40B4-BE49-F238E27FC236}">
                <a16:creationId xmlns:a16="http://schemas.microsoft.com/office/drawing/2014/main" id="{48929E32-AA08-4645-B0BC-CE96FEDEA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9" r="1" b="1698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14D4E2-C543-4491-9262-DF6B03618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9830" y="4264657"/>
            <a:ext cx="4361450" cy="1693024"/>
          </a:xfrm>
        </p:spPr>
        <p:txBody>
          <a:bodyPr>
            <a:normAutofit/>
          </a:bodyPr>
          <a:lstStyle/>
          <a:p>
            <a:r>
              <a:rPr lang="cs-CZ" sz="2000" dirty="0"/>
              <a:t>Noční živočichové</a:t>
            </a:r>
          </a:p>
          <a:p>
            <a:r>
              <a:rPr lang="cs-CZ" sz="2000" dirty="0"/>
              <a:t>Žijí v domech, pekárnách….</a:t>
            </a:r>
          </a:p>
          <a:p>
            <a:r>
              <a:rPr lang="cs-CZ" sz="2000" dirty="0"/>
              <a:t>Znečišťují svými výkaly prostředí</a:t>
            </a:r>
          </a:p>
        </p:txBody>
      </p:sp>
    </p:spTree>
    <p:extLst>
      <p:ext uri="{BB962C8B-B14F-4D97-AF65-F5344CB8AC3E}">
        <p14:creationId xmlns:p14="http://schemas.microsoft.com/office/powerpoint/2010/main" val="38840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2E7F1-29F6-410B-8168-38EC42DFC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Šváb obecný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1F59EC5F-6B06-4A89-B318-2E51928C7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98" y="1495818"/>
            <a:ext cx="6125926" cy="344583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AC34B8-2C5B-473F-AA7D-0DFB4DBB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Znaky: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Zploštělé tělo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Dlouhá tykadla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Za hlavou nápadný štít</a:t>
            </a:r>
          </a:p>
        </p:txBody>
      </p:sp>
    </p:spTree>
    <p:extLst>
      <p:ext uri="{BB962C8B-B14F-4D97-AF65-F5344CB8AC3E}">
        <p14:creationId xmlns:p14="http://schemas.microsoft.com/office/powerpoint/2010/main" val="3403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956BB-E398-4609-8637-37796D91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Rus domácí</a:t>
            </a:r>
          </a:p>
        </p:txBody>
      </p:sp>
      <p:pic>
        <p:nvPicPr>
          <p:cNvPr id="8" name="Zástupný obsah 7" descr="Obsah obrázku hmyz&#10;&#10;Popis byl vytvořen automaticky">
            <a:extLst>
              <a:ext uri="{FF2B5EF4-FFF2-40B4-BE49-F238E27FC236}">
                <a16:creationId xmlns:a16="http://schemas.microsoft.com/office/drawing/2014/main" id="{10EA9F6C-3EE8-4439-BA20-59B3880FF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524000"/>
            <a:ext cx="5080000" cy="3810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AE3F86-8D43-43E5-A1B2-4D980E71E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102724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Menší než šváb</a:t>
            </a:r>
          </a:p>
        </p:txBody>
      </p:sp>
    </p:spTree>
    <p:extLst>
      <p:ext uri="{BB962C8B-B14F-4D97-AF65-F5344CB8AC3E}">
        <p14:creationId xmlns:p14="http://schemas.microsoft.com/office/powerpoint/2010/main" val="107964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Základ">
  <a:themeElements>
    <a:clrScheme name="Fialová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Širokoúhlá obrazovka</PresentationFormat>
  <Paragraphs>121</Paragraphs>
  <Slides>31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Corbel</vt:lpstr>
      <vt:lpstr>Wingdings</vt:lpstr>
      <vt:lpstr>Základ</vt:lpstr>
      <vt:lpstr>Hmyz s proměnou nedokonalou</vt:lpstr>
      <vt:lpstr>Vývin při proměně nedokonalé</vt:lpstr>
      <vt:lpstr>VÁŽKY</vt:lpstr>
      <vt:lpstr>Šídlo velké</vt:lpstr>
      <vt:lpstr>Zástupce Vážek</vt:lpstr>
      <vt:lpstr>Šupinušky</vt:lpstr>
      <vt:lpstr>ŠVÁBI</vt:lpstr>
      <vt:lpstr>Šváb obecný</vt:lpstr>
      <vt:lpstr>Rus domácí</vt:lpstr>
      <vt:lpstr>ŠKVOŘI</vt:lpstr>
      <vt:lpstr>KOBYLKY a CVRČCI</vt:lpstr>
      <vt:lpstr>Kobylka zelená</vt:lpstr>
      <vt:lpstr>Saranče všežravé</vt:lpstr>
      <vt:lpstr>Saranče všežravé</vt:lpstr>
      <vt:lpstr>Cvrček polní</vt:lpstr>
      <vt:lpstr>Krtonožka obecná</vt:lpstr>
      <vt:lpstr>STRAŠILKY</vt:lpstr>
      <vt:lpstr>STRAŠILKY</vt:lpstr>
      <vt:lpstr>Veš dětská</vt:lpstr>
      <vt:lpstr>Veš dětská</vt:lpstr>
      <vt:lpstr>Veš šatní</vt:lpstr>
      <vt:lpstr>Stejnokřídlí</vt:lpstr>
      <vt:lpstr>MŠICE RYBÍZOVÁ</vt:lpstr>
      <vt:lpstr>Predátoři mšic</vt:lpstr>
      <vt:lpstr>Pěnodějka obecná</vt:lpstr>
      <vt:lpstr>PLOŠTICE</vt:lpstr>
      <vt:lpstr>Ruměnice pospolná</vt:lpstr>
      <vt:lpstr>Kněžice chlupatá</vt:lpstr>
      <vt:lpstr>Kněžice</vt:lpstr>
      <vt:lpstr>Štěnice domácí</vt:lpstr>
      <vt:lpstr>Bruslařka obecná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Hmyz s proměnou nedokonalou</dc:title>
  <dc:creator>Šnircová Monika</dc:creator>
  <cp:lastModifiedBy>Šnircová Monika</cp:lastModifiedBy>
  <cp:revision>16</cp:revision>
  <dcterms:created xsi:type="dcterms:W3CDTF">2021-01-31T18:51:55Z</dcterms:created>
  <dcterms:modified xsi:type="dcterms:W3CDTF">2021-02-09T07:36:41Z</dcterms:modified>
</cp:coreProperties>
</file>