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2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78179-AA40-45BF-BACA-063D98ECAD74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F9673E-A5AB-478E-BC4D-B2B91F2749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5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E97CA-2095-4402-8C35-788A5018EA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AC6C110-2E4C-4120-989A-E7F790935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A927D1-7A71-4E80-BFF2-08980B30B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AF3B4E-14B7-4851-8017-7837DA7B2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710F60-0970-4275-B624-F800E9C33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356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602AD7-6647-4EDA-93DD-4CACF1A78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DE9B0B5-B281-4EC4-BF1C-063D9B4B5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6AA9ED-799C-421E-AB98-CBA368D39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B5C003-DB82-4730-AD8D-58345C94D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BB0089-FA77-41DB-8794-F2748D922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46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67F87A6-BCF7-45BB-8D47-21C33F21F0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5E3A33-F040-4087-BE3D-EFA2063B7F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3BD6AF-70F1-4618-8867-7F68B0AE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320ADD-44EC-4CED-9709-701224F6D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385449-D18B-4CD2-A8D9-56578262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562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CE83B-3243-4C08-B229-D92DF7335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9FA6D4-06F1-4F23-843E-E871CA20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078460-8B97-473B-A163-D1A903069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F4D8C56-822B-44BC-BC76-735D043EB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BCECC3-E836-45F9-B004-C26C666E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699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7AF384-D2F8-4D29-A768-47F0102B3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2270449-06B7-4C00-978F-5FD4A9ECF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4ABBB7-A0A9-4531-98A5-0C10306D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40EB63-5731-4FFE-B583-2838F1E02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DF4C28-5F5F-4A5B-8104-76AFC468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43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2C805-EEEE-4F08-975E-F13945A0E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90F842-9AA5-4264-9C96-8B8D35E1A7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7235430-49C4-4EF2-9584-450362C09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812FBA-5D3A-408D-A073-C7473F76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D88460-CB7E-4213-B606-08BA9B743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84E938B-8B0D-438B-A249-36FF2F86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418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D95989-0E0A-4D4B-A1AD-7E650F32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746F959-6A1E-4E93-9FF2-E6207C905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F741AF-6B29-413D-86B7-2C00B06B1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A8D401-211D-4B2D-8D57-8887DCE96B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B39A273-9D6A-458E-B48B-AAA84EF8CD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819E759-AD68-433E-986E-3C6F1C72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597B0BB-2049-484B-AE2E-049872E2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7B0C7C6-1C87-4E6B-B4F7-1E54B15E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480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F887E3-7F03-459B-A264-70F0BC4A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09157C5-2503-4395-B494-BE48702E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25F405E-B4C4-4CCC-B565-411B23C9A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6E5CDDB-41A9-4C75-8544-51352435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597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6B2D47-ACFD-427B-9712-72FEFECB1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C341E7B-BB46-4CE1-A4B2-2B4081A39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F98889E-EA9A-4323-8013-21908BE4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13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17EC9-18BA-4CDD-8079-0CF93E2D4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9409DE-0443-4496-B1C7-F623BDFAC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85E1D7-D030-4459-AF93-A42AF346EB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6EDB5D-2214-49CE-A4F2-A4E9C309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8FFF70A-26B4-4B71-B79E-B82B8343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C28507-8CE1-432F-8D60-AF0DC2DC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227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547661-1013-4B6C-806B-E454ED1A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461B6B-E0A6-4550-B77A-DB40E7CB45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0F13F2C-A710-4960-857F-44B1B1492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87AE3D-E52B-46E5-8F75-07F9F28CD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959BCA2-EB86-430A-9B31-B606313B6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11773E2-6F7B-4876-A128-9E20A8C0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710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5BF479A-0F92-4231-BEB6-93B01981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66AD597-EACB-492E-BD3E-224D38888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C68FFA-1A2D-42DC-AC60-C660BF5E5B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A94B8-A637-4BDD-9F8E-FD83417B9206}" type="datetimeFigureOut">
              <a:rPr lang="cs-CZ" smtClean="0"/>
              <a:t>01.02.2021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349CAC-4E4F-4812-9AA4-ED2502FF6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751CED-AF7E-46B4-8D5C-A63E59A43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2CB50-8501-4759-B0E3-66AC90C11AC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36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65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Obrázek 5" descr="Obsah obrázku medvěd, tráva, exteriér, černá&#10;&#10;Popis byl vytvořen automaticky">
            <a:extLst>
              <a:ext uri="{FF2B5EF4-FFF2-40B4-BE49-F238E27FC236}">
                <a16:creationId xmlns:a16="http://schemas.microsoft.com/office/drawing/2014/main" id="{F8ABBD8C-0F5C-4133-89C8-285B33DC9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165225"/>
            <a:ext cx="4116388" cy="2295525"/>
          </a:xfrm>
          <a:prstGeom prst="rect">
            <a:avLst/>
          </a:prstGeom>
        </p:spPr>
      </p:pic>
      <p:pic>
        <p:nvPicPr>
          <p:cNvPr id="10" name="Obrázek 9" descr="Obsah obrázku tráva, obloha, exteriér, kůň&#10;&#10;Popis byl vytvořen automaticky">
            <a:extLst>
              <a:ext uri="{FF2B5EF4-FFF2-40B4-BE49-F238E27FC236}">
                <a16:creationId xmlns:a16="http://schemas.microsoft.com/office/drawing/2014/main" id="{AA0598D5-DA84-4739-8612-EDE9DB402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38" y="1165225"/>
            <a:ext cx="3087688" cy="2295525"/>
          </a:xfrm>
          <a:prstGeom prst="rect">
            <a:avLst/>
          </a:prstGeom>
        </p:spPr>
      </p:pic>
      <p:pic>
        <p:nvPicPr>
          <p:cNvPr id="4" name="Obrázek 3" descr="Obsah obrázku tráva, savci, exteriér, velká kočka&#10;&#10;Popis byl vytvořen automaticky">
            <a:extLst>
              <a:ext uri="{FF2B5EF4-FFF2-40B4-BE49-F238E27FC236}">
                <a16:creationId xmlns:a16="http://schemas.microsoft.com/office/drawing/2014/main" id="{B9BBB271-AFFC-40E6-8099-7BC0F9BF3A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3516313"/>
            <a:ext cx="3294063" cy="2174875"/>
          </a:xfrm>
          <a:prstGeom prst="rect">
            <a:avLst/>
          </a:prstGeom>
        </p:spPr>
      </p:pic>
      <p:pic>
        <p:nvPicPr>
          <p:cNvPr id="8" name="Obrázek 7" descr="Obsah obrázku jídlo, savci, hlodavci, pečivo&#10;&#10;Popis byl vytvořen automaticky">
            <a:extLst>
              <a:ext uri="{FF2B5EF4-FFF2-40B4-BE49-F238E27FC236}">
                <a16:creationId xmlns:a16="http://schemas.microsoft.com/office/drawing/2014/main" id="{30C2C8AC-2DD6-4B51-AC68-904C74BD2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0" y="3516313"/>
            <a:ext cx="3910013" cy="217487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50DFD54-CD2B-4B6F-A7DC-C6E662722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00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Savci</a:t>
            </a:r>
          </a:p>
        </p:txBody>
      </p:sp>
    </p:spTree>
    <p:extLst>
      <p:ext uri="{BB962C8B-B14F-4D97-AF65-F5344CB8AC3E}">
        <p14:creationId xmlns:p14="http://schemas.microsoft.com/office/powerpoint/2010/main" val="2886784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tráva, savci, exteriér, pole&#10;&#10;Popis byl vytvořen automaticky">
            <a:extLst>
              <a:ext uri="{FF2B5EF4-FFF2-40B4-BE49-F238E27FC236}">
                <a16:creationId xmlns:a16="http://schemas.microsoft.com/office/drawing/2014/main" id="{227C6AEF-D06F-43D0-90D6-95D15AA79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21859C-8E15-4D32-BDFC-CDC829E03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/>
              <a:t>VAČNATCI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CD3FEE6-1C7B-4CEA-93ED-99F0695B72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Rodí</a:t>
            </a:r>
            <a:r>
              <a:rPr lang="en-US" sz="2000" dirty="0"/>
              <a:t> se </a:t>
            </a:r>
            <a:r>
              <a:rPr lang="en-US" sz="2000" dirty="0" err="1"/>
              <a:t>živá</a:t>
            </a:r>
            <a:r>
              <a:rPr lang="en-US" sz="2000" dirty="0"/>
              <a:t> </a:t>
            </a:r>
            <a:r>
              <a:rPr lang="en-US" sz="2000" dirty="0" err="1"/>
              <a:t>nedokonale</a:t>
            </a:r>
            <a:r>
              <a:rPr lang="en-US" sz="2000" dirty="0"/>
              <a:t> </a:t>
            </a:r>
            <a:r>
              <a:rPr lang="en-US" sz="2000" dirty="0" err="1"/>
              <a:t>vyvinutá</a:t>
            </a:r>
            <a:r>
              <a:rPr lang="en-US" sz="2000" dirty="0"/>
              <a:t> </a:t>
            </a:r>
            <a:r>
              <a:rPr lang="en-US" sz="2000" dirty="0" err="1"/>
              <a:t>mláďata</a:t>
            </a:r>
            <a:endParaRPr lang="en-US" sz="20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/>
              <a:t>Vývin</a:t>
            </a:r>
            <a:r>
              <a:rPr lang="en-US" sz="2000" dirty="0"/>
              <a:t> se </a:t>
            </a:r>
            <a:r>
              <a:rPr lang="en-US" sz="2000" dirty="0" err="1"/>
              <a:t>dokončuje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vaku</a:t>
            </a:r>
            <a:r>
              <a:rPr lang="en-US" sz="2000" dirty="0"/>
              <a:t> </a:t>
            </a:r>
            <a:r>
              <a:rPr lang="en-US" sz="2000" dirty="0" err="1"/>
              <a:t>samice</a:t>
            </a:r>
            <a:r>
              <a:rPr lang="en-US" sz="2000" dirty="0"/>
              <a:t>, </a:t>
            </a:r>
            <a:r>
              <a:rPr lang="en-US" sz="2000" dirty="0" err="1"/>
              <a:t>kam</a:t>
            </a:r>
            <a:r>
              <a:rPr lang="en-US" sz="2000" dirty="0"/>
              <a:t> </a:t>
            </a:r>
            <a:r>
              <a:rPr lang="en-US" sz="2000" dirty="0" err="1"/>
              <a:t>ústí</a:t>
            </a:r>
            <a:r>
              <a:rPr lang="en-US" sz="2000" dirty="0"/>
              <a:t> </a:t>
            </a:r>
            <a:r>
              <a:rPr lang="en-US" sz="2000" dirty="0" err="1"/>
              <a:t>mléčná</a:t>
            </a:r>
            <a:r>
              <a:rPr lang="en-US" sz="2000" dirty="0"/>
              <a:t> </a:t>
            </a:r>
            <a:r>
              <a:rPr lang="en-US" sz="2000" dirty="0" err="1"/>
              <a:t>žláza</a:t>
            </a:r>
            <a:r>
              <a:rPr lang="cs-CZ" sz="2000" dirty="0"/>
              <a:t>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cs-CZ" sz="2000" dirty="0"/>
              <a:t>Mládě z počátku není schopno sát samo, proto mu koutky úst přirůstají k mléčné žláze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cs-CZ" sz="2000" dirty="0"/>
              <a:t>Většina žije v Austrálii (asi 240 druhů)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7906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613D98-4591-4B76-B7D1-8DA927B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KLOKAN OBROVSKÝ</a:t>
            </a:r>
          </a:p>
        </p:txBody>
      </p:sp>
      <p:pic>
        <p:nvPicPr>
          <p:cNvPr id="6" name="Zástupný obsah 5" descr="Obsah obrázku tráva, exteriér, savci, pes&#10;&#10;Popis byl vytvořen automaticky">
            <a:extLst>
              <a:ext uri="{FF2B5EF4-FFF2-40B4-BE49-F238E27FC236}">
                <a16:creationId xmlns:a16="http://schemas.microsoft.com/office/drawing/2014/main" id="{65BE918C-0258-4101-881A-22DE172D3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78" y="457200"/>
            <a:ext cx="5834164" cy="567372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B952AC-00B6-4602-9295-BE57AB7F0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Nejznámější vačnatec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Tělo pokryté srstí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Má mohutné zadní končetiny a ocas (pohyb)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Zkrácené přední končetiny slouží k příjmu potravy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723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tráva, savci, exteriér, pole&#10;&#10;Popis byl vytvořen automaticky">
            <a:extLst>
              <a:ext uri="{FF2B5EF4-FFF2-40B4-BE49-F238E27FC236}">
                <a16:creationId xmlns:a16="http://schemas.microsoft.com/office/drawing/2014/main" id="{157EBCEF-13D2-4960-86A2-3BFF6658F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r="-1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2C9896-64A0-4646-A49D-49844518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800" b="1" dirty="0"/>
              <a:t>KLOKAN RUDÝ</a:t>
            </a:r>
            <a:endParaRPr lang="en-US" sz="28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CFA8C8-164E-4CBA-A844-2F43370D2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Největší vačnatec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7230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F87AB4-974A-4BF9-963F-96541EA9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92221"/>
          </a:xfrm>
        </p:spPr>
        <p:txBody>
          <a:bodyPr/>
          <a:lstStyle/>
          <a:p>
            <a:r>
              <a:rPr lang="cs-CZ" b="1" dirty="0"/>
              <a:t>KOALA AUSTRALSKÁ</a:t>
            </a:r>
          </a:p>
        </p:txBody>
      </p:sp>
      <p:pic>
        <p:nvPicPr>
          <p:cNvPr id="6" name="Zástupný obsah 5" descr="Obsah obrázku koala, savci, exteriér&#10;&#10;Popis byl vytvořen automaticky">
            <a:extLst>
              <a:ext uri="{FF2B5EF4-FFF2-40B4-BE49-F238E27FC236}">
                <a16:creationId xmlns:a16="http://schemas.microsoft.com/office/drawing/2014/main" id="{B70A0B1D-4C9F-493E-8DE0-23BC467895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44" y="0"/>
            <a:ext cx="5369668" cy="6938778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0EA755-6D65-46AB-B0CF-9A90C272B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Je označován jako potravní specialista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Potrava: listy blahovičníku (eukalyptu)</a:t>
            </a:r>
          </a:p>
        </p:txBody>
      </p:sp>
    </p:spTree>
    <p:extLst>
      <p:ext uri="{BB962C8B-B14F-4D97-AF65-F5344CB8AC3E}">
        <p14:creationId xmlns:p14="http://schemas.microsoft.com/office/powerpoint/2010/main" val="60799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9840A-5402-47FF-B36D-FCF252CB8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VAČICE VIRGINSKÁ</a:t>
            </a:r>
          </a:p>
        </p:txBody>
      </p:sp>
      <p:pic>
        <p:nvPicPr>
          <p:cNvPr id="6" name="Zástupný obsah 5" descr="Obsah obrázku exteriér, tráva, savci, mýval&#10;&#10;Popis byl vytvořen automaticky">
            <a:extLst>
              <a:ext uri="{FF2B5EF4-FFF2-40B4-BE49-F238E27FC236}">
                <a16:creationId xmlns:a16="http://schemas.microsoft.com/office/drawing/2014/main" id="{42464D44-DBAF-466E-B4D0-A4BD3B18C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115BC7F-AB55-470B-9FA8-3E0B7BBF9D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780906"/>
            <a:ext cx="3932237" cy="308808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Vačnatec žijící v Americe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Zajímavost: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Má největší počet zubů v ústech – 50 zubů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EBAC6-D8A2-4354-83FE-ECA0C3A7E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VOMBAT OBECNÝ</a:t>
            </a:r>
          </a:p>
        </p:txBody>
      </p:sp>
      <p:pic>
        <p:nvPicPr>
          <p:cNvPr id="6" name="Zástupný obsah 5" descr="Obsah obrázku tráva, exteriér, savci, pole&#10;&#10;Popis byl vytvořen automaticky">
            <a:extLst>
              <a:ext uri="{FF2B5EF4-FFF2-40B4-BE49-F238E27FC236}">
                <a16:creationId xmlns:a16="http://schemas.microsoft.com/office/drawing/2014/main" id="{6B867790-A5A4-40F8-A0DB-E1ED107FF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094" y="1011676"/>
            <a:ext cx="6890846" cy="465132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C53BBE8-3DC5-45F9-A277-73887DD35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610422"/>
            <a:ext cx="3932237" cy="1980432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Největší hrabavý vačnatec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Žije v Austrálii</a:t>
            </a:r>
          </a:p>
        </p:txBody>
      </p:sp>
    </p:spTree>
    <p:extLst>
      <p:ext uri="{BB962C8B-B14F-4D97-AF65-F5344CB8AC3E}">
        <p14:creationId xmlns:p14="http://schemas.microsoft.com/office/powerpoint/2010/main" val="222645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0B3B37B-5EEE-4DC4-802A-66F9A2C94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strom, exteriér, savci, černá&#10;&#10;Popis byl vytvořen automaticky">
            <a:extLst>
              <a:ext uri="{FF2B5EF4-FFF2-40B4-BE49-F238E27FC236}">
                <a16:creationId xmlns:a16="http://schemas.microsoft.com/office/drawing/2014/main" id="{883EA1E4-38F7-49B3-B60D-032C7B74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9" b="145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94CEDA0-FD8E-491B-8792-69F93BDA3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0079" y="633619"/>
            <a:ext cx="4279383" cy="5495925"/>
          </a:xfrm>
          <a:prstGeom prst="rect">
            <a:avLst/>
          </a:prstGeom>
          <a:ln w="9525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ABA026-5E6A-4BC9-AEC6-80542520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449" y="980368"/>
            <a:ext cx="3666744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2600" dirty="0"/>
              <a:t>ĎABEL MEDVĚDOVITÝ</a:t>
            </a:r>
            <a:endParaRPr lang="en-US" sz="2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D3EBBB-DFE8-4525-B1BF-BE7BBC8DFA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6071" y="116128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362A14-6FB8-4FFC-AAA0-2E5AFF8A8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1577" y="2113280"/>
            <a:ext cx="3502152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47E9B1-F5CE-482A-BF99-556B99B0E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73449" y="2354199"/>
            <a:ext cx="3666744" cy="346133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Nejchamtivější a nejvíc nenasytný vačnatec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479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 descr="Obsah obrázku hnědá, savci&#10;&#10;Popis byl vytvořen automaticky">
            <a:extLst>
              <a:ext uri="{FF2B5EF4-FFF2-40B4-BE49-F238E27FC236}">
                <a16:creationId xmlns:a16="http://schemas.microsoft.com/office/drawing/2014/main" id="{E6418935-52C4-4065-88EC-50ADC7059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71" y="3234532"/>
            <a:ext cx="5140071" cy="3429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9B1ABC0-330F-431A-AA16-0B82F21B0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75" y="365125"/>
            <a:ext cx="3196472" cy="1325563"/>
          </a:xfrm>
        </p:spPr>
        <p:txBody>
          <a:bodyPr/>
          <a:lstStyle/>
          <a:p>
            <a:r>
              <a:rPr lang="cs-CZ" dirty="0"/>
              <a:t>Původ savců</a:t>
            </a:r>
          </a:p>
        </p:txBody>
      </p:sp>
      <p:pic>
        <p:nvPicPr>
          <p:cNvPr id="7" name="Zástupný obsah 6" descr="Obsah obrázku strom, exteriér, obloha, tráva&#10;&#10;Popis byl vytvořen automaticky">
            <a:extLst>
              <a:ext uri="{FF2B5EF4-FFF2-40B4-BE49-F238E27FC236}">
                <a16:creationId xmlns:a16="http://schemas.microsoft.com/office/drawing/2014/main" id="{9D57D6DB-1859-4F86-AFBE-AFA230BC67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55" y="2000716"/>
            <a:ext cx="3799787" cy="2533191"/>
          </a:xfrm>
        </p:spPr>
      </p:pic>
      <p:pic>
        <p:nvPicPr>
          <p:cNvPr id="9" name="Zástupný obsah 8" descr="Obsah obrázku savci, exteriér, voda, den&#10;&#10;Popis byl vytvořen automaticky">
            <a:extLst>
              <a:ext uri="{FF2B5EF4-FFF2-40B4-BE49-F238E27FC236}">
                <a16:creationId xmlns:a16="http://schemas.microsoft.com/office/drawing/2014/main" id="{8CF00A0C-CB26-42C4-98B7-8976A8B4ED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070" y="2567107"/>
            <a:ext cx="2619375" cy="1743075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5BCD44B-6C3C-48AA-8232-46230FEE8B08}"/>
              </a:ext>
            </a:extLst>
          </p:cNvPr>
          <p:cNvSpPr txBox="1"/>
          <p:nvPr/>
        </p:nvSpPr>
        <p:spPr>
          <a:xfrm>
            <a:off x="4116171" y="365125"/>
            <a:ext cx="562780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Vyvinuli se z plazů v druhohorách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Největší rozmach v třetihorách (období savců)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Někteří ve čtvrtohorách vymřeli (mamuti)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</p:txBody>
      </p:sp>
      <p:pic>
        <p:nvPicPr>
          <p:cNvPr id="11" name="Obrázek 10" descr="Obsah obrázku savci, kočka, prase&#10;&#10;Popis byl vytvořen automaticky">
            <a:extLst>
              <a:ext uri="{FF2B5EF4-FFF2-40B4-BE49-F238E27FC236}">
                <a16:creationId xmlns:a16="http://schemas.microsoft.com/office/drawing/2014/main" id="{E208D60E-F9DB-4E43-97F0-D5C5DD9514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624294"/>
            <a:ext cx="27432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5745AB5-5091-470E-84D1-5F079E58E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" r="10888" b="-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8ACF2-89FC-47B2-87F7-FFF6A55AD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/>
              <a:t>SAVCI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3044550-DC67-4931-A485-54F00F304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Mláďata sají mateřské mléko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Mají stálou teplotu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Vývoj zárodku probíhá v těle matky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Výživu zárodku zajišťuje placenta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/>
              <a:t>Mají bránici – sval, který napomáhá dýchání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48980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CE416-CE7E-422C-815B-17F8E5A14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Savci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7B9B2E0-62F1-45C4-86D6-CF9446E6B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875" y="1617705"/>
            <a:ext cx="5157787" cy="823912"/>
          </a:xfrm>
        </p:spPr>
        <p:txBody>
          <a:bodyPr/>
          <a:lstStyle/>
          <a:p>
            <a:r>
              <a:rPr lang="cs-CZ" dirty="0"/>
              <a:t>Největší – plejtvák obrovský</a:t>
            </a:r>
          </a:p>
        </p:txBody>
      </p:sp>
      <p:pic>
        <p:nvPicPr>
          <p:cNvPr id="8" name="Zástupný obsah 7" descr="Obsah obrázku vodní savec, savci, velryba&#10;&#10;Popis byl vytvořen automaticky">
            <a:extLst>
              <a:ext uri="{FF2B5EF4-FFF2-40B4-BE49-F238E27FC236}">
                <a16:creationId xmlns:a16="http://schemas.microsoft.com/office/drawing/2014/main" id="{9A421730-6D4D-4209-B488-1AAAE12671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9" y="3139126"/>
            <a:ext cx="6243789" cy="1971723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7496EB1-6351-48ED-8564-B709CC62B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9316" y="1703405"/>
            <a:ext cx="4912784" cy="823912"/>
          </a:xfrm>
        </p:spPr>
        <p:txBody>
          <a:bodyPr/>
          <a:lstStyle/>
          <a:p>
            <a:r>
              <a:rPr lang="cs-CZ" dirty="0"/>
              <a:t>Nejmenší – rejsek malý</a:t>
            </a:r>
          </a:p>
        </p:txBody>
      </p:sp>
      <p:pic>
        <p:nvPicPr>
          <p:cNvPr id="14" name="Zástupný obsah 13" descr="Obsah obrázku osoba, držení, ruka, rejsek&#10;&#10;Popis byl vytvořen automaticky">
            <a:extLst>
              <a:ext uri="{FF2B5EF4-FFF2-40B4-BE49-F238E27FC236}">
                <a16:creationId xmlns:a16="http://schemas.microsoft.com/office/drawing/2014/main" id="{C9B3C1AF-733B-4274-AD4E-5A6090E21A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316" y="2665330"/>
            <a:ext cx="4912784" cy="3684588"/>
          </a:xfrm>
        </p:spPr>
      </p:pic>
    </p:spTree>
    <p:extLst>
      <p:ext uri="{BB962C8B-B14F-4D97-AF65-F5344CB8AC3E}">
        <p14:creationId xmlns:p14="http://schemas.microsoft.com/office/powerpoint/2010/main" val="1326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05758-AC8F-42F3-A997-F842DFA39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savců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E7361DB-4EB1-48EC-8A03-3C858A22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2073094" cy="823912"/>
          </a:xfrm>
        </p:spPr>
        <p:txBody>
          <a:bodyPr/>
          <a:lstStyle/>
          <a:p>
            <a:r>
              <a:rPr lang="cs-CZ" dirty="0"/>
              <a:t>VEJCORODÍ - Ptakořitní</a:t>
            </a:r>
          </a:p>
        </p:txBody>
      </p:sp>
      <p:pic>
        <p:nvPicPr>
          <p:cNvPr id="8" name="Zástupný obsah 7" descr="Obsah obrázku země, savci, ježura, pes&#10;&#10;Popis byl vytvořen automaticky">
            <a:extLst>
              <a:ext uri="{FF2B5EF4-FFF2-40B4-BE49-F238E27FC236}">
                <a16:creationId xmlns:a16="http://schemas.microsoft.com/office/drawing/2014/main" id="{69C93E38-ECED-4203-AC7F-CEEA04C7CB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" y="2703361"/>
            <a:ext cx="2997200" cy="3042920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14624E3-F19F-4B0F-88D4-680E0F55D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2130" y="1681163"/>
            <a:ext cx="1719764" cy="823912"/>
          </a:xfrm>
        </p:spPr>
        <p:txBody>
          <a:bodyPr/>
          <a:lstStyle/>
          <a:p>
            <a:r>
              <a:rPr lang="cs-CZ" dirty="0"/>
              <a:t>ŽIVORODÍ</a:t>
            </a:r>
          </a:p>
        </p:txBody>
      </p:sp>
      <p:pic>
        <p:nvPicPr>
          <p:cNvPr id="10" name="Zástupný obsah 9" descr="Obsah obrázku tráva, exteriér, savci, pes&#10;&#10;Popis byl vytvořen automaticky">
            <a:extLst>
              <a:ext uri="{FF2B5EF4-FFF2-40B4-BE49-F238E27FC236}">
                <a16:creationId xmlns:a16="http://schemas.microsoft.com/office/drawing/2014/main" id="{3CD828D3-C660-42F2-9351-B99F087A4FF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04" y="2703361"/>
            <a:ext cx="2945872" cy="2864861"/>
          </a:xfrm>
        </p:spPr>
      </p:pic>
      <p:pic>
        <p:nvPicPr>
          <p:cNvPr id="14" name="Obrázek 13" descr="Obsah obrázku tráva, exteriér, savci, velká kočka&#10;&#10;Popis byl vytvořen automaticky">
            <a:extLst>
              <a:ext uri="{FF2B5EF4-FFF2-40B4-BE49-F238E27FC236}">
                <a16:creationId xmlns:a16="http://schemas.microsoft.com/office/drawing/2014/main" id="{7A4FE180-01A8-4A94-B8BE-A7C20B413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313" y="365125"/>
            <a:ext cx="3170549" cy="2113699"/>
          </a:xfrm>
          <a:prstGeom prst="rect">
            <a:avLst/>
          </a:prstGeom>
        </p:spPr>
      </p:pic>
      <p:pic>
        <p:nvPicPr>
          <p:cNvPr id="18" name="Obrázek 17" descr="Obsah obrázku voda, vodní savec, savci, obloha&#10;&#10;Popis byl vytvořen automaticky">
            <a:extLst>
              <a:ext uri="{FF2B5EF4-FFF2-40B4-BE49-F238E27FC236}">
                <a16:creationId xmlns:a16="http://schemas.microsoft.com/office/drawing/2014/main" id="{0A765261-4181-4932-AC74-1831916F6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66" y="2703361"/>
            <a:ext cx="3349347" cy="2512010"/>
          </a:xfrm>
          <a:prstGeom prst="rect">
            <a:avLst/>
          </a:prstGeom>
        </p:spPr>
      </p:pic>
      <p:pic>
        <p:nvPicPr>
          <p:cNvPr id="20" name="Obrázek 19" descr="Obsah obrázku savci, ležící&#10;&#10;Popis byl vytvořen automaticky">
            <a:extLst>
              <a:ext uri="{FF2B5EF4-FFF2-40B4-BE49-F238E27FC236}">
                <a16:creationId xmlns:a16="http://schemas.microsoft.com/office/drawing/2014/main" id="{8E177D22-712D-4DEF-A213-C914561EB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13" y="4920688"/>
            <a:ext cx="2438400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4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obsah 5" descr="Obsah obrázku tráva, exteriér, savci, pole&#10;&#10;Popis byl vytvořen automaticky">
            <a:extLst>
              <a:ext uri="{FF2B5EF4-FFF2-40B4-BE49-F238E27FC236}">
                <a16:creationId xmlns:a16="http://schemas.microsoft.com/office/drawing/2014/main" id="{9938A784-D520-4B75-B56B-6501FE700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5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3E1A3C-0B46-4C5D-8A7D-D6277C07F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/>
              <a:t>PTAKOŘITNÍ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8616C6C-5C07-4E8D-A5BB-396F2748AA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Snášejí vejce – mláďata se </a:t>
            </a:r>
          </a:p>
          <a:p>
            <a:r>
              <a:rPr lang="cs-CZ" sz="2000" dirty="0"/>
              <a:t>    rodí z vajec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Žijí v Austrálii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676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3CCF03-6737-440E-9068-9B2FE5AC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Ježura australská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CED3AF-FB3E-4D66-91D1-48D5CB163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" b="1079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E74573F-5880-4C1F-B65A-53B1FB8A5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r="19987" b="-3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6" name="Zástupný obsah 5" descr="Obsah obrázku tráva, exteriér, savci, ježura&#10;&#10;Popis byl vytvořen automaticky">
            <a:extLst>
              <a:ext uri="{FF2B5EF4-FFF2-40B4-BE49-F238E27FC236}">
                <a16:creationId xmlns:a16="http://schemas.microsoft.com/office/drawing/2014/main" id="{ABB9D749-04D9-4531-B613-6F397137B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r="20840" b="-2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5CF77D-8373-4795-8308-8B27D5B32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8098" y="2368296"/>
            <a:ext cx="4145011" cy="350215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Tělo pokryté bodlinami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Dlouhý jazyk – požírají mravence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cs-CZ" sz="2000" dirty="0"/>
              <a:t>Samice má na břiše vak, do    </a:t>
            </a:r>
          </a:p>
          <a:p>
            <a:r>
              <a:rPr lang="cs-CZ" sz="2000" dirty="0"/>
              <a:t>     kterého snáší vejce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Mládě žije ve vaku, saje mateřské mléko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Mládě opouští vak, když mu narostou bodliny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15531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1C6FC-6EFF-4DE3-8238-CD0C1B74F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65762"/>
          </a:xfrm>
        </p:spPr>
        <p:txBody>
          <a:bodyPr/>
          <a:lstStyle/>
          <a:p>
            <a:r>
              <a:rPr lang="cs-CZ" b="1" dirty="0"/>
              <a:t>PTAKOPYSK PODIVNÝ</a:t>
            </a:r>
          </a:p>
        </p:txBody>
      </p:sp>
      <p:pic>
        <p:nvPicPr>
          <p:cNvPr id="6" name="Zástupný obsah 5" descr="Obsah obrázku exteriér, větev&#10;&#10;Popis byl vytvořen automaticky">
            <a:extLst>
              <a:ext uri="{FF2B5EF4-FFF2-40B4-BE49-F238E27FC236}">
                <a16:creationId xmlns:a16="http://schemas.microsoft.com/office/drawing/2014/main" id="{01058ADA-1000-4340-9705-AC3441714B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58" y="1597768"/>
            <a:ext cx="7190112" cy="3662463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8D2886-2A4D-442D-B9A9-D91F43D5E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7958" y="1901757"/>
            <a:ext cx="3932237" cy="381158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Velmi podivné zvíře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Samice snáší vejce, které matka zahřívá svým  tělem.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Vzhled: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„kachní“ zobák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Tělo pokryté srstí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Zploštělý ocas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Mezi prsty plovací blány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Jedovatý savec – ostruhy na nohách napojené na jedové žlázy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73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694E90-ADD0-429B-9DA5-C1DAF3F41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013" y="365125"/>
            <a:ext cx="2431915" cy="1325563"/>
          </a:xfrm>
        </p:spPr>
        <p:txBody>
          <a:bodyPr/>
          <a:lstStyle/>
          <a:p>
            <a:r>
              <a:rPr lang="cs-CZ" dirty="0"/>
              <a:t>Vačnatci</a:t>
            </a:r>
          </a:p>
        </p:txBody>
      </p:sp>
      <p:pic>
        <p:nvPicPr>
          <p:cNvPr id="4" name="Proč mají klokani kapsu">
            <a:hlinkClick r:id="" action="ppaction://media"/>
            <a:extLst>
              <a:ext uri="{FF2B5EF4-FFF2-40B4-BE49-F238E27FC236}">
                <a16:creationId xmlns:a16="http://schemas.microsoft.com/office/drawing/2014/main" id="{798880D7-68C1-417A-B529-549A467795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6565" y="808177"/>
            <a:ext cx="8774720" cy="4935668"/>
          </a:xfrm>
        </p:spPr>
      </p:pic>
    </p:spTree>
    <p:extLst>
      <p:ext uri="{BB962C8B-B14F-4D97-AF65-F5344CB8AC3E}">
        <p14:creationId xmlns:p14="http://schemas.microsoft.com/office/powerpoint/2010/main" val="241185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Širokoúhlá obrazovka</PresentationFormat>
  <Paragraphs>64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Motiv Office</vt:lpstr>
      <vt:lpstr>Savci</vt:lpstr>
      <vt:lpstr>Původ savců</vt:lpstr>
      <vt:lpstr>SAVCI</vt:lpstr>
      <vt:lpstr>Savci</vt:lpstr>
      <vt:lpstr>Rozdělení savců</vt:lpstr>
      <vt:lpstr>PTAKOŘITNÍ</vt:lpstr>
      <vt:lpstr>Ježura australská</vt:lpstr>
      <vt:lpstr>PTAKOPYSK PODIVNÝ</vt:lpstr>
      <vt:lpstr>Vačnatci</vt:lpstr>
      <vt:lpstr>VAČNATCI</vt:lpstr>
      <vt:lpstr>KLOKAN OBROVSKÝ</vt:lpstr>
      <vt:lpstr>KLOKAN RUDÝ</vt:lpstr>
      <vt:lpstr>KOALA AUSTRALSKÁ</vt:lpstr>
      <vt:lpstr>VAČICE VIRGINSKÁ</vt:lpstr>
      <vt:lpstr>VOMBAT OBECNÝ</vt:lpstr>
      <vt:lpstr>ĎABEL MEDVĚDOVITÝ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Savci</dc:title>
  <dc:creator>Šnircová Monika</dc:creator>
  <cp:lastModifiedBy>Šnircová Monika</cp:lastModifiedBy>
  <cp:revision>10</cp:revision>
  <dcterms:created xsi:type="dcterms:W3CDTF">2021-02-01T17:54:28Z</dcterms:created>
  <dcterms:modified xsi:type="dcterms:W3CDTF">2021-02-01T18:57:42Z</dcterms:modified>
</cp:coreProperties>
</file>