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nircová Monika" initials="ŠM" lastIdx="1" clrIdx="0">
    <p:extLst>
      <p:ext uri="{19B8F6BF-5375-455C-9EA6-DF929625EA0E}">
        <p15:presenceInfo xmlns:p15="http://schemas.microsoft.com/office/powerpoint/2012/main" userId="S::snircova.monika@zshtyn.cz::7bdf0b15-bcb4-4f2b-b81d-dc531fd2b2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A3400-D958-46FD-8B8F-E75FE6139A7F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98081-B863-4311-8BB9-2D8E8490CB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477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B98081-B863-4311-8BB9-2D8E8490CB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524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284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5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670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5207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700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759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071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824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79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2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28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26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88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51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32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93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33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596E27B-BD16-4C26-B90F-4FFB3E39AC05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04A2869-3DFA-4C9F-91C2-51B6C57C3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81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  <p:sldLayoutId id="2147483845" r:id="rId15"/>
    <p:sldLayoutId id="2147483846" r:id="rId16"/>
    <p:sldLayoutId id="2147483847" r:id="rId17"/>
    <p:sldLayoutId id="214748384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C0A17-A247-45B5-869A-FDF82C9EF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7851" y="1330774"/>
            <a:ext cx="8361229" cy="2098226"/>
          </a:xfrm>
        </p:spPr>
        <p:txBody>
          <a:bodyPr/>
          <a:lstStyle/>
          <a:p>
            <a:r>
              <a:rPr lang="cs-CZ" dirty="0"/>
              <a:t>Trávicí soustava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799E55-B969-4B5E-A958-8E5C5CDB3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392239" cy="2133599"/>
          </a:xfrm>
        </p:spPr>
        <p:txBody>
          <a:bodyPr>
            <a:normAutofit/>
          </a:bodyPr>
          <a:lstStyle/>
          <a:p>
            <a:r>
              <a:rPr lang="cs-CZ" dirty="0"/>
              <a:t>játra</a:t>
            </a:r>
          </a:p>
        </p:txBody>
      </p:sp>
    </p:spTree>
    <p:extLst>
      <p:ext uri="{BB962C8B-B14F-4D97-AF65-F5344CB8AC3E}">
        <p14:creationId xmlns:p14="http://schemas.microsoft.com/office/powerpoint/2010/main" val="363992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6DC49-45B9-4A7B-9017-82AB4CD50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173767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infekční žloutenka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Hepatitida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BDC54A5-17F4-4F78-87BB-7A5112A247F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413" y="1134004"/>
            <a:ext cx="6820424" cy="4546949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1347DC-339A-487F-AF3B-523837B20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Virové onemocnění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Existuje několik typů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Nejčastější typ „A“ – nemoc špinavých rukou</a:t>
            </a:r>
          </a:p>
        </p:txBody>
      </p:sp>
    </p:spTree>
    <p:extLst>
      <p:ext uri="{BB962C8B-B14F-4D97-AF65-F5344CB8AC3E}">
        <p14:creationId xmlns:p14="http://schemas.microsoft.com/office/powerpoint/2010/main" val="137197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2CBCA-DCEA-4552-B2C8-9578EFE39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4105373" cy="1485900"/>
          </a:xfrm>
        </p:spPr>
        <p:txBody>
          <a:bodyPr/>
          <a:lstStyle/>
          <a:p>
            <a:r>
              <a:rPr lang="cs-CZ" dirty="0"/>
              <a:t>Trávicí soustava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7CB7AB8-C438-462B-8311-E38D1EFF5F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569" y="0"/>
            <a:ext cx="4537906" cy="6489694"/>
          </a:xfrm>
        </p:spPr>
      </p:pic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8E9E5075-4B90-4C5B-A9F8-307642FE45FA}"/>
              </a:ext>
            </a:extLst>
          </p:cNvPr>
          <p:cNvCxnSpPr>
            <a:cxnSpLocks/>
          </p:cNvCxnSpPr>
          <p:nvPr/>
        </p:nvCxnSpPr>
        <p:spPr>
          <a:xfrm flipV="1">
            <a:off x="9219414" y="1428750"/>
            <a:ext cx="820132" cy="598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31917E22-475C-4F75-BEC8-ECB0567A30C2}"/>
              </a:ext>
            </a:extLst>
          </p:cNvPr>
          <p:cNvSpPr txBox="1"/>
          <p:nvPr/>
        </p:nvSpPr>
        <p:spPr>
          <a:xfrm>
            <a:off x="7220946" y="1417502"/>
            <a:ext cx="1272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ústa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DF2935D-B82A-40D7-AE3A-E8F1876E70B7}"/>
              </a:ext>
            </a:extLst>
          </p:cNvPr>
          <p:cNvSpPr txBox="1"/>
          <p:nvPr/>
        </p:nvSpPr>
        <p:spPr>
          <a:xfrm>
            <a:off x="10113389" y="1069641"/>
            <a:ext cx="1414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hltan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8BFBBE4-24AE-4412-865B-999A9A244F01}"/>
              </a:ext>
            </a:extLst>
          </p:cNvPr>
          <p:cNvSpPr txBox="1"/>
          <p:nvPr/>
        </p:nvSpPr>
        <p:spPr>
          <a:xfrm>
            <a:off x="10019906" y="1795931"/>
            <a:ext cx="186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jícen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A2CC809-7B0D-4123-A6DF-C79C57CB78E6}"/>
              </a:ext>
            </a:extLst>
          </p:cNvPr>
          <p:cNvSpPr txBox="1"/>
          <p:nvPr/>
        </p:nvSpPr>
        <p:spPr>
          <a:xfrm>
            <a:off x="10514935" y="2835389"/>
            <a:ext cx="1442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žaludek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209DBBC-8967-448F-BE7D-20BDFB3A13F2}"/>
              </a:ext>
            </a:extLst>
          </p:cNvPr>
          <p:cNvSpPr txBox="1"/>
          <p:nvPr/>
        </p:nvSpPr>
        <p:spPr>
          <a:xfrm>
            <a:off x="10392388" y="4690892"/>
            <a:ext cx="1687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tenké střevo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5D530B2-1A5A-4C9E-B972-CC47E64470F8}"/>
              </a:ext>
            </a:extLst>
          </p:cNvPr>
          <p:cNvSpPr txBox="1"/>
          <p:nvPr/>
        </p:nvSpPr>
        <p:spPr>
          <a:xfrm>
            <a:off x="6565769" y="5926559"/>
            <a:ext cx="1922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apendix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F05F852-9400-44AA-AFF2-0EB94898C277}"/>
              </a:ext>
            </a:extLst>
          </p:cNvPr>
          <p:cNvSpPr txBox="1"/>
          <p:nvPr/>
        </p:nvSpPr>
        <p:spPr>
          <a:xfrm>
            <a:off x="5741341" y="4690892"/>
            <a:ext cx="2253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tlusté střevo</a:t>
            </a: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BC3A61E1-3AB7-4224-8D67-A79469E5B6C5}"/>
              </a:ext>
            </a:extLst>
          </p:cNvPr>
          <p:cNvCxnSpPr/>
          <p:nvPr/>
        </p:nvCxnSpPr>
        <p:spPr>
          <a:xfrm>
            <a:off x="9219414" y="6561348"/>
            <a:ext cx="893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75CFCC7-BC4D-426E-91EA-88D23CCACF81}"/>
              </a:ext>
            </a:extLst>
          </p:cNvPr>
          <p:cNvSpPr txBox="1"/>
          <p:nvPr/>
        </p:nvSpPr>
        <p:spPr>
          <a:xfrm>
            <a:off x="10113389" y="6330515"/>
            <a:ext cx="1353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konečník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2D3A986E-C26B-48C2-8EE1-823ECF18B557}"/>
              </a:ext>
            </a:extLst>
          </p:cNvPr>
          <p:cNvSpPr txBox="1"/>
          <p:nvPr/>
        </p:nvSpPr>
        <p:spPr>
          <a:xfrm>
            <a:off x="6565769" y="3674026"/>
            <a:ext cx="1159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žlučník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D37CB9E-8B65-4D4E-9BE6-3416A62DDF3C}"/>
              </a:ext>
            </a:extLst>
          </p:cNvPr>
          <p:cNvSpPr txBox="1"/>
          <p:nvPr/>
        </p:nvSpPr>
        <p:spPr>
          <a:xfrm>
            <a:off x="6581848" y="2767963"/>
            <a:ext cx="1530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játra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E19CE4B-6EDB-41A3-8E9A-0D322C85C431}"/>
              </a:ext>
            </a:extLst>
          </p:cNvPr>
          <p:cNvSpPr txBox="1"/>
          <p:nvPr/>
        </p:nvSpPr>
        <p:spPr>
          <a:xfrm>
            <a:off x="5684350" y="5291770"/>
            <a:ext cx="2125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slepé střevo</a:t>
            </a:r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5C0F077-0FF2-409B-9397-367D84A7A463}"/>
              </a:ext>
            </a:extLst>
          </p:cNvPr>
          <p:cNvCxnSpPr>
            <a:stCxn id="3" idx="3"/>
          </p:cNvCxnSpPr>
          <p:nvPr/>
        </p:nvCxnSpPr>
        <p:spPr>
          <a:xfrm flipV="1">
            <a:off x="7810094" y="5395287"/>
            <a:ext cx="419506" cy="1273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B33775C2-94A2-4A7C-A5D0-A93E4DA961AD}"/>
              </a:ext>
            </a:extLst>
          </p:cNvPr>
          <p:cNvCxnSpPr/>
          <p:nvPr/>
        </p:nvCxnSpPr>
        <p:spPr>
          <a:xfrm flipV="1">
            <a:off x="9794449" y="3964602"/>
            <a:ext cx="981396" cy="132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5D9308B-02C6-499B-9D53-54F8B9EF8EFB}"/>
              </a:ext>
            </a:extLst>
          </p:cNvPr>
          <p:cNvSpPr txBox="1"/>
          <p:nvPr/>
        </p:nvSpPr>
        <p:spPr>
          <a:xfrm>
            <a:off x="10953945" y="3674026"/>
            <a:ext cx="1306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Slinivka břišní</a:t>
            </a:r>
          </a:p>
        </p:txBody>
      </p:sp>
    </p:spTree>
    <p:extLst>
      <p:ext uri="{BB962C8B-B14F-4D97-AF65-F5344CB8AC3E}">
        <p14:creationId xmlns:p14="http://schemas.microsoft.com/office/powerpoint/2010/main" val="190528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6" grpId="0"/>
      <p:bldP spid="17" grpId="0"/>
      <p:bldP spid="18" grpId="0"/>
      <p:bldP spid="21" grpId="0"/>
      <p:bldP spid="22" grpId="0"/>
      <p:bldP spid="23" grpId="0"/>
      <p:bldP spid="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72771-3098-4A2D-9CC6-CFBC5C86C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927370"/>
          </a:xfrm>
        </p:spPr>
        <p:txBody>
          <a:bodyPr/>
          <a:lstStyle/>
          <a:p>
            <a:r>
              <a:rPr lang="cs-CZ" dirty="0"/>
              <a:t>ústa</a:t>
            </a:r>
          </a:p>
        </p:txBody>
      </p:sp>
      <p:pic>
        <p:nvPicPr>
          <p:cNvPr id="6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D4DC609C-DFB8-4405-842B-C32C3258027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00" y="516379"/>
            <a:ext cx="1701800" cy="2540000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7035F7-C5B1-4FB0-AE88-DE1B3DD39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66187" y="4529745"/>
            <a:ext cx="2383276" cy="674552"/>
          </a:xfrm>
        </p:spPr>
        <p:txBody>
          <a:bodyPr>
            <a:normAutofit/>
          </a:bodyPr>
          <a:lstStyle/>
          <a:p>
            <a:r>
              <a:rPr lang="cs-CZ" sz="2000" dirty="0"/>
              <a:t>ENZYMY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6313DBF-AFBD-4E9F-B093-D12470B31D01}"/>
              </a:ext>
            </a:extLst>
          </p:cNvPr>
          <p:cNvSpPr txBox="1"/>
          <p:nvPr/>
        </p:nvSpPr>
        <p:spPr>
          <a:xfrm>
            <a:off x="1187777" y="2347274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SLINY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23D7ADA-B567-41DA-86CF-6304A1F876C2}"/>
              </a:ext>
            </a:extLst>
          </p:cNvPr>
          <p:cNvSpPr txBox="1"/>
          <p:nvPr/>
        </p:nvSpPr>
        <p:spPr>
          <a:xfrm>
            <a:off x="8003357" y="2205872"/>
            <a:ext cx="1447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DVANÁCTNÍK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A0E4492-B8F0-4F36-B97F-085AA13CC9FF}"/>
              </a:ext>
            </a:extLst>
          </p:cNvPr>
          <p:cNvSpPr txBox="1"/>
          <p:nvPr/>
        </p:nvSpPr>
        <p:spPr>
          <a:xfrm>
            <a:off x="5731496" y="3945117"/>
            <a:ext cx="1701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PTYALIN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40C6B78-D4CF-4AE6-B566-311B1A55F4F2}"/>
              </a:ext>
            </a:extLst>
          </p:cNvPr>
          <p:cNvSpPr txBox="1"/>
          <p:nvPr/>
        </p:nvSpPr>
        <p:spPr>
          <a:xfrm>
            <a:off x="2309567" y="3429000"/>
            <a:ext cx="664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ŽLUČ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BB3C9C4-3FE9-49B9-8203-F52F605B5CA1}"/>
              </a:ext>
            </a:extLst>
          </p:cNvPr>
          <p:cNvSpPr txBox="1"/>
          <p:nvPr/>
        </p:nvSpPr>
        <p:spPr>
          <a:xfrm>
            <a:off x="7701699" y="4314449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TUKY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8B85ADD-20BA-41A0-9EAC-7DCAB4C17673}"/>
              </a:ext>
            </a:extLst>
          </p:cNvPr>
          <p:cNvSpPr txBox="1"/>
          <p:nvPr/>
        </p:nvSpPr>
        <p:spPr>
          <a:xfrm>
            <a:off x="5476973" y="5637229"/>
            <a:ext cx="820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CUKRY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C74AE55-E196-4E11-A215-786266C89F31}"/>
              </a:ext>
            </a:extLst>
          </p:cNvPr>
          <p:cNvSpPr txBox="1"/>
          <p:nvPr/>
        </p:nvSpPr>
        <p:spPr>
          <a:xfrm>
            <a:off x="8245153" y="5586225"/>
            <a:ext cx="1206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BÍLKOVINY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3612C9D-B6F8-41C6-ADDA-6761A5DDC596}"/>
              </a:ext>
            </a:extLst>
          </p:cNvPr>
          <p:cNvSpPr txBox="1"/>
          <p:nvPr/>
        </p:nvSpPr>
        <p:spPr>
          <a:xfrm>
            <a:off x="393328" y="3003280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PŘÍUŠNÍ ŽLÁZA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B394DA1-43DC-4D31-878E-75E0B360006F}"/>
              </a:ext>
            </a:extLst>
          </p:cNvPr>
          <p:cNvSpPr txBox="1"/>
          <p:nvPr/>
        </p:nvSpPr>
        <p:spPr>
          <a:xfrm>
            <a:off x="735291" y="5401559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SLINIVKA BŘIŠNÍ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2ACD98F-1443-4A0D-A2D4-A0A3D652E7B7}"/>
              </a:ext>
            </a:extLst>
          </p:cNvPr>
          <p:cNvSpPr txBox="1"/>
          <p:nvPr/>
        </p:nvSpPr>
        <p:spPr>
          <a:xfrm>
            <a:off x="4849463" y="481392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32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B764011-2C6D-4366-A9FA-B0A5C17C8A5D}"/>
              </a:ext>
            </a:extLst>
          </p:cNvPr>
          <p:cNvSpPr txBox="1"/>
          <p:nvPr/>
        </p:nvSpPr>
        <p:spPr>
          <a:xfrm>
            <a:off x="3544478" y="234576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25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3A6A0EB2-CE51-464E-B407-F49460B6AF36}"/>
              </a:ext>
            </a:extLst>
          </p:cNvPr>
          <p:cNvSpPr txBox="1"/>
          <p:nvPr/>
        </p:nvSpPr>
        <p:spPr>
          <a:xfrm>
            <a:off x="4188643" y="5637229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20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BD8FBA4-816B-4C9E-8A59-3237184A977C}"/>
              </a:ext>
            </a:extLst>
          </p:cNvPr>
          <p:cNvSpPr txBox="1"/>
          <p:nvPr/>
        </p:nvSpPr>
        <p:spPr>
          <a:xfrm>
            <a:off x="1008668" y="3979373"/>
            <a:ext cx="795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HLTAN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5BE7000-819E-442C-88F2-FF3CC1025F6E}"/>
              </a:ext>
            </a:extLst>
          </p:cNvPr>
          <p:cNvSpPr txBox="1"/>
          <p:nvPr/>
        </p:nvSpPr>
        <p:spPr>
          <a:xfrm>
            <a:off x="505876" y="1660804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SLINIVKA BŘIŠNÍ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460947BC-A99E-40DC-A14B-E8A82B3DBE66}"/>
              </a:ext>
            </a:extLst>
          </p:cNvPr>
          <p:cNvSpPr txBox="1"/>
          <p:nvPr/>
        </p:nvSpPr>
        <p:spPr>
          <a:xfrm>
            <a:off x="4378055" y="3429000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ŠPIČÁK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AB1DB989-8F55-405E-BF7A-8DA7E2314610}"/>
              </a:ext>
            </a:extLst>
          </p:cNvPr>
          <p:cNvSpPr txBox="1"/>
          <p:nvPr/>
        </p:nvSpPr>
        <p:spPr>
          <a:xfrm>
            <a:off x="3063711" y="6248400"/>
            <a:ext cx="1159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KORUNKA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99C58A8F-7B47-45F2-8B58-A9887F4A1B84}"/>
              </a:ext>
            </a:extLst>
          </p:cNvPr>
          <p:cNvSpPr txBox="1"/>
          <p:nvPr/>
        </p:nvSpPr>
        <p:spPr>
          <a:xfrm>
            <a:off x="7701699" y="3446505"/>
            <a:ext cx="11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SKLOVINA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445C8338-0208-48F1-9FDA-53441E76643D}"/>
              </a:ext>
            </a:extLst>
          </p:cNvPr>
          <p:cNvSpPr txBox="1"/>
          <p:nvPr/>
        </p:nvSpPr>
        <p:spPr>
          <a:xfrm>
            <a:off x="7315200" y="5401559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HCl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158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72771-3098-4A2D-9CC6-CFBC5C86C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927370"/>
          </a:xfrm>
        </p:spPr>
        <p:txBody>
          <a:bodyPr/>
          <a:lstStyle/>
          <a:p>
            <a:r>
              <a:rPr lang="cs-CZ" dirty="0"/>
              <a:t>Žaludek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7035F7-C5B1-4FB0-AE88-DE1B3DD39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66187" y="4529745"/>
            <a:ext cx="2383276" cy="674552"/>
          </a:xfrm>
        </p:spPr>
        <p:txBody>
          <a:bodyPr>
            <a:normAutofit/>
          </a:bodyPr>
          <a:lstStyle/>
          <a:p>
            <a:r>
              <a:rPr lang="cs-CZ" sz="2000" dirty="0"/>
              <a:t>jícen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6313DBF-AFBD-4E9F-B093-D12470B31D01}"/>
              </a:ext>
            </a:extLst>
          </p:cNvPr>
          <p:cNvSpPr txBox="1"/>
          <p:nvPr/>
        </p:nvSpPr>
        <p:spPr>
          <a:xfrm>
            <a:off x="1187777" y="2347274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PEPSIN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23D7ADA-B567-41DA-86CF-6304A1F876C2}"/>
              </a:ext>
            </a:extLst>
          </p:cNvPr>
          <p:cNvSpPr txBox="1"/>
          <p:nvPr/>
        </p:nvSpPr>
        <p:spPr>
          <a:xfrm>
            <a:off x="8003357" y="2205872"/>
            <a:ext cx="1447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DVANÁCTNÍK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A0E4492-B8F0-4F36-B97F-085AA13CC9FF}"/>
              </a:ext>
            </a:extLst>
          </p:cNvPr>
          <p:cNvSpPr txBox="1"/>
          <p:nvPr/>
        </p:nvSpPr>
        <p:spPr>
          <a:xfrm>
            <a:off x="5109327" y="4371688"/>
            <a:ext cx="1701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PTYALIN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40C6B78-D4CF-4AE6-B566-311B1A55F4F2}"/>
              </a:ext>
            </a:extLst>
          </p:cNvPr>
          <p:cNvSpPr txBox="1"/>
          <p:nvPr/>
        </p:nvSpPr>
        <p:spPr>
          <a:xfrm>
            <a:off x="10495092" y="4563424"/>
            <a:ext cx="664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ŽLUČ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BB3C9C4-3FE9-49B9-8203-F52F605B5CA1}"/>
              </a:ext>
            </a:extLst>
          </p:cNvPr>
          <p:cNvSpPr txBox="1"/>
          <p:nvPr/>
        </p:nvSpPr>
        <p:spPr>
          <a:xfrm>
            <a:off x="7701699" y="4314449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TUKY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8B85ADD-20BA-41A0-9EAC-7DCAB4C17673}"/>
              </a:ext>
            </a:extLst>
          </p:cNvPr>
          <p:cNvSpPr txBox="1"/>
          <p:nvPr/>
        </p:nvSpPr>
        <p:spPr>
          <a:xfrm>
            <a:off x="5476973" y="5637229"/>
            <a:ext cx="820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CUKRY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C74AE55-E196-4E11-A215-786266C89F31}"/>
              </a:ext>
            </a:extLst>
          </p:cNvPr>
          <p:cNvSpPr txBox="1"/>
          <p:nvPr/>
        </p:nvSpPr>
        <p:spPr>
          <a:xfrm>
            <a:off x="2265266" y="3300976"/>
            <a:ext cx="1206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BÍLKOVINY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3612C9D-B6F8-41C6-ADDA-6761A5DDC596}"/>
              </a:ext>
            </a:extLst>
          </p:cNvPr>
          <p:cNvSpPr txBox="1"/>
          <p:nvPr/>
        </p:nvSpPr>
        <p:spPr>
          <a:xfrm>
            <a:off x="8380090" y="1291472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PŘÍUŠNÍ ŽLÁZA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B394DA1-43DC-4D31-878E-75E0B360006F}"/>
              </a:ext>
            </a:extLst>
          </p:cNvPr>
          <p:cNvSpPr txBox="1"/>
          <p:nvPr/>
        </p:nvSpPr>
        <p:spPr>
          <a:xfrm>
            <a:off x="735291" y="5401559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SLINIVKA BŘIŠNÍ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2ACD98F-1443-4A0D-A2D4-A0A3D652E7B7}"/>
              </a:ext>
            </a:extLst>
          </p:cNvPr>
          <p:cNvSpPr txBox="1"/>
          <p:nvPr/>
        </p:nvSpPr>
        <p:spPr>
          <a:xfrm>
            <a:off x="9370243" y="3429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32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B764011-2C6D-4366-A9FA-B0A5C17C8A5D}"/>
              </a:ext>
            </a:extLst>
          </p:cNvPr>
          <p:cNvSpPr txBox="1"/>
          <p:nvPr/>
        </p:nvSpPr>
        <p:spPr>
          <a:xfrm>
            <a:off x="3544478" y="234576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25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3A6A0EB2-CE51-464E-B407-F49460B6AF36}"/>
              </a:ext>
            </a:extLst>
          </p:cNvPr>
          <p:cNvSpPr txBox="1"/>
          <p:nvPr/>
        </p:nvSpPr>
        <p:spPr>
          <a:xfrm>
            <a:off x="4188643" y="5637229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20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BD8FBA4-816B-4C9E-8A59-3237184A977C}"/>
              </a:ext>
            </a:extLst>
          </p:cNvPr>
          <p:cNvSpPr txBox="1"/>
          <p:nvPr/>
        </p:nvSpPr>
        <p:spPr>
          <a:xfrm>
            <a:off x="1008668" y="3979373"/>
            <a:ext cx="795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HLTAN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5BE7000-819E-442C-88F2-FF3CC1025F6E}"/>
              </a:ext>
            </a:extLst>
          </p:cNvPr>
          <p:cNvSpPr txBox="1"/>
          <p:nvPr/>
        </p:nvSpPr>
        <p:spPr>
          <a:xfrm>
            <a:off x="9968987" y="2715092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SLINIVKA BŘIŠNÍ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460947BC-A99E-40DC-A14B-E8A82B3DBE66}"/>
              </a:ext>
            </a:extLst>
          </p:cNvPr>
          <p:cNvSpPr txBox="1"/>
          <p:nvPr/>
        </p:nvSpPr>
        <p:spPr>
          <a:xfrm>
            <a:off x="4378055" y="3429000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ŠPIČÁK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AB1DB989-8F55-405E-BF7A-8DA7E2314610}"/>
              </a:ext>
            </a:extLst>
          </p:cNvPr>
          <p:cNvSpPr txBox="1"/>
          <p:nvPr/>
        </p:nvSpPr>
        <p:spPr>
          <a:xfrm>
            <a:off x="3063710" y="6248400"/>
            <a:ext cx="134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KORUNKA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99C58A8F-7B47-45F2-8B58-A9887F4A1B84}"/>
              </a:ext>
            </a:extLst>
          </p:cNvPr>
          <p:cNvSpPr txBox="1"/>
          <p:nvPr/>
        </p:nvSpPr>
        <p:spPr>
          <a:xfrm>
            <a:off x="7701699" y="3446505"/>
            <a:ext cx="11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SKLOVINA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445C8338-0208-48F1-9FDA-53441E76643D}"/>
              </a:ext>
            </a:extLst>
          </p:cNvPr>
          <p:cNvSpPr txBox="1"/>
          <p:nvPr/>
        </p:nvSpPr>
        <p:spPr>
          <a:xfrm>
            <a:off x="7315200" y="5401559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HCl</a:t>
            </a:r>
            <a:endParaRPr 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8F67EB0D-4AB7-45F9-B09B-2D878208565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350" y="246390"/>
            <a:ext cx="2990850" cy="2095500"/>
          </a:xfr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7C99AD44-6BA0-4849-83D0-598016EA2A42}"/>
              </a:ext>
            </a:extLst>
          </p:cNvPr>
          <p:cNvSpPr txBox="1"/>
          <p:nvPr/>
        </p:nvSpPr>
        <p:spPr>
          <a:xfrm>
            <a:off x="5335571" y="2899758"/>
            <a:ext cx="1936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ŽALUDEČNÍ ŠTÁVY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03F8895-F420-4286-81C9-09252C102847}"/>
              </a:ext>
            </a:extLst>
          </p:cNvPr>
          <p:cNvSpPr txBox="1"/>
          <p:nvPr/>
        </p:nvSpPr>
        <p:spPr>
          <a:xfrm>
            <a:off x="189170" y="166080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KLKY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D8D373C5-87EE-4F1C-ABA1-F214EAA39949}"/>
              </a:ext>
            </a:extLst>
          </p:cNvPr>
          <p:cNvSpPr txBox="1"/>
          <p:nvPr/>
        </p:nvSpPr>
        <p:spPr>
          <a:xfrm>
            <a:off x="9808183" y="609600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TRÁVENÍ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B1F8206-2555-4047-908D-7FEC1491F952}"/>
              </a:ext>
            </a:extLst>
          </p:cNvPr>
          <p:cNvSpPr txBox="1"/>
          <p:nvPr/>
        </p:nvSpPr>
        <p:spPr>
          <a:xfrm>
            <a:off x="9451317" y="6080289"/>
            <a:ext cx="799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VŘEDY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177F0E87-3E7F-41CF-8C38-F992B209668A}"/>
              </a:ext>
            </a:extLst>
          </p:cNvPr>
          <p:cNvSpPr txBox="1"/>
          <p:nvPr/>
        </p:nvSpPr>
        <p:spPr>
          <a:xfrm>
            <a:off x="6289018" y="6401486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TRÁVENINA</a:t>
            </a:r>
          </a:p>
        </p:txBody>
      </p:sp>
    </p:spTree>
    <p:extLst>
      <p:ext uri="{BB962C8B-B14F-4D97-AF65-F5344CB8AC3E}">
        <p14:creationId xmlns:p14="http://schemas.microsoft.com/office/powerpoint/2010/main" val="214537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72771-3098-4A2D-9CC6-CFBC5C86C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927370"/>
          </a:xfrm>
        </p:spPr>
        <p:txBody>
          <a:bodyPr/>
          <a:lstStyle/>
          <a:p>
            <a:r>
              <a:rPr lang="cs-CZ" dirty="0"/>
              <a:t>Tenké střevo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7035F7-C5B1-4FB0-AE88-DE1B3DD39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66187" y="4529745"/>
            <a:ext cx="2383276" cy="674552"/>
          </a:xfrm>
        </p:spPr>
        <p:txBody>
          <a:bodyPr>
            <a:normAutofit/>
          </a:bodyPr>
          <a:lstStyle/>
          <a:p>
            <a:r>
              <a:rPr lang="cs-CZ" sz="2000" dirty="0"/>
              <a:t>Žaludek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6313DBF-AFBD-4E9F-B093-D12470B31D01}"/>
              </a:ext>
            </a:extLst>
          </p:cNvPr>
          <p:cNvSpPr txBox="1"/>
          <p:nvPr/>
        </p:nvSpPr>
        <p:spPr>
          <a:xfrm>
            <a:off x="1187777" y="2347274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PEPSIN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23D7ADA-B567-41DA-86CF-6304A1F876C2}"/>
              </a:ext>
            </a:extLst>
          </p:cNvPr>
          <p:cNvSpPr txBox="1"/>
          <p:nvPr/>
        </p:nvSpPr>
        <p:spPr>
          <a:xfrm>
            <a:off x="8003357" y="2205872"/>
            <a:ext cx="1447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DVANÁCTNÍK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A0E4492-B8F0-4F36-B97F-085AA13CC9FF}"/>
              </a:ext>
            </a:extLst>
          </p:cNvPr>
          <p:cNvSpPr txBox="1"/>
          <p:nvPr/>
        </p:nvSpPr>
        <p:spPr>
          <a:xfrm>
            <a:off x="5109327" y="4371688"/>
            <a:ext cx="1701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PTYALIN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40C6B78-D4CF-4AE6-B566-311B1A55F4F2}"/>
              </a:ext>
            </a:extLst>
          </p:cNvPr>
          <p:cNvSpPr txBox="1"/>
          <p:nvPr/>
        </p:nvSpPr>
        <p:spPr>
          <a:xfrm>
            <a:off x="10495092" y="4563424"/>
            <a:ext cx="664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ŽLUČ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BB3C9C4-3FE9-49B9-8203-F52F605B5CA1}"/>
              </a:ext>
            </a:extLst>
          </p:cNvPr>
          <p:cNvSpPr txBox="1"/>
          <p:nvPr/>
        </p:nvSpPr>
        <p:spPr>
          <a:xfrm>
            <a:off x="7701699" y="4314449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TUKY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8B85ADD-20BA-41A0-9EAC-7DCAB4C17673}"/>
              </a:ext>
            </a:extLst>
          </p:cNvPr>
          <p:cNvSpPr txBox="1"/>
          <p:nvPr/>
        </p:nvSpPr>
        <p:spPr>
          <a:xfrm>
            <a:off x="6811126" y="5350555"/>
            <a:ext cx="820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CUKRY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C74AE55-E196-4E11-A215-786266C89F31}"/>
              </a:ext>
            </a:extLst>
          </p:cNvPr>
          <p:cNvSpPr txBox="1"/>
          <p:nvPr/>
        </p:nvSpPr>
        <p:spPr>
          <a:xfrm>
            <a:off x="2265266" y="3300976"/>
            <a:ext cx="1206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BÍLKOVINY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3612C9D-B6F8-41C6-ADDA-6761A5DDC596}"/>
              </a:ext>
            </a:extLst>
          </p:cNvPr>
          <p:cNvSpPr txBox="1"/>
          <p:nvPr/>
        </p:nvSpPr>
        <p:spPr>
          <a:xfrm>
            <a:off x="8380090" y="1291472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PŘÍUŠNÍ ŽLÁZA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B394DA1-43DC-4D31-878E-75E0B360006F}"/>
              </a:ext>
            </a:extLst>
          </p:cNvPr>
          <p:cNvSpPr txBox="1"/>
          <p:nvPr/>
        </p:nvSpPr>
        <p:spPr>
          <a:xfrm>
            <a:off x="735291" y="5401559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SLINIVKA BŘIŠNÍ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2ACD98F-1443-4A0D-A2D4-A0A3D652E7B7}"/>
              </a:ext>
            </a:extLst>
          </p:cNvPr>
          <p:cNvSpPr txBox="1"/>
          <p:nvPr/>
        </p:nvSpPr>
        <p:spPr>
          <a:xfrm>
            <a:off x="9370243" y="3429000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KYČELNÍK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B764011-2C6D-4366-A9FA-B0A5C17C8A5D}"/>
              </a:ext>
            </a:extLst>
          </p:cNvPr>
          <p:cNvSpPr txBox="1"/>
          <p:nvPr/>
        </p:nvSpPr>
        <p:spPr>
          <a:xfrm>
            <a:off x="3544478" y="234576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25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BD8FBA4-816B-4C9E-8A59-3237184A977C}"/>
              </a:ext>
            </a:extLst>
          </p:cNvPr>
          <p:cNvSpPr txBox="1"/>
          <p:nvPr/>
        </p:nvSpPr>
        <p:spPr>
          <a:xfrm>
            <a:off x="1008668" y="3979373"/>
            <a:ext cx="795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HLTAN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5BE7000-819E-442C-88F2-FF3CC1025F6E}"/>
              </a:ext>
            </a:extLst>
          </p:cNvPr>
          <p:cNvSpPr txBox="1"/>
          <p:nvPr/>
        </p:nvSpPr>
        <p:spPr>
          <a:xfrm>
            <a:off x="9968987" y="2715092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SLINIVKA BŘIŠNÍ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460947BC-A99E-40DC-A14B-E8A82B3DBE66}"/>
              </a:ext>
            </a:extLst>
          </p:cNvPr>
          <p:cNvSpPr txBox="1"/>
          <p:nvPr/>
        </p:nvSpPr>
        <p:spPr>
          <a:xfrm>
            <a:off x="4604618" y="3421809"/>
            <a:ext cx="1119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STOLIČKA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AB1DB989-8F55-405E-BF7A-8DA7E2314610}"/>
              </a:ext>
            </a:extLst>
          </p:cNvPr>
          <p:cNvSpPr txBox="1"/>
          <p:nvPr/>
        </p:nvSpPr>
        <p:spPr>
          <a:xfrm>
            <a:off x="3063710" y="6248400"/>
            <a:ext cx="134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KORUNKA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99C58A8F-7B47-45F2-8B58-A9887F4A1B84}"/>
              </a:ext>
            </a:extLst>
          </p:cNvPr>
          <p:cNvSpPr txBox="1"/>
          <p:nvPr/>
        </p:nvSpPr>
        <p:spPr>
          <a:xfrm>
            <a:off x="7701699" y="3446505"/>
            <a:ext cx="11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SKLOVINA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C99AD44-6BA0-4849-83D0-598016EA2A42}"/>
              </a:ext>
            </a:extLst>
          </p:cNvPr>
          <p:cNvSpPr txBox="1"/>
          <p:nvPr/>
        </p:nvSpPr>
        <p:spPr>
          <a:xfrm>
            <a:off x="5335571" y="2899758"/>
            <a:ext cx="1936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ŽALUDEČNÍ ŠTÁVY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03F8895-F420-4286-81C9-09252C102847}"/>
              </a:ext>
            </a:extLst>
          </p:cNvPr>
          <p:cNvSpPr txBox="1"/>
          <p:nvPr/>
        </p:nvSpPr>
        <p:spPr>
          <a:xfrm>
            <a:off x="189170" y="166080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KLKY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D8D373C5-87EE-4F1C-ABA1-F214EAA39949}"/>
              </a:ext>
            </a:extLst>
          </p:cNvPr>
          <p:cNvSpPr txBox="1"/>
          <p:nvPr/>
        </p:nvSpPr>
        <p:spPr>
          <a:xfrm>
            <a:off x="9808183" y="609600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TRÁVENÍ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B1F8206-2555-4047-908D-7FEC1491F952}"/>
              </a:ext>
            </a:extLst>
          </p:cNvPr>
          <p:cNvSpPr txBox="1"/>
          <p:nvPr/>
        </p:nvSpPr>
        <p:spPr>
          <a:xfrm>
            <a:off x="9451317" y="6080289"/>
            <a:ext cx="799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VŘEDY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177F0E87-3E7F-41CF-8C38-F992B209668A}"/>
              </a:ext>
            </a:extLst>
          </p:cNvPr>
          <p:cNvSpPr txBox="1"/>
          <p:nvPr/>
        </p:nvSpPr>
        <p:spPr>
          <a:xfrm>
            <a:off x="5164322" y="5819374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TRÁVENINA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00749247-B50B-4A7A-9E59-59638444036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59" y="409777"/>
            <a:ext cx="2748363" cy="1973690"/>
          </a:xfr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353FFFBA-EF05-4B17-8C97-A2622BCA8B68}"/>
              </a:ext>
            </a:extLst>
          </p:cNvPr>
          <p:cNvSpPr txBox="1"/>
          <p:nvPr/>
        </p:nvSpPr>
        <p:spPr>
          <a:xfrm>
            <a:off x="404983" y="3326434"/>
            <a:ext cx="139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ŽLUČNÍK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1C641FBD-5CDA-4781-94E4-61D6A1F45016}"/>
              </a:ext>
            </a:extLst>
          </p:cNvPr>
          <p:cNvSpPr txBox="1"/>
          <p:nvPr/>
        </p:nvSpPr>
        <p:spPr>
          <a:xfrm>
            <a:off x="3544478" y="540155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LAČNÍK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ACFBAEA4-7B8D-47FC-AE2B-FB9EFBA57D24}"/>
              </a:ext>
            </a:extLst>
          </p:cNvPr>
          <p:cNvSpPr txBox="1"/>
          <p:nvPr/>
        </p:nvSpPr>
        <p:spPr>
          <a:xfrm>
            <a:off x="8691513" y="5204297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VSTŘEBÁVÁNÍ</a:t>
            </a:r>
          </a:p>
        </p:txBody>
      </p:sp>
    </p:spTree>
    <p:extLst>
      <p:ext uri="{BB962C8B-B14F-4D97-AF65-F5344CB8AC3E}">
        <p14:creationId xmlns:p14="http://schemas.microsoft.com/office/powerpoint/2010/main" val="275698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72771-3098-4A2D-9CC6-CFBC5C86C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370686" cy="927370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TlustÉ</a:t>
            </a:r>
            <a:br>
              <a:rPr lang="cs-CZ" dirty="0"/>
            </a:br>
            <a:r>
              <a:rPr lang="cs-CZ" dirty="0"/>
              <a:t> střevo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7035F7-C5B1-4FB0-AE88-DE1B3DD39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66187" y="4529745"/>
            <a:ext cx="2383276" cy="674552"/>
          </a:xfrm>
        </p:spPr>
        <p:txBody>
          <a:bodyPr>
            <a:normAutofit/>
          </a:bodyPr>
          <a:lstStyle/>
          <a:p>
            <a:r>
              <a:rPr lang="cs-CZ" sz="2000" dirty="0"/>
              <a:t>Žaludek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6313DBF-AFBD-4E9F-B093-D12470B31D01}"/>
              </a:ext>
            </a:extLst>
          </p:cNvPr>
          <p:cNvSpPr txBox="1"/>
          <p:nvPr/>
        </p:nvSpPr>
        <p:spPr>
          <a:xfrm>
            <a:off x="1187777" y="2347274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PEPSIN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23D7ADA-B567-41DA-86CF-6304A1F876C2}"/>
              </a:ext>
            </a:extLst>
          </p:cNvPr>
          <p:cNvSpPr txBox="1"/>
          <p:nvPr/>
        </p:nvSpPr>
        <p:spPr>
          <a:xfrm>
            <a:off x="8003357" y="2205872"/>
            <a:ext cx="1513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SLEPÉ STŘEVO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A0E4492-B8F0-4F36-B97F-085AA13CC9FF}"/>
              </a:ext>
            </a:extLst>
          </p:cNvPr>
          <p:cNvSpPr txBox="1"/>
          <p:nvPr/>
        </p:nvSpPr>
        <p:spPr>
          <a:xfrm>
            <a:off x="5109327" y="4371688"/>
            <a:ext cx="1701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APENDIX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40C6B78-D4CF-4AE6-B566-311B1A55F4F2}"/>
              </a:ext>
            </a:extLst>
          </p:cNvPr>
          <p:cNvSpPr txBox="1"/>
          <p:nvPr/>
        </p:nvSpPr>
        <p:spPr>
          <a:xfrm>
            <a:off x="10495092" y="4563424"/>
            <a:ext cx="664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ŽLUČ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BB3C9C4-3FE9-49B9-8203-F52F605B5CA1}"/>
              </a:ext>
            </a:extLst>
          </p:cNvPr>
          <p:cNvSpPr txBox="1"/>
          <p:nvPr/>
        </p:nvSpPr>
        <p:spPr>
          <a:xfrm>
            <a:off x="7701699" y="4314449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TUKY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8B85ADD-20BA-41A0-9EAC-7DCAB4C17673}"/>
              </a:ext>
            </a:extLst>
          </p:cNvPr>
          <p:cNvSpPr txBox="1"/>
          <p:nvPr/>
        </p:nvSpPr>
        <p:spPr>
          <a:xfrm>
            <a:off x="6811126" y="5350555"/>
            <a:ext cx="820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CUKRY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C74AE55-E196-4E11-A215-786266C89F31}"/>
              </a:ext>
            </a:extLst>
          </p:cNvPr>
          <p:cNvSpPr txBox="1"/>
          <p:nvPr/>
        </p:nvSpPr>
        <p:spPr>
          <a:xfrm>
            <a:off x="2265266" y="3300976"/>
            <a:ext cx="1206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BÍLKOVINY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3612C9D-B6F8-41C6-ADDA-6761A5DDC596}"/>
              </a:ext>
            </a:extLst>
          </p:cNvPr>
          <p:cNvSpPr txBox="1"/>
          <p:nvPr/>
        </p:nvSpPr>
        <p:spPr>
          <a:xfrm>
            <a:off x="8380090" y="1291472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PŘÍUŠNÍ ŽLÁZA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B394DA1-43DC-4D31-878E-75E0B360006F}"/>
              </a:ext>
            </a:extLst>
          </p:cNvPr>
          <p:cNvSpPr txBox="1"/>
          <p:nvPr/>
        </p:nvSpPr>
        <p:spPr>
          <a:xfrm>
            <a:off x="735291" y="5401559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SLINIVKA BŘIŠNÍ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2ACD98F-1443-4A0D-A2D4-A0A3D652E7B7}"/>
              </a:ext>
            </a:extLst>
          </p:cNvPr>
          <p:cNvSpPr txBox="1"/>
          <p:nvPr/>
        </p:nvSpPr>
        <p:spPr>
          <a:xfrm>
            <a:off x="10628645" y="2088600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KYČELNÍK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B764011-2C6D-4366-A9FA-B0A5C17C8A5D}"/>
              </a:ext>
            </a:extLst>
          </p:cNvPr>
          <p:cNvSpPr txBox="1"/>
          <p:nvPr/>
        </p:nvSpPr>
        <p:spPr>
          <a:xfrm>
            <a:off x="3544478" y="234576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25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BD8FBA4-816B-4C9E-8A59-3237184A977C}"/>
              </a:ext>
            </a:extLst>
          </p:cNvPr>
          <p:cNvSpPr txBox="1"/>
          <p:nvPr/>
        </p:nvSpPr>
        <p:spPr>
          <a:xfrm>
            <a:off x="1008668" y="397937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TRAČNÍK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5BE7000-819E-442C-88F2-FF3CC1025F6E}"/>
              </a:ext>
            </a:extLst>
          </p:cNvPr>
          <p:cNvSpPr txBox="1"/>
          <p:nvPr/>
        </p:nvSpPr>
        <p:spPr>
          <a:xfrm>
            <a:off x="9996397" y="3446677"/>
            <a:ext cx="99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METHAN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460947BC-A99E-40DC-A14B-E8A82B3DBE66}"/>
              </a:ext>
            </a:extLst>
          </p:cNvPr>
          <p:cNvSpPr txBox="1"/>
          <p:nvPr/>
        </p:nvSpPr>
        <p:spPr>
          <a:xfrm>
            <a:off x="4604618" y="3421809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ZUBOVINA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AB1DB989-8F55-405E-BF7A-8DA7E2314610}"/>
              </a:ext>
            </a:extLst>
          </p:cNvPr>
          <p:cNvSpPr txBox="1"/>
          <p:nvPr/>
        </p:nvSpPr>
        <p:spPr>
          <a:xfrm>
            <a:off x="3063710" y="6248400"/>
            <a:ext cx="134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KONEČNÍK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99C58A8F-7B47-45F2-8B58-A9887F4A1B84}"/>
              </a:ext>
            </a:extLst>
          </p:cNvPr>
          <p:cNvSpPr txBox="1"/>
          <p:nvPr/>
        </p:nvSpPr>
        <p:spPr>
          <a:xfrm>
            <a:off x="7701699" y="3446505"/>
            <a:ext cx="11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SKLOVINA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C99AD44-6BA0-4849-83D0-598016EA2A42}"/>
              </a:ext>
            </a:extLst>
          </p:cNvPr>
          <p:cNvSpPr txBox="1"/>
          <p:nvPr/>
        </p:nvSpPr>
        <p:spPr>
          <a:xfrm>
            <a:off x="5475785" y="2899758"/>
            <a:ext cx="1031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BAKTERIE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03F8895-F420-4286-81C9-09252C102847}"/>
              </a:ext>
            </a:extLst>
          </p:cNvPr>
          <p:cNvSpPr txBox="1"/>
          <p:nvPr/>
        </p:nvSpPr>
        <p:spPr>
          <a:xfrm>
            <a:off x="189170" y="166080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KLKY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D8D373C5-87EE-4F1C-ABA1-F214EAA39949}"/>
              </a:ext>
            </a:extLst>
          </p:cNvPr>
          <p:cNvSpPr txBox="1"/>
          <p:nvPr/>
        </p:nvSpPr>
        <p:spPr>
          <a:xfrm>
            <a:off x="9808183" y="609600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TRÁVENÍ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B1F8206-2555-4047-908D-7FEC1491F952}"/>
              </a:ext>
            </a:extLst>
          </p:cNvPr>
          <p:cNvSpPr txBox="1"/>
          <p:nvPr/>
        </p:nvSpPr>
        <p:spPr>
          <a:xfrm>
            <a:off x="9451317" y="6080289"/>
            <a:ext cx="799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VŘEDY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177F0E87-3E7F-41CF-8C38-F992B209668A}"/>
              </a:ext>
            </a:extLst>
          </p:cNvPr>
          <p:cNvSpPr txBox="1"/>
          <p:nvPr/>
        </p:nvSpPr>
        <p:spPr>
          <a:xfrm>
            <a:off x="5164322" y="5819374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TRÁVENINA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53FFFBA-EF05-4B17-8C97-A2622BCA8B68}"/>
              </a:ext>
            </a:extLst>
          </p:cNvPr>
          <p:cNvSpPr txBox="1"/>
          <p:nvPr/>
        </p:nvSpPr>
        <p:spPr>
          <a:xfrm>
            <a:off x="404983" y="3326434"/>
            <a:ext cx="139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ÚSTA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1C641FBD-5CDA-4781-94E4-61D6A1F45016}"/>
              </a:ext>
            </a:extLst>
          </p:cNvPr>
          <p:cNvSpPr txBox="1"/>
          <p:nvPr/>
        </p:nvSpPr>
        <p:spPr>
          <a:xfrm>
            <a:off x="3544478" y="5401559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LAČNÍK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ACFBAEA4-7B8D-47FC-AE2B-FB9EFBA57D24}"/>
              </a:ext>
            </a:extLst>
          </p:cNvPr>
          <p:cNvSpPr txBox="1"/>
          <p:nvPr/>
        </p:nvSpPr>
        <p:spPr>
          <a:xfrm>
            <a:off x="8691513" y="5204297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VSTŘEBÁVÁNÍ</a:t>
            </a:r>
          </a:p>
        </p:txBody>
      </p:sp>
      <p:pic>
        <p:nvPicPr>
          <p:cNvPr id="8" name="Zástupný obsah 7" descr="Obsah obrázku bezobratlí&#10;&#10;Popis byl vytvořen automaticky">
            <a:extLst>
              <a:ext uri="{FF2B5EF4-FFF2-40B4-BE49-F238E27FC236}">
                <a16:creationId xmlns:a16="http://schemas.microsoft.com/office/drawing/2014/main" id="{61257B47-AB2C-4D59-80A6-420AC833EEE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461" y="109907"/>
            <a:ext cx="3522687" cy="2481736"/>
          </a:xfrm>
        </p:spPr>
      </p:pic>
    </p:spTree>
    <p:extLst>
      <p:ext uri="{BB962C8B-B14F-4D97-AF65-F5344CB8AC3E}">
        <p14:creationId xmlns:p14="http://schemas.microsoft.com/office/powerpoint/2010/main" val="375640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66385-20DD-4396-88B6-2D2EFB205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1579123"/>
          </a:xfrm>
        </p:spPr>
        <p:txBody>
          <a:bodyPr/>
          <a:lstStyle/>
          <a:p>
            <a:r>
              <a:rPr lang="cs-CZ" dirty="0"/>
              <a:t>Játra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AE2531-C929-4CD2-830E-A07321131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Největší žláza lidského těla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Uloženy na pravé straně břišní dutiny</a:t>
            </a:r>
          </a:p>
        </p:txBody>
      </p:sp>
      <p:pic>
        <p:nvPicPr>
          <p:cNvPr id="10" name="Zástupný obsah 9" descr="Obsah obrázku bezobratlí, medúza, polypovci&#10;&#10;Popis byl vytvořen automaticky">
            <a:extLst>
              <a:ext uri="{FF2B5EF4-FFF2-40B4-BE49-F238E27FC236}">
                <a16:creationId xmlns:a16="http://schemas.microsoft.com/office/drawing/2014/main" id="{6B4A13B2-EB15-4A14-AA6F-458B246FEA6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463" y="924128"/>
            <a:ext cx="6914533" cy="4643336"/>
          </a:xfrm>
        </p:spPr>
      </p:pic>
    </p:spTree>
    <p:extLst>
      <p:ext uri="{BB962C8B-B14F-4D97-AF65-F5344CB8AC3E}">
        <p14:creationId xmlns:p14="http://schemas.microsoft.com/office/powerpoint/2010/main" val="22048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3DE07-B420-49FA-8240-96D6D8C4F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800911"/>
          </a:xfrm>
        </p:spPr>
        <p:txBody>
          <a:bodyPr/>
          <a:lstStyle/>
          <a:p>
            <a:r>
              <a:rPr lang="cs-CZ" dirty="0"/>
              <a:t>Játra</a:t>
            </a:r>
          </a:p>
        </p:txBody>
      </p:sp>
      <p:pic>
        <p:nvPicPr>
          <p:cNvPr id="6" name="Zástupný obsah 5" descr="Obsah obrázku objekt v exteriéru&#10;&#10;Popis byl vytvořen automaticky">
            <a:extLst>
              <a:ext uri="{FF2B5EF4-FFF2-40B4-BE49-F238E27FC236}">
                <a16:creationId xmlns:a16="http://schemas.microsoft.com/office/drawing/2014/main" id="{747759D4-84B7-4F92-BE0E-C545CBDF64F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630" y="679117"/>
            <a:ext cx="6476105" cy="4697746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4BA1F0-F834-490D-9E5A-68EA9EC65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5567" y="1543353"/>
            <a:ext cx="4807979" cy="4147327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Tvoří se zde žluč (Ta se hromadí ve žlučníku a žlučovodem do dvanáctníku)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Rozkládá se zde hemoglobin na žlučová barviva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Zachycují jedovaté látky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„naše čistička těla“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Přeměňuje živiny(glukóza na glykogen)</a:t>
            </a:r>
          </a:p>
        </p:txBody>
      </p:sp>
    </p:spTree>
    <p:extLst>
      <p:ext uri="{BB962C8B-B14F-4D97-AF65-F5344CB8AC3E}">
        <p14:creationId xmlns:p14="http://schemas.microsoft.com/office/powerpoint/2010/main" val="313944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0ABF4-4FC8-4B7A-93F9-65A362E06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06002"/>
          </a:xfrm>
        </p:spPr>
        <p:txBody>
          <a:bodyPr/>
          <a:lstStyle/>
          <a:p>
            <a:r>
              <a:rPr lang="cs-CZ" dirty="0"/>
              <a:t>Játra poškozená alkoholem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6F07E71E-87CB-4FE6-B180-0C3A2569073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269" y="1515516"/>
            <a:ext cx="8388350" cy="4723966"/>
          </a:xfrm>
        </p:spPr>
      </p:pic>
    </p:spTree>
    <p:extLst>
      <p:ext uri="{BB962C8B-B14F-4D97-AF65-F5344CB8AC3E}">
        <p14:creationId xmlns:p14="http://schemas.microsoft.com/office/powerpoint/2010/main" val="312889332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0</TotalTime>
  <Words>209</Words>
  <Application>Microsoft Office PowerPoint</Application>
  <PresentationFormat>Širokoúhlá obrazovka</PresentationFormat>
  <Paragraphs>127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Tw Cen MT</vt:lpstr>
      <vt:lpstr>Wingdings</vt:lpstr>
      <vt:lpstr>Kapka</vt:lpstr>
      <vt:lpstr>Trávicí soustava</vt:lpstr>
      <vt:lpstr>Trávicí soustava</vt:lpstr>
      <vt:lpstr>ústa</vt:lpstr>
      <vt:lpstr>Žaludek</vt:lpstr>
      <vt:lpstr>Tenké střevo</vt:lpstr>
      <vt:lpstr>TlustÉ  střevo</vt:lpstr>
      <vt:lpstr>Játra</vt:lpstr>
      <vt:lpstr>Játra</vt:lpstr>
      <vt:lpstr>Játra poškozená alkoholem</vt:lpstr>
      <vt:lpstr> infekční žloutenka  Hepatitida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Trávicí soustava</dc:title>
  <dc:creator>Šnircová Monika</dc:creator>
  <cp:lastModifiedBy>Šnircová Monika</cp:lastModifiedBy>
  <cp:revision>20</cp:revision>
  <dcterms:created xsi:type="dcterms:W3CDTF">2021-01-23T18:26:15Z</dcterms:created>
  <dcterms:modified xsi:type="dcterms:W3CDTF">2021-02-03T18:13:53Z</dcterms:modified>
</cp:coreProperties>
</file>