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A3400-D958-46FD-8B8F-E75FE6139A7F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98081-B863-4311-8BB9-2D8E8490CB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47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8081-B863-4311-8BB9-2D8E8490CB9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52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96E27B-BD16-4C26-B90F-4FFB3E39AC05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04A2869-3DFA-4C9F-91C2-51B6C57C367D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05648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27B-BD16-4C26-B90F-4FFB3E39AC05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2869-3DFA-4C9F-91C2-51B6C57C3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27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27B-BD16-4C26-B90F-4FFB3E39AC05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2869-3DFA-4C9F-91C2-51B6C57C3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36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27B-BD16-4C26-B90F-4FFB3E39AC05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2869-3DFA-4C9F-91C2-51B6C57C3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81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6E27B-BD16-4C26-B90F-4FFB3E39AC05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4A2869-3DFA-4C9F-91C2-51B6C57C367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62130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27B-BD16-4C26-B90F-4FFB3E39AC05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2869-3DFA-4C9F-91C2-51B6C57C3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08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27B-BD16-4C26-B90F-4FFB3E39AC05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2869-3DFA-4C9F-91C2-51B6C57C3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99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27B-BD16-4C26-B90F-4FFB3E39AC05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2869-3DFA-4C9F-91C2-51B6C57C3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17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E27B-BD16-4C26-B90F-4FFB3E39AC05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2869-3DFA-4C9F-91C2-51B6C57C3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72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6E27B-BD16-4C26-B90F-4FFB3E39AC05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4A2869-3DFA-4C9F-91C2-51B6C57C367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304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6E27B-BD16-4C26-B90F-4FFB3E39AC05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4A2869-3DFA-4C9F-91C2-51B6C57C367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270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596E27B-BD16-4C26-B90F-4FFB3E39AC05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04A2869-3DFA-4C9F-91C2-51B6C57C367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190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C0A17-A247-45B5-869A-FDF82C9EF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851" y="1330774"/>
            <a:ext cx="8361229" cy="2098226"/>
          </a:xfrm>
        </p:spPr>
        <p:txBody>
          <a:bodyPr/>
          <a:lstStyle/>
          <a:p>
            <a:r>
              <a:rPr lang="cs-CZ" dirty="0"/>
              <a:t>Trávicí soustava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799E55-B969-4B5E-A958-8E5C5CDB3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392239" cy="2133599"/>
          </a:xfrm>
        </p:spPr>
        <p:txBody>
          <a:bodyPr>
            <a:normAutofit/>
          </a:bodyPr>
          <a:lstStyle/>
          <a:p>
            <a:r>
              <a:rPr lang="cs-CZ" dirty="0"/>
              <a:t>Žaludek, tenké a tlusté střevo</a:t>
            </a:r>
          </a:p>
        </p:txBody>
      </p:sp>
    </p:spTree>
    <p:extLst>
      <p:ext uri="{BB962C8B-B14F-4D97-AF65-F5344CB8AC3E}">
        <p14:creationId xmlns:p14="http://schemas.microsoft.com/office/powerpoint/2010/main" val="363992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30E12-7DF6-47B3-9023-46F48E0B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039305"/>
          </a:xfrm>
        </p:spPr>
        <p:txBody>
          <a:bodyPr/>
          <a:lstStyle/>
          <a:p>
            <a:r>
              <a:rPr lang="cs-CZ" dirty="0"/>
              <a:t>Dvanáctník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71DE8BB-2B20-4DEB-8015-1DEBDF1AA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52" y="914400"/>
            <a:ext cx="5814723" cy="455254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3326E6-3B30-4CCF-B893-9C1C6CA71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685144"/>
            <a:ext cx="3855720" cy="301105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Začátek tenkého střeva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Ústí sem vývod </a:t>
            </a:r>
            <a:r>
              <a:rPr lang="cs-CZ" sz="2000" b="1" dirty="0"/>
              <a:t>slinivky břišní </a:t>
            </a:r>
            <a:r>
              <a:rPr lang="cs-CZ" sz="2000" dirty="0"/>
              <a:t>(produkuje enzymy štěpící tuky, bílkoviny a sacharidy)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Vývod </a:t>
            </a:r>
            <a:r>
              <a:rPr lang="cs-CZ" sz="2000" b="1" dirty="0"/>
              <a:t>žlučníku</a:t>
            </a:r>
            <a:r>
              <a:rPr lang="cs-CZ" sz="2000" dirty="0"/>
              <a:t> – přivádí žluč – napomáhá trávení tuků</a:t>
            </a:r>
          </a:p>
        </p:txBody>
      </p:sp>
    </p:spTree>
    <p:extLst>
      <p:ext uri="{BB962C8B-B14F-4D97-AF65-F5344CB8AC3E}">
        <p14:creationId xmlns:p14="http://schemas.microsoft.com/office/powerpoint/2010/main" val="4907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F5465-107A-4E48-8CD6-630D6FE2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1"/>
            <a:ext cx="3855720" cy="1463510"/>
          </a:xfrm>
        </p:spPr>
        <p:txBody>
          <a:bodyPr/>
          <a:lstStyle/>
          <a:p>
            <a:r>
              <a:rPr lang="cs-CZ" dirty="0"/>
              <a:t>Tenké střevo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40FBC38-C117-4E9B-AC8E-AC33422EB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38" y="1402056"/>
            <a:ext cx="5211762" cy="374273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BB1CBC-AB72-4B31-A42C-DE2F98637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233774"/>
            <a:ext cx="3855720" cy="131682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Zde se dokončuje TRÁVENÍ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Probíhá zde vstřebávání přes klky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D70AB7-960B-4DEE-BCD1-9CD68AEA0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784175"/>
            <a:ext cx="4081854" cy="27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ED6B5-EAAA-4598-AE9A-8C55ECA4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897903"/>
          </a:xfrm>
        </p:spPr>
        <p:txBody>
          <a:bodyPr/>
          <a:lstStyle/>
          <a:p>
            <a:r>
              <a:rPr lang="cs-CZ" dirty="0"/>
              <a:t>VSTŘEBÁVÁNÍ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21E33214-107D-4E81-BB4B-CD51ECCD1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70" y="1134751"/>
            <a:ext cx="5598852" cy="443649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14A304-5D89-4B3A-92AD-0337EF504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177614"/>
            <a:ext cx="3855720" cy="301105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Děj, při kterém se živiny dostávají do krevního a mízního oběhu přes výběžky tenkého střeva - klky</a:t>
            </a:r>
          </a:p>
        </p:txBody>
      </p:sp>
    </p:spTree>
    <p:extLst>
      <p:ext uri="{BB962C8B-B14F-4D97-AF65-F5344CB8AC3E}">
        <p14:creationId xmlns:p14="http://schemas.microsoft.com/office/powerpoint/2010/main" val="209026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55AA97-9010-4678-A628-4EC9D94F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9000"/>
              </a:lnSpc>
            </a:pPr>
            <a:r>
              <a:rPr lang="cs-CZ" sz="2800" dirty="0"/>
              <a:t>Peristaltika</a:t>
            </a:r>
            <a:endParaRPr lang="en-US" sz="28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1291F3-8062-48B1-B388-01B692C7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1423" y="2286000"/>
            <a:ext cx="3053039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Nevstřebané a nestrávené složky potravy se posunují pravidelnými stahy do tlustého střeva</a:t>
            </a:r>
            <a:endParaRPr lang="en-US" sz="2000" dirty="0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8C9C6655-30F2-4F0B-BF66-527731DDC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5" y="764280"/>
            <a:ext cx="6218339" cy="4663754"/>
          </a:xfrm>
        </p:spPr>
      </p:pic>
    </p:spTree>
    <p:extLst>
      <p:ext uri="{BB962C8B-B14F-4D97-AF65-F5344CB8AC3E}">
        <p14:creationId xmlns:p14="http://schemas.microsoft.com/office/powerpoint/2010/main" val="1291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C2E01-F636-4CF4-B3C3-5D5DCB4B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Tlusté střevo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2B416E9-1237-4554-9D07-E03F52467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81" y="942680"/>
            <a:ext cx="6083210" cy="460970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6E5A6E-A2DA-4A1A-B2CE-F1DA4E769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5" y="1767897"/>
            <a:ext cx="4064916" cy="389761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Začíná slepým střevem, na kterém se nachází červovitý přívěšek – APENDIX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Tvořeno ze 3 částí – </a:t>
            </a:r>
            <a:r>
              <a:rPr lang="cs-CZ" sz="2000" b="1" dirty="0"/>
              <a:t>tračník</a:t>
            </a:r>
            <a:r>
              <a:rPr lang="cs-CZ" sz="2000" dirty="0"/>
              <a:t>  - 			vzestupný</a:t>
            </a:r>
          </a:p>
          <a:p>
            <a:r>
              <a:rPr lang="cs-CZ" sz="2000" dirty="0"/>
              <a:t>		příčný (přímý)</a:t>
            </a:r>
          </a:p>
          <a:p>
            <a:r>
              <a:rPr lang="cs-CZ" sz="2000" dirty="0"/>
              <a:t>		sestupný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Zakončeno konečníkem</a:t>
            </a:r>
          </a:p>
        </p:txBody>
      </p:sp>
    </p:spTree>
    <p:extLst>
      <p:ext uri="{BB962C8B-B14F-4D97-AF65-F5344CB8AC3E}">
        <p14:creationId xmlns:p14="http://schemas.microsoft.com/office/powerpoint/2010/main" val="35316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B9835-DCD8-4C60-9367-17727654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074906"/>
          </a:xfrm>
        </p:spPr>
        <p:txBody>
          <a:bodyPr/>
          <a:lstStyle/>
          <a:p>
            <a:r>
              <a:rPr lang="cs-CZ" dirty="0"/>
              <a:t>Tlusté střevo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66DE62ED-40E5-4892-9544-C0DEC67F1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31" y="1254867"/>
            <a:ext cx="5950340" cy="419037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6DB8EB-AF03-4E87-95F3-5DE764A8E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167" y="1923471"/>
            <a:ext cx="4272307" cy="396828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Dochází zde ke vstřebávání vody a zahuštění obsahu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Rozkladu potravy napomáhají bakterie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Při rozkladu vznikají plyny – </a:t>
            </a:r>
          </a:p>
          <a:p>
            <a:r>
              <a:rPr lang="cs-CZ" sz="2000" dirty="0"/>
              <a:t>		methan</a:t>
            </a:r>
          </a:p>
          <a:p>
            <a:r>
              <a:rPr lang="cs-CZ" sz="2000" dirty="0"/>
              <a:t>		oxid uhličitý</a:t>
            </a:r>
          </a:p>
          <a:p>
            <a:r>
              <a:rPr lang="cs-CZ" sz="2000" dirty="0"/>
              <a:t>		čpavek</a:t>
            </a:r>
          </a:p>
        </p:txBody>
      </p:sp>
    </p:spTree>
    <p:extLst>
      <p:ext uri="{BB962C8B-B14F-4D97-AF65-F5344CB8AC3E}">
        <p14:creationId xmlns:p14="http://schemas.microsoft.com/office/powerpoint/2010/main" val="1025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D6F45-71E7-43FB-8E8C-DCF444AA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749" y="598251"/>
            <a:ext cx="2986391" cy="1026268"/>
          </a:xfrm>
        </p:spPr>
        <p:txBody>
          <a:bodyPr/>
          <a:lstStyle/>
          <a:p>
            <a:r>
              <a:rPr lang="cs-CZ" dirty="0"/>
              <a:t>Stolice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1DE8EE4-66E4-4611-AA80-886D15B9FF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49" y="1992959"/>
            <a:ext cx="2143125" cy="214312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69BAF26-8102-41CD-92A9-0362118FAC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32" y="139164"/>
            <a:ext cx="4922196" cy="6579671"/>
          </a:xfrm>
        </p:spPr>
      </p:pic>
    </p:spTree>
    <p:extLst>
      <p:ext uri="{BB962C8B-B14F-4D97-AF65-F5344CB8AC3E}">
        <p14:creationId xmlns:p14="http://schemas.microsoft.com/office/powerpoint/2010/main" val="114946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7CB7AB8-C438-462B-8311-E38D1EFF5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344" y="109553"/>
            <a:ext cx="4642233" cy="6638893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942CBCA-DCEA-4552-B2C8-9578EFE3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105373" cy="1485900"/>
          </a:xfrm>
        </p:spPr>
        <p:txBody>
          <a:bodyPr/>
          <a:lstStyle/>
          <a:p>
            <a:r>
              <a:rPr lang="cs-CZ" dirty="0"/>
              <a:t>Trávicí soustava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E9E5075-4B90-4C5B-A9F8-307642FE45FA}"/>
              </a:ext>
            </a:extLst>
          </p:cNvPr>
          <p:cNvCxnSpPr>
            <a:cxnSpLocks/>
          </p:cNvCxnSpPr>
          <p:nvPr/>
        </p:nvCxnSpPr>
        <p:spPr>
          <a:xfrm flipV="1">
            <a:off x="9219414" y="1428750"/>
            <a:ext cx="820132" cy="598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31917E22-475C-4F75-BEC8-ECB0567A30C2}"/>
              </a:ext>
            </a:extLst>
          </p:cNvPr>
          <p:cNvSpPr txBox="1"/>
          <p:nvPr/>
        </p:nvSpPr>
        <p:spPr>
          <a:xfrm>
            <a:off x="7032396" y="1634247"/>
            <a:ext cx="127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ústa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DF2935D-B82A-40D7-AE3A-E8F1876E70B7}"/>
              </a:ext>
            </a:extLst>
          </p:cNvPr>
          <p:cNvSpPr txBox="1"/>
          <p:nvPr/>
        </p:nvSpPr>
        <p:spPr>
          <a:xfrm>
            <a:off x="10113389" y="1069641"/>
            <a:ext cx="141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hltan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8BFBBE4-24AE-4412-865B-999A9A244F01}"/>
              </a:ext>
            </a:extLst>
          </p:cNvPr>
          <p:cNvSpPr txBox="1"/>
          <p:nvPr/>
        </p:nvSpPr>
        <p:spPr>
          <a:xfrm>
            <a:off x="10019906" y="1795931"/>
            <a:ext cx="1868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jícen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A2CC809-7B0D-4123-A6DF-C79C57CB78E6}"/>
              </a:ext>
            </a:extLst>
          </p:cNvPr>
          <p:cNvSpPr txBox="1"/>
          <p:nvPr/>
        </p:nvSpPr>
        <p:spPr>
          <a:xfrm>
            <a:off x="10514937" y="2967334"/>
            <a:ext cx="1442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žaludek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09DBBC-8967-448F-BE7D-20BDFB3A13F2}"/>
              </a:ext>
            </a:extLst>
          </p:cNvPr>
          <p:cNvSpPr txBox="1"/>
          <p:nvPr/>
        </p:nvSpPr>
        <p:spPr>
          <a:xfrm>
            <a:off x="10416619" y="5213023"/>
            <a:ext cx="1687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tenké střevo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5D530B2-1A5A-4C9E-B972-CC47E64470F8}"/>
              </a:ext>
            </a:extLst>
          </p:cNvPr>
          <p:cNvSpPr txBox="1"/>
          <p:nvPr/>
        </p:nvSpPr>
        <p:spPr>
          <a:xfrm>
            <a:off x="3566020" y="6099683"/>
            <a:ext cx="4738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červovitý přívěšek slepého střeva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F05F852-9400-44AA-AFF2-0EB94898C277}"/>
              </a:ext>
            </a:extLst>
          </p:cNvPr>
          <p:cNvSpPr txBox="1"/>
          <p:nvPr/>
        </p:nvSpPr>
        <p:spPr>
          <a:xfrm>
            <a:off x="5608949" y="5024487"/>
            <a:ext cx="225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tlusté střevo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C3A61E1-3AB7-4224-8D67-A79469E5B6C5}"/>
              </a:ext>
            </a:extLst>
          </p:cNvPr>
          <p:cNvCxnSpPr/>
          <p:nvPr/>
        </p:nvCxnSpPr>
        <p:spPr>
          <a:xfrm>
            <a:off x="9219414" y="6561348"/>
            <a:ext cx="893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75CFCC7-BC4D-426E-91EA-88D23CCACF81}"/>
              </a:ext>
            </a:extLst>
          </p:cNvPr>
          <p:cNvSpPr txBox="1"/>
          <p:nvPr/>
        </p:nvSpPr>
        <p:spPr>
          <a:xfrm>
            <a:off x="10113389" y="6330515"/>
            <a:ext cx="1353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konečník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3A986E-C26B-48C2-8EE1-823ECF18B557}"/>
              </a:ext>
            </a:extLst>
          </p:cNvPr>
          <p:cNvSpPr txBox="1"/>
          <p:nvPr/>
        </p:nvSpPr>
        <p:spPr>
          <a:xfrm>
            <a:off x="6565769" y="3674026"/>
            <a:ext cx="115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žlučník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D37CB9E-8B65-4D4E-9BE6-3416A62DDF3C}"/>
              </a:ext>
            </a:extLst>
          </p:cNvPr>
          <p:cNvSpPr txBox="1"/>
          <p:nvPr/>
        </p:nvSpPr>
        <p:spPr>
          <a:xfrm>
            <a:off x="6581848" y="2767963"/>
            <a:ext cx="153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játra</a:t>
            </a:r>
          </a:p>
        </p:txBody>
      </p:sp>
    </p:spTree>
    <p:extLst>
      <p:ext uri="{BB962C8B-B14F-4D97-AF65-F5344CB8AC3E}">
        <p14:creationId xmlns:p14="http://schemas.microsoft.com/office/powerpoint/2010/main" val="19052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7DA46-F32A-4381-B7FB-90E4D558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945037"/>
          </a:xfrm>
        </p:spPr>
        <p:txBody>
          <a:bodyPr/>
          <a:lstStyle/>
          <a:p>
            <a:r>
              <a:rPr lang="cs-CZ" dirty="0"/>
              <a:t>Ústní dutina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0598D13F-9C68-4A14-A683-C7E86F996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15" y="609030"/>
            <a:ext cx="6112678" cy="585986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393C3A-9041-479D-85CA-7FE1D0E71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6708" y="1689454"/>
            <a:ext cx="4974410" cy="34790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D423DED-67DA-4BEE-B0DC-BFD51426390C}"/>
              </a:ext>
            </a:extLst>
          </p:cNvPr>
          <p:cNvSpPr txBox="1"/>
          <p:nvPr/>
        </p:nvSpPr>
        <p:spPr>
          <a:xfrm>
            <a:off x="6167336" y="1158318"/>
            <a:ext cx="113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sklovina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7AB304B-5632-4E04-BB33-2935D518A809}"/>
              </a:ext>
            </a:extLst>
          </p:cNvPr>
          <p:cNvSpPr txBox="1"/>
          <p:nvPr/>
        </p:nvSpPr>
        <p:spPr>
          <a:xfrm>
            <a:off x="6096000" y="1809345"/>
            <a:ext cx="16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zubovina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35CAF5-AE3F-4E49-9BEB-7789BECC60FB}"/>
              </a:ext>
            </a:extLst>
          </p:cNvPr>
          <p:cNvSpPr txBox="1"/>
          <p:nvPr/>
        </p:nvSpPr>
        <p:spPr>
          <a:xfrm>
            <a:off x="6058710" y="2868883"/>
            <a:ext cx="135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zubní dřeň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C3585EA-4C07-4570-B807-BCA057B5560D}"/>
              </a:ext>
            </a:extLst>
          </p:cNvPr>
          <p:cNvSpPr txBox="1"/>
          <p:nvPr/>
        </p:nvSpPr>
        <p:spPr>
          <a:xfrm>
            <a:off x="5933872" y="5867400"/>
            <a:ext cx="215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Cévy a nervy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167112F-42D8-4989-8645-BCCC6B9A3FDD}"/>
              </a:ext>
            </a:extLst>
          </p:cNvPr>
          <p:cNvSpPr txBox="1"/>
          <p:nvPr/>
        </p:nvSpPr>
        <p:spPr>
          <a:xfrm>
            <a:off x="6368374" y="3881495"/>
            <a:ext cx="108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čelist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28834CB-107B-4FE7-8749-92EF0AC29978}"/>
              </a:ext>
            </a:extLst>
          </p:cNvPr>
          <p:cNvSpPr txBox="1"/>
          <p:nvPr/>
        </p:nvSpPr>
        <p:spPr>
          <a:xfrm>
            <a:off x="11085922" y="1630837"/>
            <a:ext cx="97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korunka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A265EF-1B37-45CD-AA9D-DB8D7D3477D4}"/>
              </a:ext>
            </a:extLst>
          </p:cNvPr>
          <p:cNvSpPr txBox="1"/>
          <p:nvPr/>
        </p:nvSpPr>
        <p:spPr>
          <a:xfrm>
            <a:off x="11068353" y="25715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krček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1FD8491-2B62-42EF-88D7-3CEA8F9B85D5}"/>
              </a:ext>
            </a:extLst>
          </p:cNvPr>
          <p:cNvSpPr txBox="1"/>
          <p:nvPr/>
        </p:nvSpPr>
        <p:spPr>
          <a:xfrm>
            <a:off x="11068353" y="4250827"/>
            <a:ext cx="73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kořen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35BD99-F4E0-4BB9-ACAE-4893B4611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19" y="1622435"/>
            <a:ext cx="2698405" cy="40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7A6BD-7C0D-44AB-BEEC-F4518C84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340963"/>
          </a:xfrm>
        </p:spPr>
        <p:txBody>
          <a:bodyPr/>
          <a:lstStyle/>
          <a:p>
            <a:r>
              <a:rPr lang="cs-CZ" dirty="0"/>
              <a:t>Slinné žlázy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C05E38A-F982-42D0-B246-FA9E852F3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54" y="437745"/>
            <a:ext cx="5678514" cy="542965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492AE2-D692-4FDA-B87B-671A0EF53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139907"/>
            <a:ext cx="3855720" cy="301105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produkují sliny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největší – příušní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Sliny obsahují enzym – PTYALIN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Ptyalin štěpí sacharidy (cukry)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5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FF993-93F2-4AA9-96B4-FE5B5273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366736"/>
          </a:xfrm>
        </p:spPr>
        <p:txBody>
          <a:bodyPr/>
          <a:lstStyle/>
          <a:p>
            <a:r>
              <a:rPr lang="cs-CZ" dirty="0"/>
              <a:t>Hltan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8E4A1C-24C3-4870-8543-BAA709BE7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806" y="1794409"/>
            <a:ext cx="3855720" cy="301105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Polykacím reflexem se dostane soustu do hltanu dále do jícnu a do žaludku.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BF524C7-DDA8-4AAF-A11D-F2EA4BBE7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91" y="200749"/>
            <a:ext cx="4088860" cy="4867690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9E3524F-4A5A-4938-A236-71ADB09BA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077" y="4614791"/>
            <a:ext cx="3558821" cy="1918972"/>
          </a:xfrm>
        </p:spPr>
      </p:pic>
    </p:spTree>
    <p:extLst>
      <p:ext uri="{BB962C8B-B14F-4D97-AF65-F5344CB8AC3E}">
        <p14:creationId xmlns:p14="http://schemas.microsoft.com/office/powerpoint/2010/main" val="33457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1D504-B2EA-41EB-AE8E-0687F675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850769"/>
          </a:xfrm>
        </p:spPr>
        <p:txBody>
          <a:bodyPr/>
          <a:lstStyle/>
          <a:p>
            <a:r>
              <a:rPr lang="cs-CZ" dirty="0"/>
              <a:t>Žaludek</a:t>
            </a:r>
          </a:p>
        </p:txBody>
      </p:sp>
      <p:pic>
        <p:nvPicPr>
          <p:cNvPr id="6" name="Zástupný obsah 5" descr="Obsah obrázku osoba, bezobratlí&#10;&#10;Popis byl vytvořen automaticky">
            <a:extLst>
              <a:ext uri="{FF2B5EF4-FFF2-40B4-BE49-F238E27FC236}">
                <a16:creationId xmlns:a16="http://schemas.microsoft.com/office/drawing/2014/main" id="{1463D75B-4C75-4CAB-869E-9646DEA9B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281"/>
            <a:ext cx="3308924" cy="220594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2872FE-F5D2-4964-9FB8-36269068F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623" y="1679297"/>
            <a:ext cx="3855720" cy="301105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Má tvar hrušky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Uložený v břišní dutině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Funkce: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Zásobník přijaté potravy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Probíhá zde trávení</a:t>
            </a:r>
          </a:p>
        </p:txBody>
      </p:sp>
      <p:pic>
        <p:nvPicPr>
          <p:cNvPr id="8" name="Obrázek 7" descr="Obsah obrázku stůl&#10;&#10;Popis byl vytvořen automaticky">
            <a:extLst>
              <a:ext uri="{FF2B5EF4-FFF2-40B4-BE49-F238E27FC236}">
                <a16:creationId xmlns:a16="http://schemas.microsoft.com/office/drawing/2014/main" id="{020FB26D-8F31-480A-8BAA-D6A1B69FA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02" y="2962385"/>
            <a:ext cx="3200400" cy="266700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B2EBFEB-F2C8-4DBD-B9B0-E967DDFC355B}"/>
              </a:ext>
            </a:extLst>
          </p:cNvPr>
          <p:cNvCxnSpPr/>
          <p:nvPr/>
        </p:nvCxnSpPr>
        <p:spPr>
          <a:xfrm>
            <a:off x="8794004" y="3184825"/>
            <a:ext cx="930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8DAD85E-F88C-4ACA-9895-AD45C2E184CC}"/>
              </a:ext>
            </a:extLst>
          </p:cNvPr>
          <p:cNvCxnSpPr/>
          <p:nvPr/>
        </p:nvCxnSpPr>
        <p:spPr>
          <a:xfrm flipH="1">
            <a:off x="7381189" y="4690353"/>
            <a:ext cx="9615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7A05040-34A0-47D8-B2DD-5B6B38E2D6BB}"/>
              </a:ext>
            </a:extLst>
          </p:cNvPr>
          <p:cNvSpPr txBox="1"/>
          <p:nvPr/>
        </p:nvSpPr>
        <p:spPr>
          <a:xfrm>
            <a:off x="7877416" y="2964821"/>
            <a:ext cx="93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jícen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F364CE2-E74A-476D-A0CC-96A932A1C3B3}"/>
              </a:ext>
            </a:extLst>
          </p:cNvPr>
          <p:cNvSpPr txBox="1"/>
          <p:nvPr/>
        </p:nvSpPr>
        <p:spPr>
          <a:xfrm>
            <a:off x="6218549" y="4310543"/>
            <a:ext cx="134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dvanáctník</a:t>
            </a:r>
          </a:p>
        </p:txBody>
      </p:sp>
    </p:spTree>
    <p:extLst>
      <p:ext uri="{BB962C8B-B14F-4D97-AF65-F5344CB8AC3E}">
        <p14:creationId xmlns:p14="http://schemas.microsoft.com/office/powerpoint/2010/main" val="1716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71BD9-8927-46EE-AFA7-68DCD61D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624526"/>
          </a:xfrm>
        </p:spPr>
        <p:txBody>
          <a:bodyPr/>
          <a:lstStyle/>
          <a:p>
            <a:r>
              <a:rPr lang="cs-CZ" dirty="0"/>
              <a:t>Trávení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DBA6351-AC84-4B3E-8758-2A10F5156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67" y="508191"/>
            <a:ext cx="5211762" cy="321147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8D29C0-B559-41C5-965B-BC2E402CB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3071" y="1398378"/>
            <a:ext cx="4130202" cy="524751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 žaludku se nachází žaludeční šťávy obsahující enzymy a </a:t>
            </a:r>
            <a:r>
              <a:rPr lang="cs-CZ" sz="2000" dirty="0" err="1"/>
              <a:t>kys</a:t>
            </a:r>
            <a:r>
              <a:rPr lang="cs-CZ" sz="2000" dirty="0"/>
              <a:t>. chlorovodíkovou (</a:t>
            </a:r>
            <a:r>
              <a:rPr lang="cs-CZ" sz="2000" dirty="0" err="1"/>
              <a:t>HCl</a:t>
            </a:r>
            <a:r>
              <a:rPr lang="cs-CZ" sz="2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err="1"/>
              <a:t>HCl</a:t>
            </a:r>
            <a:r>
              <a:rPr lang="cs-CZ" sz="2000" dirty="0"/>
              <a:t> – ničí choroboplodné bakterie, narušuje strukturu masa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Enzym- PEPSIN – štěpí bílkoviny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Po 2 – 6 hodinách vzniká kašovitá hmota – trávenina , ta jde do tenkého střeva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Trávení  je rozklad potravy pomocí enzymů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F51830-7870-4EFE-93A8-EF850B943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03" y="436187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5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47D4F4-0CFE-4B87-8C7E-3681081D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10EAE7-4B27-414C-A3B0-75FEF633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/>
              <a:t>Žaludeční šťáva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6D801F8-6FA3-4686-88E5-059B47300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944"/>
          <a:stretch/>
        </p:blipFill>
        <p:spPr>
          <a:xfrm>
            <a:off x="1" y="10"/>
            <a:ext cx="6050279" cy="3732653"/>
          </a:xfrm>
          <a:prstGeom prst="rect">
            <a:avLst/>
          </a:prstGeom>
        </p:spPr>
      </p:pic>
      <p:pic>
        <p:nvPicPr>
          <p:cNvPr id="8" name="Obrázek 7" descr="Obsah obrázku smyčcový nástroj&#10;&#10;Popis byl vytvořen automaticky">
            <a:extLst>
              <a:ext uri="{FF2B5EF4-FFF2-40B4-BE49-F238E27FC236}">
                <a16:creationId xmlns:a16="http://schemas.microsoft.com/office/drawing/2014/main" id="{88F9422B-47E0-4110-ABD4-CE57DDC7A7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8870" b="-1"/>
          <a:stretch/>
        </p:blipFill>
        <p:spPr>
          <a:xfrm>
            <a:off x="6138672" y="10"/>
            <a:ext cx="6050280" cy="3732653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E83262-23E1-405F-9AC3-C7BDECB43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7958" y="4192621"/>
            <a:ext cx="5184842" cy="2021912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Stěny žaludku chrání hlen.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Pokud je v žaludku příliš žaludečních šťáv, hlen se rozpouští a šťávy naleptávají žaludeční stěny – tvorba vředů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Šťávy se vrací do jícnu – pálení žáhy</a:t>
            </a:r>
            <a:endParaRPr lang="en-US" sz="2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861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31519-B38D-46F5-95E5-04F725BF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Tenké střevo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306F0E2-EED3-4BE2-BCA9-0025BC86E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53" y="1271117"/>
            <a:ext cx="5433567" cy="393970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3B51C3-C67C-42C7-A361-1C870A73C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078131"/>
            <a:ext cx="3855720" cy="301105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Stavba – ze 3 částí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Začátek tenkého střeva  - dvanáctník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Další části – lačník a kyčelník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Délka střeva 3 – 5 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C732E6B-01AF-4050-B3A0-0E0A0BCD715A}"/>
              </a:ext>
            </a:extLst>
          </p:cNvPr>
          <p:cNvSpPr txBox="1"/>
          <p:nvPr/>
        </p:nvSpPr>
        <p:spPr>
          <a:xfrm>
            <a:off x="6381345" y="1764742"/>
            <a:ext cx="170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dvanáctník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B77B652-E85F-4108-8491-DAE5E8AF179A}"/>
              </a:ext>
            </a:extLst>
          </p:cNvPr>
          <p:cNvSpPr txBox="1"/>
          <p:nvPr/>
        </p:nvSpPr>
        <p:spPr>
          <a:xfrm>
            <a:off x="10233498" y="3813243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lačník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3401227-62D2-420A-A6DF-3D19942CF3B8}"/>
              </a:ext>
            </a:extLst>
          </p:cNvPr>
          <p:cNvSpPr txBox="1"/>
          <p:nvPr/>
        </p:nvSpPr>
        <p:spPr>
          <a:xfrm>
            <a:off x="6712085" y="4698460"/>
            <a:ext cx="121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kyčelník</a:t>
            </a:r>
          </a:p>
        </p:txBody>
      </p:sp>
    </p:spTree>
    <p:extLst>
      <p:ext uri="{BB962C8B-B14F-4D97-AF65-F5344CB8AC3E}">
        <p14:creationId xmlns:p14="http://schemas.microsoft.com/office/powerpoint/2010/main" val="22017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Širokoúhlá obrazovka</PresentationFormat>
  <Paragraphs>81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Book</vt:lpstr>
      <vt:lpstr>Wingdings</vt:lpstr>
      <vt:lpstr>Oříznutí</vt:lpstr>
      <vt:lpstr>Trávicí soustava</vt:lpstr>
      <vt:lpstr>Trávicí soustava</vt:lpstr>
      <vt:lpstr>Ústní dutina</vt:lpstr>
      <vt:lpstr>Slinné žlázy </vt:lpstr>
      <vt:lpstr>Hltan</vt:lpstr>
      <vt:lpstr>Žaludek</vt:lpstr>
      <vt:lpstr>Trávení</vt:lpstr>
      <vt:lpstr>Žaludeční šťáva</vt:lpstr>
      <vt:lpstr>Tenké střevo</vt:lpstr>
      <vt:lpstr>Dvanáctník</vt:lpstr>
      <vt:lpstr>Tenké střevo</vt:lpstr>
      <vt:lpstr>VSTŘEBÁVÁNÍ</vt:lpstr>
      <vt:lpstr>Peristaltika</vt:lpstr>
      <vt:lpstr>Tlusté střevo</vt:lpstr>
      <vt:lpstr>Tlusté střevo</vt:lpstr>
      <vt:lpstr>Stolice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Trávicí soustava</dc:title>
  <dc:creator>Šnircová Monika</dc:creator>
  <cp:lastModifiedBy>Šnircová Monika</cp:lastModifiedBy>
  <cp:revision>5</cp:revision>
  <dcterms:created xsi:type="dcterms:W3CDTF">2021-01-30T09:28:11Z</dcterms:created>
  <dcterms:modified xsi:type="dcterms:W3CDTF">2021-01-30T09:53:31Z</dcterms:modified>
</cp:coreProperties>
</file>