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65A4E-97F3-4402-9E9B-3CD4F45E4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564CA9-0B35-437D-9067-0112FD585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F9BB27-5A5C-4A65-8985-4D756D6F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6D275B-14D0-4C96-9886-DFB8ADED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27067E-2172-42CC-B199-C1D2C9CC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97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E819C-BC06-4836-8757-BD3177C4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1C2E13-42C1-4293-9D39-FF48E434B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34E9A7-33DE-4A4B-9A15-54CF249B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8E5F7F-1420-4CF5-AF28-784307E0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7FE594-A54A-41A7-85DC-BB2639D8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27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C89BD5-C5B2-4A0F-B70E-5BDE56843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5EDCF7-8D1D-4B58-9BDA-20640A8C7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D8AE36-8722-4E00-909D-C9E4F62E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5999D1-FB90-4718-B59A-2742A271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C0D513-5CD8-4827-8B2A-2BF5471B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51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FD19D-EDE2-4906-B881-A550BD5C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9D32E7-1581-4317-99C3-D2F440562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054A25-BBE7-4973-8298-16E240D2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C67B27-7959-4599-8762-858C999E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20BF9F-4CEC-4B72-9D44-F41A9E61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1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F9406-6D68-46B3-A5B9-DCEDD62B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731EC91-7D08-4E8D-B4DC-8E371A8B5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7D2DF2-D4E3-4B7A-8B6D-0F13B1ED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48D497-FE3D-4098-AD3D-9D1DE67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EB7612-355F-430C-BC81-8EB1E9D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0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AEA89-D6AC-4DC7-A55B-8A8AA11B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F7A4A-83D4-4949-BFC1-D97A6DEC5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D194AE-9768-4AF0-9B4E-9B79719EB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52E50C-89B1-4700-88D8-CAFC23F2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FA637-476D-436E-B0E3-51B0AA65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7C8819-F732-4FD4-B08C-B868E35F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56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CFA48-F9EC-46C5-8CB8-5AF87E2B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1AD3A0-49DC-4811-AB2F-059475799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6548A8-AD31-4D30-B996-254E037F5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F27E9C-E716-42EE-BB65-2EA995BBC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4D85AE-AB7B-405E-9B16-B161140B3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5354D21-EC76-47EF-BA8F-025166FF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3B4E9C-B85D-45DA-B559-E623FD84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424005E-3210-474D-A120-B942F78D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06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2629B-418E-4FD0-96E0-AA7FA8A3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4903299-C021-4D0A-8E8D-D11235AD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B036E9-3682-4241-9B5D-616D9327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586D2A-DEA5-4E19-B7F3-EAD52F88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85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9413E3-5192-4FDF-BAA9-EE8BD1F8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8267C20-90CF-479E-AEAD-49479A5F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986C16-C1EF-4798-8D2C-CC89D93B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35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45785-C6AF-492E-8E4A-CB88526C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601317-8FA9-4794-9C2A-AAC11C521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CBD555-4193-4D08-86FF-E39089415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FBC282-985F-432A-96A8-D0514845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80BEE0-059C-42D4-8D8B-9E31E4E7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241986-2563-483B-9250-D7DF9B18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49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58E74-AB53-4441-9C31-DDC57E1F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204FCAC-CBDE-4661-BDC0-33BB0BBD7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684E2C-764A-478D-89A0-7AF491F1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127FA2-C2CA-4DC4-941F-426CD3A7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133CCF-53B7-4EFE-A378-1E5B1961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FBF4A5-15CA-43D0-AABA-B3DAA15E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9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0F0A98-0494-4980-A532-A9BF09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19D82D-80CC-4AF6-B6C3-6E78D50A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5BBE58-9DFC-4CFE-A39D-B53C63F02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CF89E-0F8C-4958-B5C5-C41A5BA106D9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87AB99-F513-400F-86A5-D5B6C778E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C50D00-D97C-4DF3-95E4-4FC250361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84E8-6FE7-40BF-A5F8-DCCFF2257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15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8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CB07A-D4AA-4E0E-B3EA-FB065A07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Uhlík a jeho oxidy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ED4802-1275-4D4A-A9C6-48548C5FE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Je </a:t>
            </a:r>
            <a:r>
              <a:rPr lang="en-US" sz="2000" dirty="0" err="1">
                <a:solidFill>
                  <a:schemeClr val="tx1"/>
                </a:solidFill>
              </a:rPr>
              <a:t>nekov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nacházející</a:t>
            </a:r>
            <a:r>
              <a:rPr lang="en-US" sz="2000" dirty="0">
                <a:solidFill>
                  <a:schemeClr val="tx1"/>
                </a:solidFill>
              </a:rPr>
              <a:t> se </a:t>
            </a:r>
            <a:r>
              <a:rPr lang="en-US" sz="2000" dirty="0" err="1">
                <a:solidFill>
                  <a:schemeClr val="tx1"/>
                </a:solidFill>
              </a:rPr>
              <a:t>ve</a:t>
            </a:r>
            <a:r>
              <a:rPr lang="en-US" sz="2000" dirty="0">
                <a:solidFill>
                  <a:schemeClr val="tx1"/>
                </a:solidFill>
              </a:rPr>
              <a:t> IV. A v PSP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1554DD-861B-413D-8BB5-35F80BAC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" r="-1" b="124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244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00CD1D-CA7B-4DA6-967A-A4B0FEDD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3080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Oxidy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uhlíku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výskyt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Obsah obrázku oheň, příroda, krb, tmavé&#10;&#10;Popis byl vytvořen automaticky">
            <a:extLst>
              <a:ext uri="{FF2B5EF4-FFF2-40B4-BE49-F238E27FC236}">
                <a16:creationId xmlns:a16="http://schemas.microsoft.com/office/drawing/2014/main" id="{452164B8-D10D-44C3-ACF7-F56B5E9ED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8" b="-3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AE4904-96DB-4FE0-A23F-919B9639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256" y="2474260"/>
            <a:ext cx="4007208" cy="36771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Oxid </a:t>
            </a:r>
            <a:r>
              <a:rPr lang="en-US" sz="2000" b="1" dirty="0" err="1">
                <a:solidFill>
                  <a:srgbClr val="FFFFFF"/>
                </a:solidFill>
              </a:rPr>
              <a:t>uhličitý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– </a:t>
            </a:r>
            <a:r>
              <a:rPr lang="en-US" sz="2000" dirty="0" err="1">
                <a:solidFill>
                  <a:srgbClr val="FFFFFF"/>
                </a:solidFill>
              </a:rPr>
              <a:t>ve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vzduchu</a:t>
            </a:r>
            <a:r>
              <a:rPr lang="cs-CZ" sz="2000" dirty="0">
                <a:solidFill>
                  <a:srgbClr val="FFFFFF"/>
                </a:solidFill>
              </a:rPr>
              <a:t>,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	- </a:t>
            </a:r>
            <a:r>
              <a:rPr lang="en-US" sz="2000" dirty="0" err="1">
                <a:solidFill>
                  <a:srgbClr val="FFFFFF"/>
                </a:solidFill>
              </a:rPr>
              <a:t>vzniká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při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dýchání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hoření</a:t>
            </a:r>
            <a:r>
              <a:rPr lang="en-US" sz="2000" dirty="0">
                <a:solidFill>
                  <a:srgbClr val="FFFFFF"/>
                </a:solidFill>
              </a:rPr>
              <a:t> (</a:t>
            </a:r>
            <a:r>
              <a:rPr lang="en-US" sz="2000" dirty="0" err="1">
                <a:solidFill>
                  <a:srgbClr val="FFFFFF"/>
                </a:solidFill>
              </a:rPr>
              <a:t>dokonalé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spalování</a:t>
            </a:r>
            <a:r>
              <a:rPr lang="en-US" sz="2000" dirty="0">
                <a:solidFill>
                  <a:srgbClr val="FFFFFF"/>
                </a:solidFill>
              </a:rPr>
              <a:t> – </a:t>
            </a:r>
            <a:r>
              <a:rPr lang="en-US" sz="2000" dirty="0" err="1">
                <a:solidFill>
                  <a:srgbClr val="FFFFFF"/>
                </a:solidFill>
              </a:rPr>
              <a:t>hoření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při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dostatečném</a:t>
            </a:r>
            <a:r>
              <a:rPr lang="en-US" sz="2000" dirty="0">
                <a:solidFill>
                  <a:srgbClr val="FFFFFF"/>
                </a:solidFill>
              </a:rPr>
              <a:t>  </a:t>
            </a:r>
            <a:r>
              <a:rPr lang="en-US" sz="2000" dirty="0" err="1">
                <a:solidFill>
                  <a:srgbClr val="FFFFFF"/>
                </a:solidFill>
              </a:rPr>
              <a:t>množství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kyslíku</a:t>
            </a:r>
            <a:r>
              <a:rPr lang="en-US" sz="2000" dirty="0">
                <a:solidFill>
                  <a:srgbClr val="FFFFFF"/>
                </a:solidFill>
              </a:rPr>
              <a:t>) </a:t>
            </a:r>
            <a:endParaRPr lang="cs-CZ" sz="2000" dirty="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Oxid </a:t>
            </a:r>
            <a:r>
              <a:rPr lang="en-US" sz="2000" b="1" dirty="0" err="1">
                <a:solidFill>
                  <a:srgbClr val="FFFFFF"/>
                </a:solidFill>
              </a:rPr>
              <a:t>uhelnatý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– </a:t>
            </a:r>
            <a:r>
              <a:rPr lang="en-US" sz="2000" dirty="0" err="1">
                <a:solidFill>
                  <a:srgbClr val="FFFFFF"/>
                </a:solidFill>
              </a:rPr>
              <a:t>vzniká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při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nedokonalém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spalování</a:t>
            </a:r>
            <a:r>
              <a:rPr lang="en-US" sz="2000" dirty="0">
                <a:solidFill>
                  <a:srgbClr val="FFFFFF"/>
                </a:solidFill>
              </a:rPr>
              <a:t>,                   </a:t>
            </a:r>
          </a:p>
          <a:p>
            <a:pPr marL="114300"/>
            <a:r>
              <a:rPr lang="cs-CZ" sz="2000" dirty="0">
                <a:solidFill>
                  <a:srgbClr val="FFFFFF"/>
                </a:solidFill>
              </a:rPr>
              <a:t>- </a:t>
            </a:r>
            <a:r>
              <a:rPr lang="en-US" sz="2000" dirty="0">
                <a:solidFill>
                  <a:srgbClr val="FFFFFF"/>
                </a:solidFill>
              </a:rPr>
              <a:t> je </a:t>
            </a:r>
            <a:r>
              <a:rPr lang="en-US" sz="2000" dirty="0" err="1">
                <a:solidFill>
                  <a:srgbClr val="FFFFFF"/>
                </a:solidFill>
              </a:rPr>
              <a:t>součástí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cigaretového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kouře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4" name="Obrázek 13" descr="Obsah obrázku obloha, příroda, mrak, modrá&#10;&#10;Popis byl vytvořen automaticky">
            <a:extLst>
              <a:ext uri="{FF2B5EF4-FFF2-40B4-BE49-F238E27FC236}">
                <a16:creationId xmlns:a16="http://schemas.microsoft.com/office/drawing/2014/main" id="{D17D559A-4BE8-470B-984E-9C98460A4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23071" b="1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10" name="Obrázek 9" descr="Obsah obrázku voda, obloha, exteriér, osoba&#10;&#10;Popis byl vytvořen automaticky">
            <a:extLst>
              <a:ext uri="{FF2B5EF4-FFF2-40B4-BE49-F238E27FC236}">
                <a16:creationId xmlns:a16="http://schemas.microsoft.com/office/drawing/2014/main" id="{A4AE050D-82CE-42E8-8399-412325393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44792" b="-4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1071DEB-A7C3-431D-BD5C-82A431BAD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r="1" b="1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DE5C6CE-859C-41FA-A08B-8005D9616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17" y="329793"/>
            <a:ext cx="4576838" cy="23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8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8C910-639E-4A29-BF9A-EA5F64C5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6480" cy="1325563"/>
          </a:xfrm>
        </p:spPr>
        <p:txBody>
          <a:bodyPr/>
          <a:lstStyle/>
          <a:p>
            <a:r>
              <a:rPr lang="cs-CZ" dirty="0"/>
              <a:t>Oxid uhličitý - video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BED0A9-F665-4150-B425-AFB70FD74CE5}"/>
              </a:ext>
            </a:extLst>
          </p:cNvPr>
          <p:cNvSpPr txBox="1"/>
          <p:nvPr/>
        </p:nvSpPr>
        <p:spPr>
          <a:xfrm>
            <a:off x="829559" y="2168164"/>
            <a:ext cx="70135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Bezbarvý, nedýchatelný plyn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Rozpustný ve vodě – vznik </a:t>
            </a:r>
            <a:r>
              <a:rPr lang="cs-CZ" sz="2000" dirty="0" err="1"/>
              <a:t>kys</a:t>
            </a:r>
            <a:r>
              <a:rPr lang="cs-CZ" sz="2000" dirty="0"/>
              <a:t>. uhličité (kyselé deště)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Těžší než vzduch</a:t>
            </a:r>
          </a:p>
        </p:txBody>
      </p:sp>
    </p:spTree>
    <p:extLst>
      <p:ext uri="{BB962C8B-B14F-4D97-AF65-F5344CB8AC3E}">
        <p14:creationId xmlns:p14="http://schemas.microsoft.com/office/powerpoint/2010/main" val="745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EB61E-7954-41AB-864A-B6408CF4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oxidu uhličitého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71CF61-9F69-4856-B8E3-CE3649197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2355899" cy="823912"/>
          </a:xfrm>
        </p:spPr>
        <p:txBody>
          <a:bodyPr/>
          <a:lstStyle/>
          <a:p>
            <a:r>
              <a:rPr lang="cs-CZ" dirty="0"/>
              <a:t>Suchý led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E9B6C1A-EBA0-4469-847A-768A4429CF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2627268"/>
            <a:ext cx="3608208" cy="240664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2ECE4F-1281-4553-A2A8-A2904519B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4050" y="2407027"/>
            <a:ext cx="2443899" cy="823912"/>
          </a:xfrm>
        </p:spPr>
        <p:txBody>
          <a:bodyPr/>
          <a:lstStyle/>
          <a:p>
            <a:r>
              <a:rPr lang="cs-CZ" dirty="0"/>
              <a:t>Sycení pramenitých vod</a:t>
            </a:r>
          </a:p>
        </p:txBody>
      </p:sp>
      <p:pic>
        <p:nvPicPr>
          <p:cNvPr id="10" name="Zástupný obsah 9" descr="Obsah obrázku interiér, pitná voda, modrá, vymazat&#10;&#10;Popis byl vytvořen automaticky">
            <a:extLst>
              <a:ext uri="{FF2B5EF4-FFF2-40B4-BE49-F238E27FC236}">
                <a16:creationId xmlns:a16="http://schemas.microsoft.com/office/drawing/2014/main" id="{B318EF16-3A35-4418-B163-CD83E5A1B8C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13" y="3709828"/>
            <a:ext cx="3312875" cy="2200779"/>
          </a:xfrm>
        </p:spPr>
      </p:pic>
      <p:pic>
        <p:nvPicPr>
          <p:cNvPr id="12" name="Obrázek 11" descr="Obsah obrázku doprava&#10;&#10;Popis byl vytvořen automaticky">
            <a:extLst>
              <a:ext uri="{FF2B5EF4-FFF2-40B4-BE49-F238E27FC236}">
                <a16:creationId xmlns:a16="http://schemas.microsoft.com/office/drawing/2014/main" id="{075CFFB1-920A-4167-BA68-BBBFF3437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49" y="315962"/>
            <a:ext cx="4672477" cy="3113038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57D617F1-26E3-48A9-BD6A-ACEF05BEB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59" y="3082565"/>
            <a:ext cx="3247271" cy="182659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73D1DE7-6F0A-4F15-B452-5DEC3F7088CE}"/>
              </a:ext>
            </a:extLst>
          </p:cNvPr>
          <p:cNvSpPr txBox="1"/>
          <p:nvPr/>
        </p:nvSpPr>
        <p:spPr>
          <a:xfrm>
            <a:off x="8591198" y="5307291"/>
            <a:ext cx="322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Plnění hasících přístrojů</a:t>
            </a:r>
          </a:p>
        </p:txBody>
      </p:sp>
    </p:spTree>
    <p:extLst>
      <p:ext uri="{BB962C8B-B14F-4D97-AF65-F5344CB8AC3E}">
        <p14:creationId xmlns:p14="http://schemas.microsoft.com/office/powerpoint/2010/main" val="36509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FD296B-5326-4C09-B80E-C63E3449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Oxid uhelnatý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CA9010-B252-41D4-A0F5-28359A768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r="3756" b="-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307ED8-21EC-4A2C-B2B9-C3A62F247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Prudce jedovatý plyn bez zápachu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25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471D8-8CAA-484F-B789-E2B60E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oxidu uhelnatého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7F60EA-771B-4375-8B07-FEA840B6F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nedokonalém spalování</a:t>
            </a:r>
          </a:p>
        </p:txBody>
      </p:sp>
      <p:pic>
        <p:nvPicPr>
          <p:cNvPr id="8" name="Zástupný obsah 7" descr="Obsah obrázku text, podepsat&#10;&#10;Popis byl vytvořen automaticky">
            <a:extLst>
              <a:ext uri="{FF2B5EF4-FFF2-40B4-BE49-F238E27FC236}">
                <a16:creationId xmlns:a16="http://schemas.microsoft.com/office/drawing/2014/main" id="{CF3088A9-17DC-4915-B990-08A292EDB8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32" y="3122580"/>
            <a:ext cx="5420634" cy="285020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8ECA793-AA3B-48E7-B605-7AE956EC2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Součástí cigaretového kouře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BAD13BD-D990-4A6C-B0E7-68EA7EFFBD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27276"/>
            <a:ext cx="5183188" cy="2640186"/>
          </a:xfrm>
        </p:spPr>
      </p:pic>
    </p:spTree>
    <p:extLst>
      <p:ext uri="{BB962C8B-B14F-4D97-AF65-F5344CB8AC3E}">
        <p14:creationId xmlns:p14="http://schemas.microsoft.com/office/powerpoint/2010/main" val="415155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55388-CEC0-46A3-8FA8-B2174D84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10" y="365125"/>
            <a:ext cx="5414348" cy="1325563"/>
          </a:xfrm>
        </p:spPr>
        <p:txBody>
          <a:bodyPr/>
          <a:lstStyle/>
          <a:p>
            <a:r>
              <a:rPr lang="cs-CZ" b="1" dirty="0"/>
              <a:t>Pozor na oxid uhelnatý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DB14B4-D990-4070-AA0D-2DA529D17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/>
              <a:t>Váže se na hemoglobin a způsobuje otravu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B202BCF-588A-4E2F-B23B-DC1934890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65774"/>
            <a:ext cx="5157787" cy="336318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97F218-9059-43A0-8B33-D5F74E54C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57D329F-211D-46A1-8B4A-FC33EE5448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6633"/>
            <a:ext cx="5414348" cy="2263197"/>
          </a:xfrm>
        </p:spPr>
      </p:pic>
    </p:spTree>
    <p:extLst>
      <p:ext uri="{BB962C8B-B14F-4D97-AF65-F5344CB8AC3E}">
        <p14:creationId xmlns:p14="http://schemas.microsoft.com/office/powerpoint/2010/main" val="23364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6B564-B556-42EC-B400-A938579D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 uhlíku v přírodě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8C34CE-8C2A-4F5C-8BA6-718310DA2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2866500" cy="823912"/>
          </a:xfrm>
        </p:spPr>
        <p:txBody>
          <a:bodyPr/>
          <a:lstStyle/>
          <a:p>
            <a:r>
              <a:rPr lang="cs-CZ" dirty="0"/>
              <a:t>diamant</a:t>
            </a:r>
          </a:p>
        </p:txBody>
      </p:sp>
      <p:pic>
        <p:nvPicPr>
          <p:cNvPr id="8" name="Zástupný obsah 7" descr="Obsah obrázku sklo, kontejner&#10;&#10;Popis byl vytvořen automaticky">
            <a:extLst>
              <a:ext uri="{FF2B5EF4-FFF2-40B4-BE49-F238E27FC236}">
                <a16:creationId xmlns:a16="http://schemas.microsoft.com/office/drawing/2014/main" id="{2FC09DCC-FE16-43EA-A831-E0D25F9B4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0" y="3423443"/>
            <a:ext cx="3056199" cy="228919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7C30F2-E73D-44B3-B89C-DEF228D7D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2717276" cy="823912"/>
          </a:xfrm>
        </p:spPr>
        <p:txBody>
          <a:bodyPr/>
          <a:lstStyle/>
          <a:p>
            <a:r>
              <a:rPr lang="cs-CZ" dirty="0"/>
              <a:t>Tuha - grafit</a:t>
            </a:r>
          </a:p>
        </p:txBody>
      </p:sp>
      <p:pic>
        <p:nvPicPr>
          <p:cNvPr id="10" name="Zástupný obsah 9" descr="Obsah obrázku papírnictví, psací potřeby&#10;&#10;Popis byl vytvořen automaticky">
            <a:extLst>
              <a:ext uri="{FF2B5EF4-FFF2-40B4-BE49-F238E27FC236}">
                <a16:creationId xmlns:a16="http://schemas.microsoft.com/office/drawing/2014/main" id="{73932261-6703-4160-8727-FFEC39E4C7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59" y="3050326"/>
            <a:ext cx="5420412" cy="3035431"/>
          </a:xfrm>
        </p:spPr>
      </p:pic>
    </p:spTree>
    <p:extLst>
      <p:ext uri="{BB962C8B-B14F-4D97-AF65-F5344CB8AC3E}">
        <p14:creationId xmlns:p14="http://schemas.microsoft.com/office/powerpoint/2010/main" val="18711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8C9B1-48A9-4C0A-84EF-F8B90B0F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777828" cy="1325563"/>
          </a:xfrm>
        </p:spPr>
        <p:txBody>
          <a:bodyPr/>
          <a:lstStyle/>
          <a:p>
            <a:r>
              <a:rPr lang="cs-CZ" dirty="0"/>
              <a:t>Výskyt uhlíku v přírodě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E03155-E50E-4056-9A6A-7C303492F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1686596" cy="823912"/>
          </a:xfrm>
        </p:spPr>
        <p:txBody>
          <a:bodyPr/>
          <a:lstStyle/>
          <a:p>
            <a:r>
              <a:rPr lang="cs-CZ" dirty="0"/>
              <a:t>Zemní plyn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478BD5-F383-45FF-930E-863D61BFA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87773" y="1520826"/>
            <a:ext cx="2580137" cy="823912"/>
          </a:xfrm>
        </p:spPr>
        <p:txBody>
          <a:bodyPr/>
          <a:lstStyle/>
          <a:p>
            <a:r>
              <a:rPr lang="cs-CZ" dirty="0"/>
              <a:t>ropa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29CC201-8580-4532-B2CE-675653DC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59" y="2505075"/>
            <a:ext cx="2552700" cy="17907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66F3A61-0207-46A5-A483-80E35F4BC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28" y="2311743"/>
            <a:ext cx="2371725" cy="1933575"/>
          </a:xfrm>
          <a:prstGeom prst="rect">
            <a:avLst/>
          </a:prstGeom>
        </p:spPr>
      </p:pic>
      <p:pic>
        <p:nvPicPr>
          <p:cNvPr id="16" name="Obrázek 15" descr="Obsah obrázku sporák, kuchyňské spotřebiče, spotřebič&#10;&#10;Popis byl vytvořen automaticky">
            <a:extLst>
              <a:ext uri="{FF2B5EF4-FFF2-40B4-BE49-F238E27FC236}">
                <a16:creationId xmlns:a16="http://schemas.microsoft.com/office/drawing/2014/main" id="{4DE62BCD-0469-4BBE-B206-AF7E8F05E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1" y="2740025"/>
            <a:ext cx="2466975" cy="1847850"/>
          </a:xfrm>
          <a:prstGeom prst="rect">
            <a:avLst/>
          </a:prstGeom>
        </p:spPr>
      </p:pic>
      <p:pic>
        <p:nvPicPr>
          <p:cNvPr id="18" name="Obrázek 17" descr="Obsah obrázku text, exteriér, modrá&#10;&#10;Popis byl vytvořen automaticky">
            <a:extLst>
              <a:ext uri="{FF2B5EF4-FFF2-40B4-BE49-F238E27FC236}">
                <a16:creationId xmlns:a16="http://schemas.microsoft.com/office/drawing/2014/main" id="{76FA8B0D-E1AB-4EA8-B919-1AD2235F0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97" y="4673600"/>
            <a:ext cx="2466975" cy="1847850"/>
          </a:xfrm>
          <a:prstGeom prst="rect">
            <a:avLst/>
          </a:prstGeom>
        </p:spPr>
      </p:pic>
      <p:pic>
        <p:nvPicPr>
          <p:cNvPr id="26" name="Zástupný obsah 25">
            <a:extLst>
              <a:ext uri="{FF2B5EF4-FFF2-40B4-BE49-F238E27FC236}">
                <a16:creationId xmlns:a16="http://schemas.microsoft.com/office/drawing/2014/main" id="{23D87A56-83D5-4C29-BDF9-351AD1695C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33" y="4702175"/>
            <a:ext cx="2552700" cy="1790700"/>
          </a:xfrm>
        </p:spPr>
      </p:pic>
      <p:pic>
        <p:nvPicPr>
          <p:cNvPr id="24" name="Zástupný obsah 23" descr="Obsah obrázku text, světlo&#10;&#10;Popis byl vytvořen automaticky">
            <a:extLst>
              <a:ext uri="{FF2B5EF4-FFF2-40B4-BE49-F238E27FC236}">
                <a16:creationId xmlns:a16="http://schemas.microsoft.com/office/drawing/2014/main" id="{99804CEA-A868-4D57-9253-6DBD51BA33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914" y="2344738"/>
            <a:ext cx="2359819" cy="2359819"/>
          </a:xfr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A9A4032E-EA47-436A-A19B-9FA7FC59BE7A}"/>
              </a:ext>
            </a:extLst>
          </p:cNvPr>
          <p:cNvSpPr txBox="1"/>
          <p:nvPr/>
        </p:nvSpPr>
        <p:spPr>
          <a:xfrm>
            <a:off x="6947555" y="1803400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uhlí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1B72994-4386-4FD6-B1C8-5EC6DBA4C70B}"/>
              </a:ext>
            </a:extLst>
          </p:cNvPr>
          <p:cNvSpPr txBox="1"/>
          <p:nvPr/>
        </p:nvSpPr>
        <p:spPr>
          <a:xfrm>
            <a:off x="9744509" y="1384359"/>
            <a:ext cx="15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 těle člověka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37682B03-5EB9-4D69-A172-110C94BB4527}"/>
              </a:ext>
            </a:extLst>
          </p:cNvPr>
          <p:cNvSpPr txBox="1"/>
          <p:nvPr/>
        </p:nvSpPr>
        <p:spPr>
          <a:xfrm>
            <a:off x="9445658" y="5358607"/>
            <a:ext cx="177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Oxid uhličitý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96CE674-4F5C-4436-9189-53F92C12B3DD}"/>
              </a:ext>
            </a:extLst>
          </p:cNvPr>
          <p:cNvSpPr txBox="1"/>
          <p:nvPr/>
        </p:nvSpPr>
        <p:spPr>
          <a:xfrm>
            <a:off x="1338606" y="5358607"/>
            <a:ext cx="1414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Oxid uhelnatý</a:t>
            </a:r>
          </a:p>
        </p:txBody>
      </p:sp>
    </p:spTree>
    <p:extLst>
      <p:ext uri="{BB962C8B-B14F-4D97-AF65-F5344CB8AC3E}">
        <p14:creationId xmlns:p14="http://schemas.microsoft.com/office/powerpoint/2010/main" val="289657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9CF60-BCAF-419C-BEF1-FCC26AE0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Uměle vyrobený uhlík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6B24BB-41F0-4970-A0F6-FC986291E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1243536" cy="823912"/>
          </a:xfrm>
        </p:spPr>
        <p:txBody>
          <a:bodyPr/>
          <a:lstStyle/>
          <a:p>
            <a:r>
              <a:rPr lang="cs-CZ" dirty="0"/>
              <a:t>saze</a:t>
            </a:r>
          </a:p>
        </p:txBody>
      </p:sp>
      <p:pic>
        <p:nvPicPr>
          <p:cNvPr id="8" name="Zástupný obsah 7" descr="Obsah obrázku obloha, exteriér, nákladní auto, doprava&#10;&#10;Popis byl vytvořen automaticky">
            <a:extLst>
              <a:ext uri="{FF2B5EF4-FFF2-40B4-BE49-F238E27FC236}">
                <a16:creationId xmlns:a16="http://schemas.microsoft.com/office/drawing/2014/main" id="{65056D8B-5B7E-4140-9230-8AFC1A7EA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03" y="2887969"/>
            <a:ext cx="2322878" cy="291880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FD851C-575A-4E15-96E4-76429D390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04216" y="1605749"/>
            <a:ext cx="954464" cy="823912"/>
          </a:xfrm>
        </p:spPr>
        <p:txBody>
          <a:bodyPr/>
          <a:lstStyle/>
          <a:p>
            <a:r>
              <a:rPr lang="cs-CZ" dirty="0"/>
              <a:t>koks</a:t>
            </a:r>
          </a:p>
        </p:txBody>
      </p:sp>
      <p:pic>
        <p:nvPicPr>
          <p:cNvPr id="10" name="Zástupný obsah 9" descr="Obsah obrázku ovoce, skála&#10;&#10;Popis byl vytvořen automaticky">
            <a:extLst>
              <a:ext uri="{FF2B5EF4-FFF2-40B4-BE49-F238E27FC236}">
                <a16:creationId xmlns:a16="http://schemas.microsoft.com/office/drawing/2014/main" id="{BF42ED9E-4CBC-4449-9E87-3386848232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93" y="2810702"/>
            <a:ext cx="2466975" cy="1847850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608C894-0477-4ECD-9FCF-E5E570620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09" y="2807731"/>
            <a:ext cx="3660105" cy="243563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6E58911-E168-4E98-9DD9-116A63A86DA4}"/>
              </a:ext>
            </a:extLst>
          </p:cNvPr>
          <p:cNvSpPr txBox="1"/>
          <p:nvPr/>
        </p:nvSpPr>
        <p:spPr>
          <a:xfrm>
            <a:off x="8163612" y="2017705"/>
            <a:ext cx="246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aktivní uhlí</a:t>
            </a:r>
          </a:p>
        </p:txBody>
      </p:sp>
    </p:spTree>
    <p:extLst>
      <p:ext uri="{BB962C8B-B14F-4D97-AF65-F5344CB8AC3E}">
        <p14:creationId xmlns:p14="http://schemas.microsoft.com/office/powerpoint/2010/main" val="15512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4A3A3-EE22-407D-BF5B-82587648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uhlíku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21B037-9A8A-4081-85BC-5B4097746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1683936" cy="823912"/>
          </a:xfrm>
        </p:spPr>
        <p:txBody>
          <a:bodyPr/>
          <a:lstStyle/>
          <a:p>
            <a:r>
              <a:rPr lang="cs-CZ" dirty="0"/>
              <a:t>Diamant</a:t>
            </a:r>
          </a:p>
        </p:txBody>
      </p:sp>
      <p:pic>
        <p:nvPicPr>
          <p:cNvPr id="8" name="Zástupný obsah 7" descr="Obsah obrázku červená, světlo, rostlina&#10;&#10;Popis byl vytvořen automaticky">
            <a:extLst>
              <a:ext uri="{FF2B5EF4-FFF2-40B4-BE49-F238E27FC236}">
                <a16:creationId xmlns:a16="http://schemas.microsoft.com/office/drawing/2014/main" id="{66760E9C-8E3F-4D8C-88E0-D48827A877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24" y="1694638"/>
            <a:ext cx="2585604" cy="238450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C30C4F-BECA-46BF-8CD2-1A8ADC1F2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1482365" cy="823912"/>
          </a:xfrm>
        </p:spPr>
        <p:txBody>
          <a:bodyPr/>
          <a:lstStyle/>
          <a:p>
            <a:r>
              <a:rPr lang="cs-CZ" dirty="0"/>
              <a:t>tuha</a:t>
            </a:r>
          </a:p>
        </p:txBody>
      </p:sp>
      <p:pic>
        <p:nvPicPr>
          <p:cNvPr id="10" name="Zástupný obsah 9" descr="Obsah obrázku klipart&#10;&#10;Popis byl vytvořen automaticky">
            <a:extLst>
              <a:ext uri="{FF2B5EF4-FFF2-40B4-BE49-F238E27FC236}">
                <a16:creationId xmlns:a16="http://schemas.microsoft.com/office/drawing/2014/main" id="{E7A14E30-1A3F-4F27-A12F-7D902906FD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34" y="1681163"/>
            <a:ext cx="2666452" cy="2368676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AA85B1-7C80-4C41-8870-E91EF3C213A2}"/>
              </a:ext>
            </a:extLst>
          </p:cNvPr>
          <p:cNvSpPr txBox="1"/>
          <p:nvPr/>
        </p:nvSpPr>
        <p:spPr>
          <a:xfrm>
            <a:off x="707011" y="4506012"/>
            <a:ext cx="494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Díky uspořádání atomů v molekule je diamant nejtvrdším nerostem na světě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FD3BCAA-33F5-4473-AA16-B35FC8475E61}"/>
              </a:ext>
            </a:extLst>
          </p:cNvPr>
          <p:cNvSpPr txBox="1"/>
          <p:nvPr/>
        </p:nvSpPr>
        <p:spPr>
          <a:xfrm>
            <a:off x="6843860" y="4656841"/>
            <a:ext cx="4176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Uspořádání atomů ve vrstvách způsobuje, že tuha je měkká, lze s ní psát, otírá se o prsty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Jako jediný nekov vede elektrický proud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Je žáruvzdorná</a:t>
            </a:r>
          </a:p>
        </p:txBody>
      </p:sp>
    </p:spTree>
    <p:extLst>
      <p:ext uri="{BB962C8B-B14F-4D97-AF65-F5344CB8AC3E}">
        <p14:creationId xmlns:p14="http://schemas.microsoft.com/office/powerpoint/2010/main" val="20595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94130-8DF0-464C-B783-F7ADB688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diamantu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7715C55-DF4C-4DC9-9002-C0B14FE7B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2600996" cy="823912"/>
          </a:xfrm>
        </p:spPr>
        <p:txBody>
          <a:bodyPr/>
          <a:lstStyle/>
          <a:p>
            <a:r>
              <a:rPr lang="cs-CZ" dirty="0"/>
              <a:t>šperky</a:t>
            </a:r>
          </a:p>
        </p:txBody>
      </p:sp>
      <p:pic>
        <p:nvPicPr>
          <p:cNvPr id="8" name="Zástupný obsah 7" descr="Obsah obrázku řetěz, kovové nádobí, příslušenství&#10;&#10;Popis byl vytvořen automaticky">
            <a:extLst>
              <a:ext uri="{FF2B5EF4-FFF2-40B4-BE49-F238E27FC236}">
                <a16:creationId xmlns:a16="http://schemas.microsoft.com/office/drawing/2014/main" id="{9514D80B-8172-4F2A-92EE-5A16A11873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0" y="2420233"/>
            <a:ext cx="4912784" cy="368458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D702E09-20DA-4565-A4EA-535337955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7297" y="1061249"/>
            <a:ext cx="5183188" cy="823912"/>
          </a:xfrm>
        </p:spPr>
        <p:txBody>
          <a:bodyPr/>
          <a:lstStyle/>
          <a:p>
            <a:r>
              <a:rPr lang="cs-CZ" dirty="0"/>
              <a:t>Broušení a řezání kovů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30827C2-F36C-4D40-8831-DED2FFA073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48" y="2915918"/>
            <a:ext cx="1857375" cy="2466975"/>
          </a:xfrm>
        </p:spPr>
      </p:pic>
      <p:pic>
        <p:nvPicPr>
          <p:cNvPr id="12" name="Obrázek 11" descr="Obsah obrázku exteriér, pára, příchod, motor&#10;&#10;Popis byl vytvořen automaticky">
            <a:extLst>
              <a:ext uri="{FF2B5EF4-FFF2-40B4-BE49-F238E27FC236}">
                <a16:creationId xmlns:a16="http://schemas.microsoft.com/office/drawing/2014/main" id="{82541201-0D94-4C28-9DCF-EDB6A1E5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5" y="223837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BA781-448E-4522-B1AA-9B976306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tuhy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6EBEEF-ACC7-429E-9E49-E0B535749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Psací potřeby</a:t>
            </a:r>
          </a:p>
        </p:txBody>
      </p:sp>
      <p:pic>
        <p:nvPicPr>
          <p:cNvPr id="8" name="Zástupný obsah 7" descr="Obsah obrázku psací potřeby, tužka, papírnictví, kosmetické&#10;&#10;Popis byl vytvořen automaticky">
            <a:extLst>
              <a:ext uri="{FF2B5EF4-FFF2-40B4-BE49-F238E27FC236}">
                <a16:creationId xmlns:a16="http://schemas.microsoft.com/office/drawing/2014/main" id="{66ADA3A8-B5E2-4FCB-9213-1230608375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3275806"/>
            <a:ext cx="2143125" cy="214312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3560B6-D563-40EF-A5F2-450FA03DE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Žáruvzdorné kelímky</a:t>
            </a:r>
          </a:p>
        </p:txBody>
      </p:sp>
      <p:pic>
        <p:nvPicPr>
          <p:cNvPr id="10" name="Zástupný obsah 9" descr="Obsah obrázku hrníček, káva, koš, snídaně&#10;&#10;Popis byl vytvořen automaticky">
            <a:extLst>
              <a:ext uri="{FF2B5EF4-FFF2-40B4-BE49-F238E27FC236}">
                <a16:creationId xmlns:a16="http://schemas.microsoft.com/office/drawing/2014/main" id="{B78D4814-B19E-40A1-8567-6E5BAA1069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73" y="2505074"/>
            <a:ext cx="4103115" cy="4103115"/>
          </a:xfrm>
        </p:spPr>
      </p:pic>
    </p:spTree>
    <p:extLst>
      <p:ext uri="{BB962C8B-B14F-4D97-AF65-F5344CB8AC3E}">
        <p14:creationId xmlns:p14="http://schemas.microsoft.com/office/powerpoint/2010/main" val="32383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444B6-E88C-4B3C-BFE3-D94BFD61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uhlíku uměle vyrobeného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CBC95E-BB5F-4263-847A-1767196C6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750307" cy="823912"/>
          </a:xfrm>
        </p:spPr>
        <p:txBody>
          <a:bodyPr/>
          <a:lstStyle/>
          <a:p>
            <a:r>
              <a:rPr lang="cs-CZ" dirty="0"/>
              <a:t>Saze – výroba pneumatik</a:t>
            </a:r>
          </a:p>
        </p:txBody>
      </p:sp>
      <p:pic>
        <p:nvPicPr>
          <p:cNvPr id="8" name="Zástupný obsah 7" descr="Obsah obrázku lano, linkovaný, několik&#10;&#10;Popis byl vytvořen automaticky">
            <a:extLst>
              <a:ext uri="{FF2B5EF4-FFF2-40B4-BE49-F238E27FC236}">
                <a16:creationId xmlns:a16="http://schemas.microsoft.com/office/drawing/2014/main" id="{0A4F74E4-B096-45CB-B936-EDB9C79A4E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2" y="3111649"/>
            <a:ext cx="5664243" cy="271411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CBAD83-002F-4A39-A446-23CEAC5EF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Koks- výroba železa</a:t>
            </a:r>
          </a:p>
        </p:txBody>
      </p:sp>
      <p:pic>
        <p:nvPicPr>
          <p:cNvPr id="10" name="Zástupný obsah 9" descr="Obsah obrázku vaření, grilování, vařené&#10;&#10;Popis byl vytvořen automaticky">
            <a:extLst>
              <a:ext uri="{FF2B5EF4-FFF2-40B4-BE49-F238E27FC236}">
                <a16:creationId xmlns:a16="http://schemas.microsoft.com/office/drawing/2014/main" id="{1E6EF701-3D09-4A55-B2A9-532A3F962E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968271"/>
            <a:ext cx="5262513" cy="2800408"/>
          </a:xfrm>
        </p:spPr>
      </p:pic>
    </p:spTree>
    <p:extLst>
      <p:ext uri="{BB962C8B-B14F-4D97-AF65-F5344CB8AC3E}">
        <p14:creationId xmlns:p14="http://schemas.microsoft.com/office/powerpoint/2010/main" val="32735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B6D4E-F91C-4A39-BBFE-3ADA9D42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aktivního uhlí</a:t>
            </a:r>
          </a:p>
        </p:txBody>
      </p:sp>
      <p:pic>
        <p:nvPicPr>
          <p:cNvPr id="4" name="Aktivní uhlí a červené víno">
            <a:hlinkClick r:id="" action="ppaction://media"/>
            <a:extLst>
              <a:ext uri="{FF2B5EF4-FFF2-40B4-BE49-F238E27FC236}">
                <a16:creationId xmlns:a16="http://schemas.microsoft.com/office/drawing/2014/main" id="{CED20F25-118C-4C4D-ACFF-A2836D55C1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5802313" cy="435133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3E0A88A-7A1C-45E9-9171-43176F29276C}"/>
              </a:ext>
            </a:extLst>
          </p:cNvPr>
          <p:cNvSpPr txBox="1"/>
          <p:nvPr/>
        </p:nvSpPr>
        <p:spPr>
          <a:xfrm>
            <a:off x="7208196" y="2042809"/>
            <a:ext cx="3686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Aktivní uhlí má schopnost pohlcovat škodlivé, jedovaté látky nebo barviva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Využití: živočišné uhlí – zachycuje bakterie </a:t>
            </a:r>
          </a:p>
        </p:txBody>
      </p:sp>
    </p:spTree>
    <p:extLst>
      <p:ext uri="{BB962C8B-B14F-4D97-AF65-F5344CB8AC3E}">
        <p14:creationId xmlns:p14="http://schemas.microsoft.com/office/powerpoint/2010/main" val="69047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Širokoúhlá obrazovka</PresentationFormat>
  <Paragraphs>58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Motiv Office</vt:lpstr>
      <vt:lpstr>Uhlík a jeho oxidy</vt:lpstr>
      <vt:lpstr>Výskyt uhlíku v přírodě</vt:lpstr>
      <vt:lpstr>Výskyt uhlíku v přírodě</vt:lpstr>
      <vt:lpstr>Uměle vyrobený uhlík</vt:lpstr>
      <vt:lpstr>Vlastnosti uhlíku</vt:lpstr>
      <vt:lpstr>Využití diamantu</vt:lpstr>
      <vt:lpstr>Využití tuhy</vt:lpstr>
      <vt:lpstr>Využití uhlíku uměle vyrobeného</vt:lpstr>
      <vt:lpstr>Vlastnosti aktivního uhlí</vt:lpstr>
      <vt:lpstr>Oxidy uhlíku - výskyt</vt:lpstr>
      <vt:lpstr>Oxid uhličitý - video</vt:lpstr>
      <vt:lpstr>Použití oxidu uhličitého</vt:lpstr>
      <vt:lpstr>Oxid uhelnatý</vt:lpstr>
      <vt:lpstr>Vznik oxidu uhelnatého</vt:lpstr>
      <vt:lpstr>Pozor na oxid uhelnatý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Uhlík a jeho oxidy</dc:title>
  <dc:creator>Šnircová Monika</dc:creator>
  <cp:lastModifiedBy>Šnircová Monika</cp:lastModifiedBy>
  <cp:revision>10</cp:revision>
  <dcterms:created xsi:type="dcterms:W3CDTF">2021-02-15T19:00:23Z</dcterms:created>
  <dcterms:modified xsi:type="dcterms:W3CDTF">2021-02-17T08:30:35Z</dcterms:modified>
</cp:coreProperties>
</file>