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3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8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1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56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6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4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Freeform: Shape 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37" name="Freeform: Shape 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8" name="Freeform: Shape 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E728E6-A07E-4A6C-AB92-D56E1402F6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2" descr="Majestátní lev ve zlaté trávě">
            <a:extLst>
              <a:ext uri="{FF2B5EF4-FFF2-40B4-BE49-F238E27FC236}">
                <a16:creationId xmlns:a16="http://schemas.microsoft.com/office/drawing/2014/main" id="{D46695F9-ED68-4D58-9E61-56DC1B4A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r="-1" b="1572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F1CC24-7BAE-47A0-907C-3D3F16B9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744910"/>
            <a:ext cx="10190071" cy="9974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Kočkovité</a:t>
            </a:r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šelmy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0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C0E6139-8A19-4905-87E2-E547D7B7F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C05FFBD-B86A-4BD3-A147-FA95CE03C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EB69F8B1-78FB-4562-8A0D-8D2963675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4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9355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73935-349C-4617-B2AF-51176AF7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Levhart skvrnitý</a:t>
            </a:r>
          </a:p>
        </p:txBody>
      </p:sp>
      <p:pic>
        <p:nvPicPr>
          <p:cNvPr id="8" name="Zástupný obsah 7" descr="Obsah obrázku strom, exteriér, savci, velká kočka&#10;&#10;Popis byl vytvořen automaticky">
            <a:extLst>
              <a:ext uri="{FF2B5EF4-FFF2-40B4-BE49-F238E27FC236}">
                <a16:creationId xmlns:a16="http://schemas.microsoft.com/office/drawing/2014/main" id="{C19EED1C-7E9B-450F-81C5-8793A9D417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64" y="982494"/>
            <a:ext cx="6900153" cy="517511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7775246-4B35-46C1-85E2-9A7EFC8A7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213043"/>
            <a:ext cx="3932237" cy="314689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Nejobratnější šelma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Obratně šplhá po stromech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 žlutohnědé srsti má černé skvrny</a:t>
            </a:r>
          </a:p>
        </p:txBody>
      </p:sp>
    </p:spTree>
    <p:extLst>
      <p:ext uri="{BB962C8B-B14F-4D97-AF65-F5344CB8AC3E}">
        <p14:creationId xmlns:p14="http://schemas.microsoft.com/office/powerpoint/2010/main" val="87696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39015-DDF2-4989-891A-B18089EF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Jaguár americký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D02EE66-7F2D-4B49-9D7A-CADEF1545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17906"/>
            <a:ext cx="3932237" cy="36510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Má žlutohnědou srst s tmavými skvrnami ve tvaru „kytiček“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Žije v Americe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Dobře plave a leze po stromech</a:t>
            </a:r>
          </a:p>
        </p:txBody>
      </p:sp>
      <p:pic>
        <p:nvPicPr>
          <p:cNvPr id="12" name="Zástupný obsah 11" descr="Obsah obrázku savci, tráva, exteriér, velká kočka&#10;&#10;Popis byl vytvořen automaticky">
            <a:extLst>
              <a:ext uri="{FF2B5EF4-FFF2-40B4-BE49-F238E27FC236}">
                <a16:creationId xmlns:a16="http://schemas.microsoft.com/office/drawing/2014/main" id="{045921CA-8BB0-4B56-B878-8CB0C8D68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652" y="1147654"/>
            <a:ext cx="6959107" cy="4620847"/>
          </a:xfrm>
        </p:spPr>
      </p:pic>
    </p:spTree>
    <p:extLst>
      <p:ext uri="{BB962C8B-B14F-4D97-AF65-F5344CB8AC3E}">
        <p14:creationId xmlns:p14="http://schemas.microsoft.com/office/powerpoint/2010/main" val="5833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BCF06C-6BC4-44F0-864C-DE9BDD7F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145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Panter – černá forma levharta nebo jaguára</a:t>
            </a:r>
          </a:p>
        </p:txBody>
      </p:sp>
      <p:pic>
        <p:nvPicPr>
          <p:cNvPr id="9" name="Zástupný obsah 8" descr="Obsah obrázku savci, strom, černá, vsedě&#10;&#10;Popis byl vytvořen automaticky">
            <a:extLst>
              <a:ext uri="{FF2B5EF4-FFF2-40B4-BE49-F238E27FC236}">
                <a16:creationId xmlns:a16="http://schemas.microsoft.com/office/drawing/2014/main" id="{1C9BFD81-4B60-4746-82DE-ACAA4B365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371" y="1825624"/>
            <a:ext cx="6404521" cy="4803391"/>
          </a:xfrm>
        </p:spPr>
      </p:pic>
    </p:spTree>
    <p:extLst>
      <p:ext uri="{BB962C8B-B14F-4D97-AF65-F5344CB8AC3E}">
        <p14:creationId xmlns:p14="http://schemas.microsoft.com/office/powerpoint/2010/main" val="41901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21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5" name="Freeform: Shape 123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6" name="Freeform: Shape 125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7" name="Freeform: Shape 127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8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79" name="Freeform: Shape 130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31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32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33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34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35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36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6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87" name="Freeform: Shape 13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4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4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4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4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4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4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94" name="Rectangle 147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5" name="Rectangle 149">
            <a:extLst>
              <a:ext uri="{FF2B5EF4-FFF2-40B4-BE49-F238E27FC236}">
                <a16:creationId xmlns:a16="http://schemas.microsoft.com/office/drawing/2014/main" id="{996DFAFB-BCE1-4BEC-82FB-D574234DE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Zástupný obsah 9" descr="Obsah obrázku savci, divoká kočka, kočka, puma&#10;&#10;Popis byl vytvořen automaticky">
            <a:extLst>
              <a:ext uri="{FF2B5EF4-FFF2-40B4-BE49-F238E27FC236}">
                <a16:creationId xmlns:a16="http://schemas.microsoft.com/office/drawing/2014/main" id="{18B87D66-0D81-40AD-9564-3A1D4DE66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9" b="-1"/>
          <a:stretch/>
        </p:blipFill>
        <p:spPr>
          <a:xfrm>
            <a:off x="-33168" y="3746"/>
            <a:ext cx="12188932" cy="6856614"/>
          </a:xfrm>
          <a:prstGeom prst="rect">
            <a:avLst/>
          </a:prstGeom>
        </p:spPr>
      </p:pic>
      <p:sp>
        <p:nvSpPr>
          <p:cNvPr id="196" name="Rectangle 151">
            <a:extLst>
              <a:ext uri="{FF2B5EF4-FFF2-40B4-BE49-F238E27FC236}">
                <a16:creationId xmlns:a16="http://schemas.microsoft.com/office/drawing/2014/main" id="{F23DAFF7-4C98-4E0E-8986-198D54B6C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1AF4B-8798-4F54-B53F-8E8AD3AD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8" y="390838"/>
            <a:ext cx="4958128" cy="9808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Puma </a:t>
            </a:r>
            <a:r>
              <a:rPr lang="en-US" sz="5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americká</a:t>
            </a:r>
            <a:endParaRPr lang="en-US" sz="5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443D9D-4C0D-4FBA-8D93-077CD2384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61" y="4900794"/>
            <a:ext cx="4958128" cy="17650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Rezavě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hnědá</a:t>
            </a:r>
            <a:r>
              <a:rPr lang="en-US" sz="2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srst</a:t>
            </a:r>
            <a:endParaRPr lang="cs-CZ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r>
              <a:rPr lang="cs-CZ" sz="2200" dirty="0">
                <a:solidFill>
                  <a:srgbClr val="FFFFFF"/>
                </a:solidFill>
              </a:rPr>
              <a:t>Na tvářích 2 tmavé skvrny</a:t>
            </a:r>
            <a:endParaRPr lang="en-US" sz="22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97" name="Top Left">
            <a:extLst>
              <a:ext uri="{FF2B5EF4-FFF2-40B4-BE49-F238E27FC236}">
                <a16:creationId xmlns:a16="http://schemas.microsoft.com/office/drawing/2014/main" id="{18579DB9-24B0-487B-81E3-8D02AD5F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98" name="Freeform: Shape 154">
              <a:extLst>
                <a:ext uri="{FF2B5EF4-FFF2-40B4-BE49-F238E27FC236}">
                  <a16:creationId xmlns:a16="http://schemas.microsoft.com/office/drawing/2014/main" id="{7180CB2C-161F-4538-9214-24AF97B01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55">
              <a:extLst>
                <a:ext uri="{FF2B5EF4-FFF2-40B4-BE49-F238E27FC236}">
                  <a16:creationId xmlns:a16="http://schemas.microsoft.com/office/drawing/2014/main" id="{EE25AFBE-8731-4348-B66F-FD7E38F7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56">
              <a:extLst>
                <a:ext uri="{FF2B5EF4-FFF2-40B4-BE49-F238E27FC236}">
                  <a16:creationId xmlns:a16="http://schemas.microsoft.com/office/drawing/2014/main" id="{5F6C27D8-4E47-470F-B6B5-407CE7D1D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157">
              <a:extLst>
                <a:ext uri="{FF2B5EF4-FFF2-40B4-BE49-F238E27FC236}">
                  <a16:creationId xmlns:a16="http://schemas.microsoft.com/office/drawing/2014/main" id="{66348964-B561-445E-A6A4-730FBA428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158">
              <a:extLst>
                <a:ext uri="{FF2B5EF4-FFF2-40B4-BE49-F238E27FC236}">
                  <a16:creationId xmlns:a16="http://schemas.microsoft.com/office/drawing/2014/main" id="{C5D1A3FD-B031-4670-8F09-29E8E38D4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159">
              <a:extLst>
                <a:ext uri="{FF2B5EF4-FFF2-40B4-BE49-F238E27FC236}">
                  <a16:creationId xmlns:a16="http://schemas.microsoft.com/office/drawing/2014/main" id="{80BD3287-1860-4987-8CA5-8728EDBB6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160">
              <a:extLst>
                <a:ext uri="{FF2B5EF4-FFF2-40B4-BE49-F238E27FC236}">
                  <a16:creationId xmlns:a16="http://schemas.microsoft.com/office/drawing/2014/main" id="{E1FEEEA6-82B5-4005-A3D5-FC2A152F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05" name="Bottom Right">
            <a:extLst>
              <a:ext uri="{FF2B5EF4-FFF2-40B4-BE49-F238E27FC236}">
                <a16:creationId xmlns:a16="http://schemas.microsoft.com/office/drawing/2014/main" id="{8F281804-17FE-49B9-9065-1A44CD473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64" name="Graphic 157">
              <a:extLst>
                <a:ext uri="{FF2B5EF4-FFF2-40B4-BE49-F238E27FC236}">
                  <a16:creationId xmlns:a16="http://schemas.microsoft.com/office/drawing/2014/main" id="{737BB70B-7AAF-4229-8400-5AFF12A23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06" name="Freeform: Shape 165">
                <a:extLst>
                  <a:ext uri="{FF2B5EF4-FFF2-40B4-BE49-F238E27FC236}">
                    <a16:creationId xmlns:a16="http://schemas.microsoft.com/office/drawing/2014/main" id="{9B992201-AA48-4BE7-ADC2-908B16934F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166">
                <a:extLst>
                  <a:ext uri="{FF2B5EF4-FFF2-40B4-BE49-F238E27FC236}">
                    <a16:creationId xmlns:a16="http://schemas.microsoft.com/office/drawing/2014/main" id="{840E3649-4ED2-4501-AF92-DEC3DFF5C8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167">
                <a:extLst>
                  <a:ext uri="{FF2B5EF4-FFF2-40B4-BE49-F238E27FC236}">
                    <a16:creationId xmlns:a16="http://schemas.microsoft.com/office/drawing/2014/main" id="{68B38FD5-4195-4693-8AB7-D01C58D21E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168">
                <a:extLst>
                  <a:ext uri="{FF2B5EF4-FFF2-40B4-BE49-F238E27FC236}">
                    <a16:creationId xmlns:a16="http://schemas.microsoft.com/office/drawing/2014/main" id="{F0635352-3FD2-43A8-832C-705F1CB917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169">
                <a:extLst>
                  <a:ext uri="{FF2B5EF4-FFF2-40B4-BE49-F238E27FC236}">
                    <a16:creationId xmlns:a16="http://schemas.microsoft.com/office/drawing/2014/main" id="{FBEAF61E-74F7-41BA-9576-39B196150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170">
                <a:extLst>
                  <a:ext uri="{FF2B5EF4-FFF2-40B4-BE49-F238E27FC236}">
                    <a16:creationId xmlns:a16="http://schemas.microsoft.com/office/drawing/2014/main" id="{AB31D9B5-1401-4F40-BEE6-D49291995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171">
                <a:extLst>
                  <a:ext uri="{FF2B5EF4-FFF2-40B4-BE49-F238E27FC236}">
                    <a16:creationId xmlns:a16="http://schemas.microsoft.com/office/drawing/2014/main" id="{8EDD38F5-BC63-401D-8C72-8D41A360A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3" name="Freeform: Shape 164">
              <a:extLst>
                <a:ext uri="{FF2B5EF4-FFF2-40B4-BE49-F238E27FC236}">
                  <a16:creationId xmlns:a16="http://schemas.microsoft.com/office/drawing/2014/main" id="{05CE5B18-7300-438F-80EB-4F4E431C8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98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62095-9C8F-4840-A6F2-D66A291A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6502"/>
          </a:xfrm>
        </p:spPr>
        <p:txBody>
          <a:bodyPr/>
          <a:lstStyle/>
          <a:p>
            <a:r>
              <a:rPr lang="cs-CZ" dirty="0"/>
              <a:t>Gepard štíhlý</a:t>
            </a:r>
          </a:p>
        </p:txBody>
      </p:sp>
      <p:pic>
        <p:nvPicPr>
          <p:cNvPr id="6" name="Zástupný obsah 5" descr="Obsah obrázku tráva, exteriér, savci, velká kočka&#10;&#10;Popis byl vytvořen automaticky">
            <a:extLst>
              <a:ext uri="{FF2B5EF4-FFF2-40B4-BE49-F238E27FC236}">
                <a16:creationId xmlns:a16="http://schemas.microsoft.com/office/drawing/2014/main" id="{2F0F7A1B-6E0C-4E24-A799-B9B332C7F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49" y="606124"/>
            <a:ext cx="7315719" cy="4879527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A59BB5A-3C14-4EE5-8331-1A161D3B2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Nejrychlejší suchozemské zvíře – pohybuje se rychlostí až 110 km/h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Od ostatních kočkovitých šelem se liší – nemá zatažitelné drápy, dlouhé štíhlé nohy</a:t>
            </a:r>
          </a:p>
        </p:txBody>
      </p:sp>
    </p:spTree>
    <p:extLst>
      <p:ext uri="{BB962C8B-B14F-4D97-AF65-F5344CB8AC3E}">
        <p14:creationId xmlns:p14="http://schemas.microsoft.com/office/powerpoint/2010/main" val="23392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3" name="Top Left">
            <a:extLst>
              <a:ext uri="{FF2B5EF4-FFF2-40B4-BE49-F238E27FC236}">
                <a16:creationId xmlns:a16="http://schemas.microsoft.com/office/drawing/2014/main" id="{DC655204-C06A-4A55-9BB4-C79C4AF9D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83BC876-5C0C-438A-8928-B1EC2E1E4D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9B3EEC1-86B7-4DB1-AB38-E2D749392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B2CD0B-3D3E-4CF3-92F5-7AE77C22C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1561934-15F2-4620-A65F-28EB73CD7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B9278E2-D464-4DE2-B229-D3D02ED2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AA3CE0-412D-4C03-9203-878479E0A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5785346-E446-47E2-B3DD-C1C561E68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6388E0-BD20-4901-B128-88D3D56A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A2D25947-F50C-4AB4-BC21-69B139749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987809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Znaky kočkovitých šelem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7DA6AA-9AFD-4774-814A-685B92E6A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384474"/>
            <a:ext cx="4987488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Kulatá hlava, krátké čelisti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Oči směřují dopředu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Vztyčené uši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Na čenichu hmatové vousy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Výrazné špičáky a trháky</a:t>
            </a:r>
            <a:endParaRPr lang="en-US" sz="2000" dirty="0"/>
          </a:p>
        </p:txBody>
      </p:sp>
      <p:pic>
        <p:nvPicPr>
          <p:cNvPr id="8" name="Zástupný obsah 7" descr="Obsah obrázku savci, velká kočka, tygr&#10;&#10;Popis byl vytvořen automaticky">
            <a:extLst>
              <a:ext uri="{FF2B5EF4-FFF2-40B4-BE49-F238E27FC236}">
                <a16:creationId xmlns:a16="http://schemas.microsoft.com/office/drawing/2014/main" id="{14580033-7CA2-4B07-A2FD-6A564FDB6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8" r="-1" b="15192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3" name="Bottom Right">
            <a:extLst>
              <a:ext uri="{FF2B5EF4-FFF2-40B4-BE49-F238E27FC236}">
                <a16:creationId xmlns:a16="http://schemas.microsoft.com/office/drawing/2014/main" id="{4C476EAB-383B-48F9-B661-B049EB50A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045FFB7-76A2-4C6F-A15F-23BF1597CB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55" name="Graphic 157">
              <a:extLst>
                <a:ext uri="{FF2B5EF4-FFF2-40B4-BE49-F238E27FC236}">
                  <a16:creationId xmlns:a16="http://schemas.microsoft.com/office/drawing/2014/main" id="{F4E5EB5B-D417-4B20-9CBE-F3DCCA5F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6643958-DAAD-4611-BCC7-9BDB5917C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63D00C7-B9D3-4681-8C55-F137CBD364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539B678-9BB9-4639-B9A4-4511639BB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C14F8CDF-D0D2-43AD-A7AB-0871C24A6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5D54C27-D98D-4E8C-87BD-E0ECAB3BA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A10EDED-B646-4197-BF0C-C4A83018BA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9B3D029-DC96-4655-89E2-D9387B3D5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F12D98D-E6A5-437D-830E-C5C0E7ACE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96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EC7F92-2531-42B4-94B7-3E2196C61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3421127" cy="1325563"/>
          </a:xfrm>
        </p:spPr>
        <p:txBody>
          <a:bodyPr/>
          <a:lstStyle/>
          <a:p>
            <a:r>
              <a:rPr lang="cs-CZ" dirty="0"/>
              <a:t>Zrak kočky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FEB97F8-61F2-4730-BAA1-4856A7843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110043" cy="823912"/>
          </a:xfrm>
        </p:spPr>
        <p:txBody>
          <a:bodyPr/>
          <a:lstStyle/>
          <a:p>
            <a:r>
              <a:rPr lang="cs-CZ" dirty="0"/>
              <a:t>Ve dne</a:t>
            </a:r>
          </a:p>
        </p:txBody>
      </p:sp>
      <p:pic>
        <p:nvPicPr>
          <p:cNvPr id="8" name="Zástupný obsah 7" descr="Obsah obrázku kočka, kočka domácí, savci, interiér&#10;&#10;Popis byl vytvořen automaticky">
            <a:extLst>
              <a:ext uri="{FF2B5EF4-FFF2-40B4-BE49-F238E27FC236}">
                <a16:creationId xmlns:a16="http://schemas.microsoft.com/office/drawing/2014/main" id="{971E0CF5-4CA6-4631-BD39-C8A8A7396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006726"/>
            <a:ext cx="4613957" cy="2875600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46830E2-7C81-4231-A533-4571F10F1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V noci</a:t>
            </a:r>
          </a:p>
        </p:txBody>
      </p:sp>
      <p:pic>
        <p:nvPicPr>
          <p:cNvPr id="12" name="Zástupný obsah 11" descr="Obsah obrázku kočka, savci, kočka domácí, zelená&#10;&#10;Popis byl vytvořen automaticky">
            <a:extLst>
              <a:ext uri="{FF2B5EF4-FFF2-40B4-BE49-F238E27FC236}">
                <a16:creationId xmlns:a16="http://schemas.microsoft.com/office/drawing/2014/main" id="{7971EF03-F4A0-4D41-8714-A68FE094A68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2732762"/>
            <a:ext cx="5183188" cy="3455458"/>
          </a:xfr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BA7A7700-2EF7-48FD-A6F6-005DFB70BB5A}"/>
              </a:ext>
            </a:extLst>
          </p:cNvPr>
          <p:cNvSpPr txBox="1"/>
          <p:nvPr/>
        </p:nvSpPr>
        <p:spPr>
          <a:xfrm>
            <a:off x="6909847" y="530146"/>
            <a:ext cx="473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Kočky umí regulovat množství světla, které proniká do oka, proto se jim zornice rozšiřují a </a:t>
            </a:r>
            <a:r>
              <a:rPr lang="cs-CZ" dirty="0" err="1"/>
              <a:t>zúžují</a:t>
            </a:r>
            <a:r>
              <a:rPr lang="cs-CZ" dirty="0"/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146EB5E-CC01-476C-B024-8298AFD8D764}"/>
              </a:ext>
            </a:extLst>
          </p:cNvPr>
          <p:cNvSpPr txBox="1"/>
          <p:nvPr/>
        </p:nvSpPr>
        <p:spPr>
          <a:xfrm>
            <a:off x="8229600" y="1337268"/>
            <a:ext cx="253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Vidí barevně i za šera</a:t>
            </a:r>
          </a:p>
        </p:txBody>
      </p:sp>
    </p:spTree>
    <p:extLst>
      <p:ext uri="{BB962C8B-B14F-4D97-AF65-F5344CB8AC3E}">
        <p14:creationId xmlns:p14="http://schemas.microsoft.com/office/powerpoint/2010/main" val="20845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7971B-FF6E-4DA4-B746-A33C7304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těla</a:t>
            </a:r>
          </a:p>
        </p:txBody>
      </p:sp>
      <p:pic>
        <p:nvPicPr>
          <p:cNvPr id="6" name="Zástupný obsah 5" descr="Obsah obrázku strom, savci, exteriér, velká kočka&#10;&#10;Popis byl vytvořen automaticky">
            <a:extLst>
              <a:ext uri="{FF2B5EF4-FFF2-40B4-BE49-F238E27FC236}">
                <a16:creationId xmlns:a16="http://schemas.microsoft.com/office/drawing/2014/main" id="{84575BBF-4E90-4AB2-B6C1-0DE73962C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859" y="1860901"/>
            <a:ext cx="6904141" cy="459826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100008-E572-4E69-98C8-740842DFF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Pružné a ohebné tělo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Nemají klíční kost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Kryté hebkou srstí – barva srsti -  maskování v přírodě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000" dirty="0"/>
              <a:t>Mají zatažitelné drápy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343DC85-8293-478D-AC9F-268CC7A26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50" y="152703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6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4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85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7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88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90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94866B6D-41B9-443F-859D-82CFF3A7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LOV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2D0B58-5ED1-452F-BA42-06478E75E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1800" dirty="0"/>
              <a:t>Na kořist číhá a loví skokem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endParaRPr lang="cs-CZ" sz="1800" dirty="0"/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1800" dirty="0"/>
              <a:t>Loví za šera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endParaRPr lang="cs-CZ" sz="1800" dirty="0"/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1800" dirty="0"/>
              <a:t>Převážně masožravci</a:t>
            </a:r>
            <a:endParaRPr lang="en-US" sz="1800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A96FB06-70B8-4258-8D33-9FCE69507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0" r="16036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91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3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169F0-B5E0-437A-8A1F-4B3313E61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Rys ostrovid</a:t>
            </a:r>
          </a:p>
        </p:txBody>
      </p:sp>
      <p:pic>
        <p:nvPicPr>
          <p:cNvPr id="6" name="Zástupný obsah 5" descr="Obsah obrázku savci, divoká kočka, strom, kočka&#10;&#10;Popis byl vytvořen automaticky">
            <a:extLst>
              <a:ext uri="{FF2B5EF4-FFF2-40B4-BE49-F238E27FC236}">
                <a16:creationId xmlns:a16="http://schemas.microsoft.com/office/drawing/2014/main" id="{4CB3D8AE-3E1D-4D92-A39D-7F57EDA2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688" y="856034"/>
            <a:ext cx="6631168" cy="4558928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720BF4-D56F-4D4E-812C-558129D4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60396"/>
            <a:ext cx="3932237" cy="34085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Rezavě hnědá srst s tmavými skvrnami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Na konci ušních boltců má černé štětičky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Největší kočkovitá šelma v ČR</a:t>
            </a:r>
          </a:p>
        </p:txBody>
      </p:sp>
    </p:spTree>
    <p:extLst>
      <p:ext uri="{BB962C8B-B14F-4D97-AF65-F5344CB8AC3E}">
        <p14:creationId xmlns:p14="http://schemas.microsoft.com/office/powerpoint/2010/main" val="32563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FA45DE-908B-4096-B60D-962192B97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Lev africký</a:t>
            </a:r>
          </a:p>
        </p:txBody>
      </p:sp>
      <p:pic>
        <p:nvPicPr>
          <p:cNvPr id="6" name="Zástupný obsah 5" descr="Obsah obrázku lev, velká kočka, savci, pes&#10;&#10;Popis byl vytvořen automaticky">
            <a:extLst>
              <a:ext uri="{FF2B5EF4-FFF2-40B4-BE49-F238E27FC236}">
                <a16:creationId xmlns:a16="http://schemas.microsoft.com/office/drawing/2014/main" id="{1C6DD6C7-9C91-4FA5-A454-58426E0E0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233745"/>
            <a:ext cx="6590890" cy="4119306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661381-5328-40E3-B6F5-ADA61207D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93587"/>
            <a:ext cx="3932237" cy="315946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Žije ve skupinách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Pohlavní dvojtvárnost  - samci mají hřívu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Potravu loví samice, žerou první samci</a:t>
            </a:r>
          </a:p>
        </p:txBody>
      </p:sp>
    </p:spTree>
    <p:extLst>
      <p:ext uri="{BB962C8B-B14F-4D97-AF65-F5344CB8AC3E}">
        <p14:creationId xmlns:p14="http://schemas.microsoft.com/office/powerpoint/2010/main" val="327747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id="{FADD1535-ED83-48B3-8EB1-671A080F0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70C64DB-421C-4FFD-8EB1-A7D1A5DC1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04BFFB-0C30-49E1-B4F0-243531219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8C7354-F4EF-4BC5-BF44-01614E0B9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45981B8-FB15-43E7-B1CE-AE4A5E9B1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5F05D22-2B12-4452-A804-346878D55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B26EE6B-DF99-4B8A-8859-82A92A59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E8FB053-1663-44BA-8128-0C19BD762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E5E4F4-4EE0-49E3-98E5-F1E2BB91A7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770863D0-B9AB-42FE-BBAC-55D34C13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Tygr </a:t>
            </a:r>
            <a:r>
              <a:rPr lang="cs-CZ" sz="36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ussurejský</a:t>
            </a:r>
            <a:endParaRPr lang="en-US" sz="36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38C7420-2AA8-4058-B939-376F0E1EE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56" y="2384474"/>
            <a:ext cx="4390524" cy="3728613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Největší kočkovitá šelma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Hmotnost samce 380 kg, délka 4   </a:t>
            </a:r>
          </a:p>
          <a:p>
            <a:r>
              <a:rPr lang="cs-CZ" sz="2000" dirty="0"/>
              <a:t>    metry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Barva a pruhy na těle – maskování</a:t>
            </a:r>
          </a:p>
          <a:p>
            <a:pPr indent="-228600">
              <a:buFont typeface="Avenir Next LT Pro" panose="020B0504020202020204" pitchFamily="34" charset="0"/>
              <a:buChar char="+"/>
            </a:pPr>
            <a:r>
              <a:rPr lang="cs-CZ" sz="2000" dirty="0"/>
              <a:t>samotář</a:t>
            </a:r>
          </a:p>
        </p:txBody>
      </p:sp>
      <p:pic>
        <p:nvPicPr>
          <p:cNvPr id="6" name="Zástupný obsah 5" descr="Obsah obrázku tráva, exteriér, savci, strom&#10;&#10;Popis byl vytvořen automaticky">
            <a:extLst>
              <a:ext uri="{FF2B5EF4-FFF2-40B4-BE49-F238E27FC236}">
                <a16:creationId xmlns:a16="http://schemas.microsoft.com/office/drawing/2014/main" id="{4D0459A6-2CEB-4F16-A265-B12332659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2" r="22213" b="2"/>
          <a:stretch/>
        </p:blipFill>
        <p:spPr>
          <a:xfrm>
            <a:off x="5996628" y="10"/>
            <a:ext cx="6195372" cy="6857990"/>
          </a:xfrm>
          <a:prstGeom prst="rect">
            <a:avLst/>
          </a:prstGeom>
        </p:spPr>
      </p:pic>
      <p:grpSp>
        <p:nvGrpSpPr>
          <p:cNvPr id="51" name="Bottom Right">
            <a:extLst>
              <a:ext uri="{FF2B5EF4-FFF2-40B4-BE49-F238E27FC236}">
                <a16:creationId xmlns:a16="http://schemas.microsoft.com/office/drawing/2014/main" id="{01081332-6CA1-49C2-A979-7709509AD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2" name="Graphic 157">
              <a:extLst>
                <a:ext uri="{FF2B5EF4-FFF2-40B4-BE49-F238E27FC236}">
                  <a16:creationId xmlns:a16="http://schemas.microsoft.com/office/drawing/2014/main" id="{826B0664-73BC-4FCB-A447-57F7F6764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3242A3E-DBD8-44D5-930F-DA776CA06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331C242-2FF0-40D4-BF95-4A27680F26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500FE3B-EB2C-4A5D-ABA7-35137B2BA5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E1EA3BF-3A9F-4CD0-9640-6FF67F4430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7F4411F-5B81-451C-A006-8754E1618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4E4D64BD-20E2-44CF-AEB4-A87A43376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B309630-6603-4319-BAB8-93102ABEB3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540FCD4-859A-4602-9CBC-C697E3877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984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C80D47-34E4-4749-91FB-20C2BA3F7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Tygr bílý</a:t>
            </a:r>
          </a:p>
        </p:txBody>
      </p:sp>
      <p:pic>
        <p:nvPicPr>
          <p:cNvPr id="6" name="Zástupný obsah 5" descr="Obsah obrázku tráva, exteriér, savci, velká kočka&#10;&#10;Popis byl vytvořen automaticky">
            <a:extLst>
              <a:ext uri="{FF2B5EF4-FFF2-40B4-BE49-F238E27FC236}">
                <a16:creationId xmlns:a16="http://schemas.microsoft.com/office/drawing/2014/main" id="{E900190A-550B-4C47-BDD9-68D93C875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165" y="901764"/>
            <a:ext cx="7450837" cy="4967224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C5D67B-023E-49CF-B464-817D4DB59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14016"/>
            <a:ext cx="3932237" cy="315497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Vzácný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Žije v Indii</a:t>
            </a:r>
          </a:p>
        </p:txBody>
      </p:sp>
    </p:spTree>
    <p:extLst>
      <p:ext uri="{BB962C8B-B14F-4D97-AF65-F5344CB8AC3E}">
        <p14:creationId xmlns:p14="http://schemas.microsoft.com/office/powerpoint/2010/main" val="38799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ExploreVTI">
  <a:themeElements>
    <a:clrScheme name="AnalogousFromLightSeed_2SEEDS">
      <a:dk1>
        <a:srgbClr val="000000"/>
      </a:dk1>
      <a:lt1>
        <a:srgbClr val="FFFFFF"/>
      </a:lt1>
      <a:dk2>
        <a:srgbClr val="412F24"/>
      </a:dk2>
      <a:lt2>
        <a:srgbClr val="E8E6E2"/>
      </a:lt2>
      <a:accent1>
        <a:srgbClr val="7594C4"/>
      </a:accent1>
      <a:accent2>
        <a:srgbClr val="6DADBB"/>
      </a:accent2>
      <a:accent3>
        <a:srgbClr val="8F8ECF"/>
      </a:accent3>
      <a:accent4>
        <a:srgbClr val="C48475"/>
      </a:accent4>
      <a:accent5>
        <a:srgbClr val="BD9D6C"/>
      </a:accent5>
      <a:accent6>
        <a:srgbClr val="A4A562"/>
      </a:accent6>
      <a:hlink>
        <a:srgbClr val="977F5B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Širokoúhlá obrazovka</PresentationFormat>
  <Paragraphs>65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AvenirNext LT Pro Medium</vt:lpstr>
      <vt:lpstr>Sagona Book</vt:lpstr>
      <vt:lpstr>Wingdings</vt:lpstr>
      <vt:lpstr>ExploreVTI</vt:lpstr>
      <vt:lpstr>Kočkovité šelmy</vt:lpstr>
      <vt:lpstr>Znaky kočkovitých šelem</vt:lpstr>
      <vt:lpstr>Zrak kočky</vt:lpstr>
      <vt:lpstr>Stavba těla</vt:lpstr>
      <vt:lpstr>LOV</vt:lpstr>
      <vt:lpstr>Rys ostrovid</vt:lpstr>
      <vt:lpstr>Lev africký</vt:lpstr>
      <vt:lpstr>Tygr ussurejský</vt:lpstr>
      <vt:lpstr>Tygr bílý</vt:lpstr>
      <vt:lpstr>Levhart skvrnitý</vt:lpstr>
      <vt:lpstr>Jaguár americký</vt:lpstr>
      <vt:lpstr>Panter – černá forma levharta nebo jaguára</vt:lpstr>
      <vt:lpstr>Puma americká</vt:lpstr>
      <vt:lpstr>Gepard štíhlý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Kočkovité šelmy</dc:title>
  <dc:creator>Šnircová Monika</dc:creator>
  <cp:lastModifiedBy>Šnircová Monika</cp:lastModifiedBy>
  <cp:revision>12</cp:revision>
  <dcterms:created xsi:type="dcterms:W3CDTF">2021-02-17T12:22:08Z</dcterms:created>
  <dcterms:modified xsi:type="dcterms:W3CDTF">2021-02-17T18:50:43Z</dcterms:modified>
</cp:coreProperties>
</file>