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0T11:17:3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0T11:32:29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89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2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3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8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2,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8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8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46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4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2,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297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9662EEA-318E-4D4C-9863-FC36927B0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0FBE8EC-1812-4EE8-AE95-F57CA25A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59CA1A0-665C-4FC9-BE25-8C45BB69D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6D20DF-CE98-4EA3-96C8-C03C3A8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F4F969-231A-47F8-B945-EC0F4B9C1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86" y="5542322"/>
            <a:ext cx="6970985" cy="527737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dirty="0"/>
              <a:t>Život včely medonosné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673029-5C41-47DD-9BA6-D2C6EB84A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929" y="6291998"/>
            <a:ext cx="5553331" cy="429369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1500" dirty="0"/>
              <a:t>Včely žijí ve společenstvu, kterému říkáme VČELSTVO</a:t>
            </a:r>
          </a:p>
        </p:txBody>
      </p:sp>
    </p:spTree>
    <p:extLst>
      <p:ext uri="{BB962C8B-B14F-4D97-AF65-F5344CB8AC3E}">
        <p14:creationId xmlns:p14="http://schemas.microsoft.com/office/powerpoint/2010/main" val="42797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FC513-0553-4460-8BCD-A2EAF9AC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37" y="175367"/>
            <a:ext cx="3881044" cy="1216024"/>
          </a:xfrm>
        </p:spPr>
        <p:txBody>
          <a:bodyPr/>
          <a:lstStyle/>
          <a:p>
            <a:r>
              <a:rPr lang="cs-CZ" dirty="0"/>
              <a:t>Vývin včely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2AAF588-4152-4588-85D6-CA6ADD576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1246"/>
            <a:ext cx="7834009" cy="587550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EEE295-5BE0-4529-A486-A2F46F2838EC}"/>
              </a:ext>
            </a:extLst>
          </p:cNvPr>
          <p:cNvSpPr txBox="1"/>
          <p:nvPr/>
        </p:nvSpPr>
        <p:spPr>
          <a:xfrm>
            <a:off x="441415" y="1362468"/>
            <a:ext cx="305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Proměna dokonalá: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B4763D8-EF5D-4BAF-9A44-8F32B41E6D68}"/>
              </a:ext>
            </a:extLst>
          </p:cNvPr>
          <p:cNvSpPr txBox="1"/>
          <p:nvPr/>
        </p:nvSpPr>
        <p:spPr>
          <a:xfrm>
            <a:off x="603315" y="1890001"/>
            <a:ext cx="2582945" cy="170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Vajíčko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Larva </a:t>
            </a:r>
            <a:r>
              <a:rPr lang="cs-CZ" sz="1600" dirty="0"/>
              <a:t>nymfa)</a:t>
            </a:r>
            <a:endParaRPr lang="cs-CZ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Kukla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Dospělý jedinec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59FE8A9-B80E-4F82-8050-E5B1D0AF7A1D}"/>
              </a:ext>
            </a:extLst>
          </p:cNvPr>
          <p:cNvSpPr txBox="1"/>
          <p:nvPr/>
        </p:nvSpPr>
        <p:spPr>
          <a:xfrm>
            <a:off x="834144" y="4215259"/>
            <a:ext cx="212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Proměna nedokonalá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9A5A70-5916-4BA5-90A2-96B372B3197F}"/>
              </a:ext>
            </a:extLst>
          </p:cNvPr>
          <p:cNvSpPr txBox="1"/>
          <p:nvPr/>
        </p:nvSpPr>
        <p:spPr>
          <a:xfrm>
            <a:off x="855936" y="4883085"/>
            <a:ext cx="1871987" cy="1291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Vajíčko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Larva</a:t>
            </a:r>
          </a:p>
          <a:p>
            <a:pPr>
              <a:lnSpc>
                <a:spcPct val="150000"/>
              </a:lnSpc>
            </a:pPr>
            <a:r>
              <a:rPr lang="cs-CZ" dirty="0"/>
              <a:t>3. Dospělý jedinec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0AAC91-49CC-47CF-8DA3-F2E696030CFA}"/>
              </a:ext>
            </a:extLst>
          </p:cNvPr>
          <p:cNvSpPr txBox="1"/>
          <p:nvPr/>
        </p:nvSpPr>
        <p:spPr>
          <a:xfrm>
            <a:off x="7767687" y="598713"/>
            <a:ext cx="342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Larva a dospělec si nejsou podobní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2C420B-5157-4CD2-9306-29EB741EFF46}"/>
              </a:ext>
            </a:extLst>
          </p:cNvPr>
          <p:cNvSpPr txBox="1"/>
          <p:nvPr/>
        </p:nvSpPr>
        <p:spPr>
          <a:xfrm>
            <a:off x="7918515" y="3428999"/>
            <a:ext cx="36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Larva a dospělec si jsou podobní</a:t>
            </a:r>
          </a:p>
        </p:txBody>
      </p:sp>
    </p:spTree>
    <p:extLst>
      <p:ext uri="{BB962C8B-B14F-4D97-AF65-F5344CB8AC3E}">
        <p14:creationId xmlns:p14="http://schemas.microsoft.com/office/powerpoint/2010/main" val="3499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E777BC-3EB0-4C3F-BDDB-F3D6E375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Včelstvo</a:t>
            </a:r>
            <a:endParaRPr lang="en-US" dirty="0"/>
          </a:p>
        </p:txBody>
      </p:sp>
      <p:pic>
        <p:nvPicPr>
          <p:cNvPr id="5" name="Zástupný obsah 4" descr="Obsah obrázku text, hmyz, roztoči&#10;&#10;Popis byl vytvořen automaticky">
            <a:extLst>
              <a:ext uri="{FF2B5EF4-FFF2-40B4-BE49-F238E27FC236}">
                <a16:creationId xmlns:a16="http://schemas.microsoft.com/office/drawing/2014/main" id="{D5911F19-2576-492F-8E7F-0DD943534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2" y="2816402"/>
            <a:ext cx="10768181" cy="269204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1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FAB63-509D-4673-AE7B-4DDAA089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381027"/>
          </a:xfrm>
        </p:spPr>
        <p:txBody>
          <a:bodyPr/>
          <a:lstStyle/>
          <a:p>
            <a:r>
              <a:rPr lang="cs-CZ" dirty="0"/>
              <a:t>Královna</a:t>
            </a:r>
          </a:p>
        </p:txBody>
      </p:sp>
      <p:pic>
        <p:nvPicPr>
          <p:cNvPr id="6" name="Zástupný obsah 5" descr="Obsah obrázku objekt v exteriéru, včelí plástev, hmyz, různorodost&#10;&#10;Popis byl vytvořen automaticky">
            <a:extLst>
              <a:ext uri="{FF2B5EF4-FFF2-40B4-BE49-F238E27FC236}">
                <a16:creationId xmlns:a16="http://schemas.microsoft.com/office/drawing/2014/main" id="{064F94C5-B6E2-43EE-9A58-0033B4E0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38" y="1147713"/>
            <a:ext cx="5562600" cy="370469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ED9F0D-B5E7-4C85-9460-E0A525A8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Označována také jako matka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Klade vajíčka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Žije 3 až 4 roky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Pokud se v úlu vyvine nová matka, stará matka opouští úl s částí včelstva - rojení</a:t>
            </a:r>
          </a:p>
        </p:txBody>
      </p:sp>
    </p:spTree>
    <p:extLst>
      <p:ext uri="{BB962C8B-B14F-4D97-AF65-F5344CB8AC3E}">
        <p14:creationId xmlns:p14="http://schemas.microsoft.com/office/powerpoint/2010/main" val="22284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150E7C-0EA6-4BC2-8505-54F4BB68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Dělnice</a:t>
            </a:r>
          </a:p>
        </p:txBody>
      </p:sp>
      <p:pic>
        <p:nvPicPr>
          <p:cNvPr id="6" name="Zástupný obsah 5" descr="Obsah obrázku žlutá, květina, rostlina, prha arnika&#10;&#10;Popis byl vytvořen automaticky">
            <a:extLst>
              <a:ext uri="{FF2B5EF4-FFF2-40B4-BE49-F238E27FC236}">
                <a16:creationId xmlns:a16="http://schemas.microsoft.com/office/drawing/2014/main" id="{3BACDB44-E6F2-4DDE-AAA9-3356D6279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r="20759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B8AE7C-9B72-4430-87EC-1DEB8E07A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799" y="2147356"/>
            <a:ext cx="3885061" cy="410702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Samice</a:t>
            </a:r>
            <a:r>
              <a:rPr lang="en-US" sz="2000" dirty="0"/>
              <a:t> se </a:t>
            </a:r>
            <a:r>
              <a:rPr lang="en-US" sz="2000" dirty="0" err="1"/>
              <a:t>zakrnělým</a:t>
            </a:r>
            <a:r>
              <a:rPr lang="en-US" sz="2000" dirty="0"/>
              <a:t> </a:t>
            </a:r>
            <a:r>
              <a:rPr lang="en-US" sz="2000" dirty="0" err="1"/>
              <a:t>pohlavní</a:t>
            </a:r>
            <a:r>
              <a:rPr lang="en-US" sz="2000" dirty="0"/>
              <a:t> </a:t>
            </a:r>
            <a:r>
              <a:rPr lang="en-US" sz="2000" dirty="0" err="1"/>
              <a:t>ústrojím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Jejím</a:t>
            </a:r>
            <a:r>
              <a:rPr lang="en-US" sz="2000" dirty="0"/>
              <a:t> </a:t>
            </a:r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/>
              <a:t>péče</a:t>
            </a:r>
            <a:r>
              <a:rPr lang="en-US" sz="2000" dirty="0"/>
              <a:t> o </a:t>
            </a:r>
            <a:r>
              <a:rPr lang="en-US" sz="2000" dirty="0" err="1"/>
              <a:t>včelstvo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Krmí</a:t>
            </a:r>
            <a:r>
              <a:rPr lang="en-US" sz="2000" dirty="0"/>
              <a:t> </a:t>
            </a:r>
            <a:r>
              <a:rPr lang="en-US" sz="2000" dirty="0" err="1"/>
              <a:t>včelí</a:t>
            </a:r>
            <a:r>
              <a:rPr lang="en-US" sz="2000" dirty="0"/>
              <a:t> </a:t>
            </a:r>
            <a:r>
              <a:rPr lang="en-US" sz="2000" dirty="0" err="1"/>
              <a:t>larvy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Stavějí</a:t>
            </a:r>
            <a:r>
              <a:rPr lang="en-US" sz="2000" dirty="0"/>
              <a:t> </a:t>
            </a:r>
            <a:r>
              <a:rPr lang="en-US" sz="2000" dirty="0" err="1"/>
              <a:t>plásty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Čistí</a:t>
            </a:r>
            <a:r>
              <a:rPr lang="en-US" sz="2000" dirty="0"/>
              <a:t> </a:t>
            </a:r>
            <a:r>
              <a:rPr lang="en-US" sz="2000" dirty="0" err="1"/>
              <a:t>úl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Přinášejí</a:t>
            </a:r>
            <a:r>
              <a:rPr lang="en-US" sz="2000" dirty="0"/>
              <a:t> </a:t>
            </a:r>
            <a:r>
              <a:rPr lang="en-US" sz="2000" dirty="0" err="1"/>
              <a:t>pyl</a:t>
            </a:r>
            <a:r>
              <a:rPr lang="en-US" sz="2000" dirty="0"/>
              <a:t> a </a:t>
            </a:r>
            <a:r>
              <a:rPr lang="en-US" sz="2000" dirty="0" err="1"/>
              <a:t>nektar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Vyrábí</a:t>
            </a:r>
            <a:r>
              <a:rPr lang="en-US" sz="2000" dirty="0"/>
              <a:t> 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04675-E000-4DD4-9BEF-4DC45BDB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758099"/>
          </a:xfrm>
        </p:spPr>
        <p:txBody>
          <a:bodyPr/>
          <a:lstStyle/>
          <a:p>
            <a:r>
              <a:rPr lang="cs-CZ" dirty="0"/>
              <a:t>Trubec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A429AF63-BBF5-4E4B-80EC-0CEDFAA43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37" y="965683"/>
            <a:ext cx="6066197" cy="454899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D6A52E-E374-4698-8BD2-B02EFE52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Samec včely medonosné s vyvinutými pohlavními orgány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Líhne se z neoplozených vajíček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Žijí asi 6 týdnů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Hlavní úkol – oplození matky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544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42C9E-F9A3-46A1-84D0-6C9E2596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43" y="382623"/>
            <a:ext cx="5369376" cy="791182"/>
          </a:xfrm>
        </p:spPr>
        <p:txBody>
          <a:bodyPr/>
          <a:lstStyle/>
          <a:p>
            <a:r>
              <a:rPr lang="cs-CZ" dirty="0"/>
              <a:t>Dorozumívání včel</a:t>
            </a:r>
          </a:p>
        </p:txBody>
      </p:sp>
      <p:pic>
        <p:nvPicPr>
          <p:cNvPr id="4" name="Dorozumívání včel - osmičkový tanec.1">
            <a:hlinkClick r:id="" action="ppaction://media"/>
            <a:extLst>
              <a:ext uri="{FF2B5EF4-FFF2-40B4-BE49-F238E27FC236}">
                <a16:creationId xmlns:a16="http://schemas.microsoft.com/office/drawing/2014/main" id="{52AF1702-8B30-4473-97D2-63704EA730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363" y="1381092"/>
            <a:ext cx="6878849" cy="515913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F327C6-4401-4FCB-BE35-555E406CBB64}"/>
              </a:ext>
            </a:extLst>
          </p:cNvPr>
          <p:cNvSpPr txBox="1"/>
          <p:nvPr/>
        </p:nvSpPr>
        <p:spPr>
          <a:xfrm>
            <a:off x="8550612" y="1906619"/>
            <a:ext cx="3443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Pomocí včelích tanečků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„tanečkem“ předávají informaci o zdroji, směru a vzdálenosti potravy</a:t>
            </a:r>
          </a:p>
        </p:txBody>
      </p:sp>
    </p:spTree>
    <p:extLst>
      <p:ext uri="{BB962C8B-B14F-4D97-AF65-F5344CB8AC3E}">
        <p14:creationId xmlns:p14="http://schemas.microsoft.com/office/powerpoint/2010/main" val="304127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7ADF21C-FFE0-4619-845B-8B2B2C15B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1813039" cy="823912"/>
          </a:xfrm>
        </p:spPr>
        <p:txBody>
          <a:bodyPr/>
          <a:lstStyle/>
          <a:p>
            <a:r>
              <a:rPr lang="cs-CZ" dirty="0"/>
              <a:t>propolis</a:t>
            </a:r>
          </a:p>
        </p:txBody>
      </p:sp>
      <p:pic>
        <p:nvPicPr>
          <p:cNvPr id="8" name="Zástupný obsah 7" descr="Obsah obrázku text, alkohol&#10;&#10;Popis byl vytvořen automaticky">
            <a:extLst>
              <a:ext uri="{FF2B5EF4-FFF2-40B4-BE49-F238E27FC236}">
                <a16:creationId xmlns:a16="http://schemas.microsoft.com/office/drawing/2014/main" id="{D9410C52-A3A0-45BD-B82B-571812BAC6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4" y="3133187"/>
            <a:ext cx="2143125" cy="214312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42D297-07DC-4C5E-9054-916E47EE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67985" y="600007"/>
            <a:ext cx="1376392" cy="823912"/>
          </a:xfrm>
        </p:spPr>
        <p:txBody>
          <a:bodyPr/>
          <a:lstStyle/>
          <a:p>
            <a:r>
              <a:rPr lang="cs-CZ" dirty="0"/>
              <a:t>med</a:t>
            </a:r>
          </a:p>
        </p:txBody>
      </p:sp>
      <p:pic>
        <p:nvPicPr>
          <p:cNvPr id="10" name="Zástupný obsah 9" descr="Obsah obrázku jídlo, med&#10;&#10;Popis byl vytvořen automaticky">
            <a:extLst>
              <a:ext uri="{FF2B5EF4-FFF2-40B4-BE49-F238E27FC236}">
                <a16:creationId xmlns:a16="http://schemas.microsoft.com/office/drawing/2014/main" id="{7DA3CD63-8ABE-46BC-B5D3-6318942D67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1" y="482551"/>
            <a:ext cx="2781300" cy="1638300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01C34E4-62C6-4D53-B26A-1DA871A9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066969" cy="1216024"/>
          </a:xfrm>
        </p:spPr>
        <p:txBody>
          <a:bodyPr/>
          <a:lstStyle/>
          <a:p>
            <a:r>
              <a:rPr lang="cs-CZ" dirty="0"/>
              <a:t>Význam včel</a:t>
            </a:r>
          </a:p>
        </p:txBody>
      </p:sp>
      <p:pic>
        <p:nvPicPr>
          <p:cNvPr id="12" name="Obrázek 11" descr="Obsah obrázku hmyz&#10;&#10;Popis byl vytvořen automaticky">
            <a:extLst>
              <a:ext uri="{FF2B5EF4-FFF2-40B4-BE49-F238E27FC236}">
                <a16:creationId xmlns:a16="http://schemas.microsoft.com/office/drawing/2014/main" id="{E08EF35F-5C6D-4906-BA75-CA471E57F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61" y="3133187"/>
            <a:ext cx="4648200" cy="369417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F632F7-D4AC-447E-9253-F9B4223E6657}"/>
              </a:ext>
            </a:extLst>
          </p:cNvPr>
          <p:cNvSpPr txBox="1"/>
          <p:nvPr/>
        </p:nvSpPr>
        <p:spPr>
          <a:xfrm>
            <a:off x="8173040" y="2631344"/>
            <a:ext cx="242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OPYLOVÁNÍ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C60D7C8-2050-440A-A649-DBC4EF7C2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60" y="4047366"/>
            <a:ext cx="1981200" cy="230505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AC97A5-1FE2-408E-8139-60F59572BE03}"/>
              </a:ext>
            </a:extLst>
          </p:cNvPr>
          <p:cNvSpPr txBox="1"/>
          <p:nvPr/>
        </p:nvSpPr>
        <p:spPr>
          <a:xfrm>
            <a:off x="3299357" y="3228944"/>
            <a:ext cx="131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VOSK</a:t>
            </a:r>
          </a:p>
        </p:txBody>
      </p:sp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7B269B3D-C1E2-4896-9255-041004D0C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48" y="2451705"/>
            <a:ext cx="2143125" cy="214312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88D48A1-773F-46B9-B5C3-1660D110754D}"/>
              </a:ext>
            </a:extLst>
          </p:cNvPr>
          <p:cNvSpPr txBox="1"/>
          <p:nvPr/>
        </p:nvSpPr>
        <p:spPr>
          <a:xfrm>
            <a:off x="5608948" y="4980275"/>
            <a:ext cx="103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VČELÍ JED</a:t>
            </a:r>
          </a:p>
        </p:txBody>
      </p:sp>
    </p:spTree>
    <p:extLst>
      <p:ext uri="{BB962C8B-B14F-4D97-AF65-F5344CB8AC3E}">
        <p14:creationId xmlns:p14="http://schemas.microsoft.com/office/powerpoint/2010/main" val="12218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13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ArchiveVTI">
  <a:themeElements>
    <a:clrScheme name="AnalogousFromDarkSeedLeftStep">
      <a:dk1>
        <a:srgbClr val="000000"/>
      </a:dk1>
      <a:lt1>
        <a:srgbClr val="FFFFFF"/>
      </a:lt1>
      <a:dk2>
        <a:srgbClr val="37371F"/>
      </a:dk2>
      <a:lt2>
        <a:srgbClr val="E7E2E8"/>
      </a:lt2>
      <a:accent1>
        <a:srgbClr val="47B830"/>
      </a:accent1>
      <a:accent2>
        <a:srgbClr val="76B223"/>
      </a:accent2>
      <a:accent3>
        <a:srgbClr val="A6A72C"/>
      </a:accent3>
      <a:accent4>
        <a:srgbClr val="C58427"/>
      </a:accent4>
      <a:accent5>
        <a:srgbClr val="D75339"/>
      </a:accent5>
      <a:accent6>
        <a:srgbClr val="C5274E"/>
      </a:accent6>
      <a:hlink>
        <a:srgbClr val="BF6A3F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Širokoúhlá obrazovka</PresentationFormat>
  <Paragraphs>43</Paragraphs>
  <Slides>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Bembo</vt:lpstr>
      <vt:lpstr>Wingdings</vt:lpstr>
      <vt:lpstr>ArchiveVTI</vt:lpstr>
      <vt:lpstr>Život včely medonosné</vt:lpstr>
      <vt:lpstr>Vývin včely</vt:lpstr>
      <vt:lpstr>Včelstvo</vt:lpstr>
      <vt:lpstr>Královna</vt:lpstr>
      <vt:lpstr>Dělnice</vt:lpstr>
      <vt:lpstr>Trubec</vt:lpstr>
      <vt:lpstr>Dorozumívání včel</vt:lpstr>
      <vt:lpstr>Význam včel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včely medonosné</dc:title>
  <dc:creator>Šnircová Monika</dc:creator>
  <cp:lastModifiedBy>Šnircová Monika</cp:lastModifiedBy>
  <cp:revision>4</cp:revision>
  <dcterms:created xsi:type="dcterms:W3CDTF">2021-01-30T11:32:53Z</dcterms:created>
  <dcterms:modified xsi:type="dcterms:W3CDTF">2021-02-02T07:26:47Z</dcterms:modified>
</cp:coreProperties>
</file>