
<file path=[Content_Types].xml><?xml version="1.0" encoding="utf-8"?>
<Types xmlns="http://schemas.openxmlformats.org/package/2006/content-types">
  <Default Extension="Asf" ContentType="video/x-ms-asf"/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9" r:id="rId2"/>
    <p:sldId id="261" r:id="rId3"/>
    <p:sldId id="263" r:id="rId4"/>
    <p:sldId id="264" r:id="rId5"/>
    <p:sldId id="273" r:id="rId6"/>
    <p:sldId id="272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FFFF99"/>
    <a:srgbClr val="FFFFCC"/>
    <a:srgbClr val="FFFF8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600FB5F-CBD9-4AC5-828F-3F310F57BC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 altLang="cs-CZ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9732D44-2F35-48A3-917C-A3E6279626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k-SK" altLang="cs-CZ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865130A1-3330-417E-8BAB-87B1159297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ACA46380-A07E-4ADD-AD50-BC87980ED2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styly předlohy textu.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Třetí úroveň</a:t>
            </a:r>
          </a:p>
          <a:p>
            <a:pPr lvl="3"/>
            <a:r>
              <a:rPr lang="sk-SK" altLang="cs-CZ"/>
              <a:t>Čtvrtá úroveň</a:t>
            </a:r>
          </a:p>
          <a:p>
            <a:pPr lvl="4"/>
            <a:r>
              <a:rPr lang="sk-SK" altLang="cs-CZ"/>
              <a:t>Pátá úroveň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5DFF056C-0885-4870-99FD-829922F5BD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 altLang="cs-CZ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4FA61930-17E5-43CF-8C77-0088DE96D8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BC6A88-B18F-425F-A567-C41D9E85AED4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C4F03-08B9-41F0-9847-7B9BA645A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B7B9E1-DA7C-466B-A1DD-36FE36350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EE29E4-D292-4BCA-BA72-6C500AE10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0FFBA4-2AFA-4D53-94E1-95D64953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77C215-9899-4608-943B-4407CCB7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D7A83-DAF8-4CB5-82E9-D36156F4177D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50059423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74D32-DD17-4748-B74A-B245500E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58B8FD-2A08-42C7-9DCB-0107BA0C5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DBC25C-0E0B-4C20-8161-4135D4681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87F92B-4CBF-4026-80D0-06DF85CC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E0FA8A-AF9A-4AD7-AB27-09455588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D3003-6FAD-41E3-8230-41DB023DF14C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53744284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9284C6A-750B-4615-A383-A9CE9BF3D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E48E58-8F6E-41CB-87D1-C52778569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DFCB03-58D9-431B-889C-76E7800F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D31FEC-0E81-4529-B7E1-1F99EBEA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33B953-A6FC-4093-8B08-1321260A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B4F55-A3DA-4A91-BDB4-39047CE76D65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4834303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A2F29-BB0C-44E0-AC77-B6DDF12E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B76301-01E2-4929-B509-3F7B8EDC1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2D5882-6E27-4D2C-B4B0-AC611751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6EA905-0855-4DE0-A3DF-24A0B96E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D92CE5-253E-4EF5-AE34-B7F29291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1AB39-D404-40D6-9681-554DC5157B48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799703929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C2746-9222-4774-845C-9A9D496B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832687-D920-469A-8D63-25F1051A9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6AE7DB-5720-4201-84B1-6253FFA0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F726D4-86F0-440A-B7BA-99286FC9D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887E02-18AD-45E8-9D6B-FE2829E5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4C7A-BE83-4374-B169-B63631B1F32F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804882337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D91FE7-4146-4724-99F5-B8E4756F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D01CE3-8DC2-4104-B4D0-E22B4AC7F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4A6F92-9C25-4B9A-BD5D-71AEC2738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61E2EF-1BBA-40EE-81E6-9E114CB8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95E9E8-8A2C-40D2-BB5B-C654D664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0A88E4-B20E-4E58-A434-5B06C11E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78B10-0BF5-45A5-A614-D2E7F717D70F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128769584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5A6C47-C9FB-4525-BD2E-A030E0B3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F680D5-A5A3-42B9-80D2-5F19D166E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B8708A-5F81-4CCE-B09D-395BB42EB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2A8FDA-C2C3-4AA8-ABA9-0C657CAFD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18FE506-634E-45B0-808A-983831285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D096890-2F80-45C4-AD38-E6ED2125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2A0025D-B8CC-4336-B6D3-564B0B5D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57B5FD4-4C35-432D-89B9-0193D3C4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1C4C4-CA2F-495C-BC80-72EB386CA74E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74911645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2F317-73B1-4B60-B2B8-168DDB7D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8FF349E-DAEA-430F-B427-A52AD812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25CBE4B-31B8-4FC4-8A5D-105E923D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055D7C-5D98-4635-8F66-71AD932E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AC8DA-1270-4190-9AA7-67C4393B339E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56444377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560C2F-3D73-49A7-AD1D-D6512D23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46CD234-62EC-4D4B-BF8E-B8261064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6407D5-837F-48B0-85FF-C9E98483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AD2CF-8EE0-4769-B2BA-ED865EAF57FB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71142270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5DF1D-B674-4233-ACFD-E840DB3DB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D325EE-773E-48E2-B3C3-37EBEEA7D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4B0BE2-C659-40E4-8DAE-3151726AE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DB9BA6-9FB9-4DCE-853D-E611EB20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74AF5A-63C9-4288-A580-5C43926D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FB7303-C5B5-43AB-8E2E-08D3AD5C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055DA-0E9D-40C9-B145-103D4255C7B0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857448352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29734-1D6C-4FA1-952F-B586AA2F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C36F693-C332-4B0E-A325-55423303A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50F2CFF-AE52-4413-91F8-34837A4E0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4FEC2A-DE35-4D48-992C-45029064D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2395CE-5D70-4D7D-A03E-BD08CCF3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9BD9B2-8242-4E37-9519-D6B880DA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1E506-81C2-4044-BBFC-7CD6D08E6B33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721222376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52A4B4F-9CBA-46C0-AAA3-2DF48617E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D24F1E-86F7-4A95-B282-D6E34C36D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styly předlohy textu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Třetí úroveň</a:t>
            </a:r>
          </a:p>
          <a:p>
            <a:pPr lvl="3"/>
            <a:r>
              <a:rPr lang="sk-SK" altLang="cs-CZ"/>
              <a:t>Čtvrtá úroveň</a:t>
            </a:r>
          </a:p>
          <a:p>
            <a:pPr lvl="4"/>
            <a:r>
              <a:rPr lang="sk-SK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C4C969-3EB5-4AE7-A2C2-E8961E13F1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D2EB80E-1088-4E2C-8A19-9837EBFDCF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EF3590-D141-4C2E-A691-A070BF7F7F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9366CC-EBF5-47E4-B5D8-A7FABCAEEF3B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sf"/><Relationship Id="rId1" Type="http://schemas.microsoft.com/office/2007/relationships/media" Target="../media/media1.As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Asf"/><Relationship Id="rId1" Type="http://schemas.microsoft.com/office/2007/relationships/media" Target="../media/media2.As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Asf"/><Relationship Id="rId1" Type="http://schemas.microsoft.com/office/2007/relationships/media" Target="../media/media3.As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Group 5">
            <a:extLst>
              <a:ext uri="{FF2B5EF4-FFF2-40B4-BE49-F238E27FC236}">
                <a16:creationId xmlns:a16="http://schemas.microsoft.com/office/drawing/2014/main" id="{0321BE82-CC87-4474-8008-E9378B498BB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aphicFrame>
          <p:nvGraphicFramePr>
            <p:cNvPr id="5122" name="Object 2">
              <a:extLst>
                <a:ext uri="{FF2B5EF4-FFF2-40B4-BE49-F238E27FC236}">
                  <a16:creationId xmlns:a16="http://schemas.microsoft.com/office/drawing/2014/main" id="{8A921B5F-5E4E-4342-A3ED-EE0B0AEEEE1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17351044"/>
                </p:ext>
              </p:extLst>
            </p:nvPr>
          </p:nvGraphicFramePr>
          <p:xfrm>
            <a:off x="0" y="0"/>
            <a:ext cx="5759" cy="4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Slide" r:id="rId2" imgW="6629605" imgH="4971229" progId="PowerPoint.Slide.8">
                    <p:embed/>
                  </p:oleObj>
                </mc:Choice>
                <mc:Fallback>
                  <p:oleObj name="Slide" r:id="rId2" imgW="6629605" imgH="4971229" progId="PowerPoint.Slide.8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759" cy="4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3" name="Text Box 3">
              <a:extLst>
                <a:ext uri="{FF2B5EF4-FFF2-40B4-BE49-F238E27FC236}">
                  <a16:creationId xmlns:a16="http://schemas.microsoft.com/office/drawing/2014/main" id="{2EB01CFD-11F3-4E19-A356-0FAEB50B8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" y="3981"/>
              <a:ext cx="8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k-SK" altLang="cs-CZ" sz="1000" i="1">
                  <a:solidFill>
                    <a:srgbClr val="003399"/>
                  </a:solidFill>
                </a:rPr>
                <a:t>PaedDr. Jozef Beňuška</a:t>
              </a:r>
            </a:p>
            <a:p>
              <a:r>
                <a:rPr lang="en-US" altLang="cs-CZ" sz="1000" i="1">
                  <a:solidFill>
                    <a:srgbClr val="003399"/>
                  </a:solidFill>
                </a:rPr>
                <a:t> j</a:t>
              </a:r>
              <a:r>
                <a:rPr lang="sk-SK" altLang="cs-CZ" sz="1000" i="1">
                  <a:solidFill>
                    <a:srgbClr val="003399"/>
                  </a:solidFill>
                </a:rPr>
                <a:t>benuska</a:t>
              </a:r>
              <a:r>
                <a:rPr lang="en-US" altLang="cs-CZ" sz="1000" i="1">
                  <a:solidFill>
                    <a:srgbClr val="003399"/>
                  </a:solidFill>
                </a:rPr>
                <a:t>@nextra.sk</a:t>
              </a:r>
              <a:endParaRPr lang="sk-SK" altLang="cs-CZ"/>
            </a:p>
          </p:txBody>
        </p:sp>
      </p:grp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6D70AC9F-4F0B-411C-9EDF-4C5CFB736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9388"/>
            <a:ext cx="3179075" cy="116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15000"/>
              </a:spcAft>
            </a:pPr>
            <a:r>
              <a:rPr lang="sk-SK" altLang="cs-CZ" sz="3300" dirty="0" err="1"/>
              <a:t>Spalovací</a:t>
            </a:r>
            <a:r>
              <a:rPr lang="sk-SK" altLang="cs-CZ" sz="3300" dirty="0"/>
              <a:t> motory</a:t>
            </a:r>
          </a:p>
          <a:p>
            <a:r>
              <a:rPr lang="sk-SK" altLang="cs-CZ" sz="3200" dirty="0"/>
              <a:t>Raketový motor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4A6D3509-857D-4A18-98AA-4B54FA5F6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658938"/>
            <a:ext cx="4333875" cy="384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15000"/>
              </a:spcAft>
            </a:pPr>
            <a:r>
              <a:rPr lang="sk-SK" altLang="cs-CZ" dirty="0"/>
              <a:t>Je </a:t>
            </a:r>
            <a:r>
              <a:rPr lang="sk-SK" altLang="cs-CZ" dirty="0" err="1"/>
              <a:t>založen</a:t>
            </a:r>
            <a:r>
              <a:rPr lang="sk-SK" altLang="cs-CZ" dirty="0"/>
              <a:t> na </a:t>
            </a:r>
            <a:r>
              <a:rPr lang="sk-SK" altLang="cs-CZ" dirty="0" err="1"/>
              <a:t>principu</a:t>
            </a:r>
            <a:r>
              <a:rPr lang="sk-SK" altLang="cs-CZ" dirty="0"/>
              <a:t> </a:t>
            </a:r>
            <a:r>
              <a:rPr lang="sk-SK" altLang="cs-CZ" dirty="0" err="1"/>
              <a:t>akce</a:t>
            </a:r>
            <a:r>
              <a:rPr lang="sk-SK" altLang="cs-CZ" dirty="0"/>
              <a:t> a </a:t>
            </a:r>
            <a:r>
              <a:rPr lang="sk-SK" altLang="cs-CZ" dirty="0" err="1"/>
              <a:t>reakce</a:t>
            </a:r>
            <a:endParaRPr lang="sk-SK" altLang="cs-CZ" dirty="0"/>
          </a:p>
          <a:p>
            <a:r>
              <a:rPr lang="sk-SK" altLang="cs-CZ" dirty="0" err="1"/>
              <a:t>Ke</a:t>
            </a:r>
            <a:r>
              <a:rPr lang="sk-SK" altLang="cs-CZ" dirty="0"/>
              <a:t> </a:t>
            </a:r>
            <a:r>
              <a:rPr lang="sk-SK" altLang="cs-CZ" dirty="0" err="1"/>
              <a:t>své</a:t>
            </a:r>
            <a:r>
              <a:rPr lang="sk-SK" altLang="cs-CZ" dirty="0"/>
              <a:t> činnosti </a:t>
            </a:r>
            <a:r>
              <a:rPr lang="sk-SK" altLang="cs-CZ" dirty="0" err="1"/>
              <a:t>nepotřebuje</a:t>
            </a:r>
            <a:r>
              <a:rPr lang="sk-SK" altLang="cs-CZ" dirty="0"/>
              <a:t> vzduch z atmosféry</a:t>
            </a:r>
          </a:p>
          <a:p>
            <a:r>
              <a:rPr lang="sk-SK" altLang="cs-CZ" dirty="0"/>
              <a:t>Palivo a kyslík si „</a:t>
            </a:r>
            <a:r>
              <a:rPr lang="sk-SK" altLang="cs-CZ" dirty="0" err="1"/>
              <a:t>veze</a:t>
            </a:r>
            <a:r>
              <a:rPr lang="sk-SK" altLang="cs-CZ" dirty="0"/>
              <a:t>“ raketa s sebou do vesmíru</a:t>
            </a:r>
          </a:p>
          <a:p>
            <a:r>
              <a:rPr lang="sk-SK" altLang="cs-CZ" dirty="0" err="1"/>
              <a:t>Prázdné</a:t>
            </a:r>
            <a:r>
              <a:rPr lang="sk-SK" altLang="cs-CZ" dirty="0"/>
              <a:t> nádrže </a:t>
            </a:r>
            <a:r>
              <a:rPr lang="sk-SK" altLang="cs-CZ" dirty="0" err="1"/>
              <a:t>se</a:t>
            </a:r>
            <a:r>
              <a:rPr lang="sk-SK" altLang="cs-CZ" dirty="0"/>
              <a:t> </a:t>
            </a:r>
            <a:r>
              <a:rPr lang="sk-SK" altLang="cs-CZ" dirty="0" err="1"/>
              <a:t>odhazují</a:t>
            </a:r>
            <a:r>
              <a:rPr lang="sk-SK" altLang="cs-CZ" dirty="0"/>
              <a:t>, tím </a:t>
            </a:r>
            <a:r>
              <a:rPr lang="sk-SK" altLang="cs-CZ" dirty="0" err="1"/>
              <a:t>se</a:t>
            </a:r>
            <a:r>
              <a:rPr lang="sk-SK" altLang="cs-CZ" dirty="0"/>
              <a:t> </a:t>
            </a:r>
            <a:r>
              <a:rPr lang="sk-SK" altLang="cs-CZ" dirty="0" err="1"/>
              <a:t>snižuje</a:t>
            </a:r>
            <a:r>
              <a:rPr lang="sk-SK" altLang="cs-CZ" dirty="0"/>
              <a:t> </a:t>
            </a:r>
            <a:r>
              <a:rPr lang="sk-SK" altLang="cs-CZ" dirty="0" err="1"/>
              <a:t>hmotnost</a:t>
            </a:r>
            <a:r>
              <a:rPr lang="sk-SK" altLang="cs-CZ" dirty="0"/>
              <a:t> a raketa </a:t>
            </a:r>
            <a:r>
              <a:rPr lang="sk-SK" altLang="cs-CZ" dirty="0" err="1"/>
              <a:t>více</a:t>
            </a:r>
            <a:r>
              <a:rPr lang="sk-SK" altLang="cs-CZ" dirty="0"/>
              <a:t> </a:t>
            </a:r>
            <a:r>
              <a:rPr lang="sk-SK" altLang="cs-CZ" dirty="0" err="1"/>
              <a:t>zrychluje</a:t>
            </a:r>
            <a:endParaRPr lang="sk-SK" altLang="cs-CZ" dirty="0"/>
          </a:p>
          <a:p>
            <a:endParaRPr lang="sk-SK" altLang="cs-CZ" dirty="0"/>
          </a:p>
        </p:txBody>
      </p:sp>
      <p:pic>
        <p:nvPicPr>
          <p:cNvPr id="30722" name="Picture 2" descr="Je poháněna raketovým motorem. Rakety různých typů se využívají především v kosmickém výzkumu a vojenství.">
            <a:extLst>
              <a:ext uri="{FF2B5EF4-FFF2-40B4-BE49-F238E27FC236}">
                <a16:creationId xmlns:a16="http://schemas.microsoft.com/office/drawing/2014/main" id="{7E9CEE83-1040-43BF-8546-F51E40AF9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35" y="763778"/>
            <a:ext cx="4067311" cy="304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Odhazování startovacích raketových motorů SRB amerického raketoplánu (NASA)">
            <a:extLst>
              <a:ext uri="{FF2B5EF4-FFF2-40B4-BE49-F238E27FC236}">
                <a16:creationId xmlns:a16="http://schemas.microsoft.com/office/drawing/2014/main" id="{542992D2-FCC9-4BBB-BF76-4748F4156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90" y="4021955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3001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  <p:bldP spid="922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928CF584-34F9-48FF-BCF3-62C78682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81" y="851371"/>
            <a:ext cx="8716037" cy="51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k-SK" altLang="cs-CZ" sz="2800" dirty="0"/>
              <a:t>Tepelné motory:</a:t>
            </a:r>
          </a:p>
          <a:p>
            <a:r>
              <a:rPr lang="sk-SK" altLang="cs-CZ" dirty="0" err="1"/>
              <a:t>jsou</a:t>
            </a:r>
            <a:r>
              <a:rPr lang="sk-SK" altLang="cs-CZ" dirty="0"/>
              <a:t> stroje, </a:t>
            </a:r>
            <a:r>
              <a:rPr lang="sk-SK" altLang="cs-CZ" dirty="0" err="1"/>
              <a:t>které</a:t>
            </a:r>
            <a:r>
              <a:rPr lang="sk-SK" altLang="cs-CZ" dirty="0"/>
              <a:t> </a:t>
            </a:r>
            <a:r>
              <a:rPr lang="sk-SK" altLang="cs-CZ" dirty="0" err="1"/>
              <a:t>přeměňují</a:t>
            </a:r>
            <a:r>
              <a:rPr lang="sk-SK" altLang="cs-CZ" dirty="0"/>
              <a:t> </a:t>
            </a:r>
            <a:r>
              <a:rPr lang="sk-SK" altLang="cs-CZ" dirty="0" err="1"/>
              <a:t>část</a:t>
            </a:r>
            <a:r>
              <a:rPr lang="sk-SK" altLang="cs-CZ" dirty="0"/>
              <a:t> </a:t>
            </a:r>
            <a:r>
              <a:rPr lang="sk-SK" altLang="cs-CZ" dirty="0" err="1"/>
              <a:t>vnitřní</a:t>
            </a:r>
            <a:r>
              <a:rPr lang="sk-SK" altLang="cs-CZ" dirty="0"/>
              <a:t> energie plynu na mechanickou práci.</a:t>
            </a:r>
          </a:p>
          <a:p>
            <a:endParaRPr lang="sk-SK" altLang="cs-CZ" dirty="0"/>
          </a:p>
          <a:p>
            <a:endParaRPr lang="sk-SK" altLang="cs-CZ" dirty="0"/>
          </a:p>
          <a:p>
            <a:endParaRPr lang="sk-SK" altLang="cs-CZ" dirty="0"/>
          </a:p>
          <a:p>
            <a:r>
              <a:rPr lang="sk-SK" altLang="cs-CZ" sz="2800" dirty="0" err="1"/>
              <a:t>Spalovací</a:t>
            </a:r>
            <a:r>
              <a:rPr lang="sk-SK" altLang="cs-CZ" sz="2800" dirty="0"/>
              <a:t> motory </a:t>
            </a:r>
            <a:endParaRPr lang="sk-SK" altLang="cs-CZ" dirty="0"/>
          </a:p>
          <a:p>
            <a:r>
              <a:rPr lang="sk-SK" altLang="cs-CZ" dirty="0"/>
              <a:t> pracovní látka je plyn </a:t>
            </a:r>
            <a:r>
              <a:rPr lang="sk-SK" altLang="cs-CZ" dirty="0" err="1"/>
              <a:t>vznikající</a:t>
            </a:r>
            <a:r>
              <a:rPr lang="sk-SK" altLang="cs-CZ" dirty="0"/>
              <a:t> </a:t>
            </a:r>
            <a:r>
              <a:rPr lang="sk-SK" altLang="cs-CZ" dirty="0" err="1"/>
              <a:t>hořením</a:t>
            </a:r>
            <a:r>
              <a:rPr lang="sk-SK" altLang="cs-CZ" dirty="0"/>
              <a:t> paliva</a:t>
            </a:r>
          </a:p>
          <a:p>
            <a:r>
              <a:rPr lang="sk-SK" altLang="cs-CZ" dirty="0"/>
              <a:t>	- </a:t>
            </a:r>
            <a:r>
              <a:rPr lang="sk-SK" altLang="cs-CZ" dirty="0" err="1"/>
              <a:t>zážehový</a:t>
            </a:r>
            <a:r>
              <a:rPr lang="sk-SK" altLang="cs-CZ" dirty="0"/>
              <a:t> motor</a:t>
            </a:r>
          </a:p>
          <a:p>
            <a:r>
              <a:rPr lang="sk-SK" altLang="cs-CZ" dirty="0"/>
              <a:t>    	- </a:t>
            </a:r>
            <a:r>
              <a:rPr lang="sk-SK" altLang="cs-CZ" dirty="0" err="1"/>
              <a:t>vznětový</a:t>
            </a:r>
            <a:r>
              <a:rPr lang="sk-SK" altLang="cs-CZ" dirty="0"/>
              <a:t> motor</a:t>
            </a:r>
          </a:p>
          <a:p>
            <a:r>
              <a:rPr lang="sk-SK" altLang="cs-CZ" dirty="0"/>
              <a:t>	- </a:t>
            </a:r>
            <a:r>
              <a:rPr lang="sk-SK" altLang="cs-CZ" dirty="0" err="1"/>
              <a:t>proudový</a:t>
            </a:r>
            <a:r>
              <a:rPr lang="sk-SK" altLang="cs-CZ" dirty="0"/>
              <a:t> motor</a:t>
            </a:r>
          </a:p>
          <a:p>
            <a:r>
              <a:rPr lang="sk-SK" altLang="cs-CZ" dirty="0"/>
              <a:t>	- raketový motor</a:t>
            </a:r>
          </a:p>
          <a:p>
            <a:endParaRPr lang="sk-SK" altLang="cs-CZ" sz="33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55DB635-4992-4F72-81C8-5ED5A9624240}"/>
              </a:ext>
            </a:extLst>
          </p:cNvPr>
          <p:cNvSpPr txBox="1"/>
          <p:nvPr/>
        </p:nvSpPr>
        <p:spPr>
          <a:xfrm>
            <a:off x="443882" y="268138"/>
            <a:ext cx="202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6D70AC9F-4F0B-411C-9EDF-4C5CFB736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9388"/>
            <a:ext cx="6418745" cy="116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15000"/>
              </a:spcAft>
            </a:pPr>
            <a:r>
              <a:rPr lang="sk-SK" altLang="cs-CZ" sz="3300" dirty="0" err="1"/>
              <a:t>Spalovací</a:t>
            </a:r>
            <a:r>
              <a:rPr lang="sk-SK" altLang="cs-CZ" sz="3300" dirty="0"/>
              <a:t> motory</a:t>
            </a:r>
          </a:p>
          <a:p>
            <a:r>
              <a:rPr lang="sk-SK" altLang="cs-CZ" sz="3200" dirty="0" err="1"/>
              <a:t>Čtyřtaktní</a:t>
            </a:r>
            <a:r>
              <a:rPr lang="sk-SK" altLang="cs-CZ" sz="3200" dirty="0"/>
              <a:t> (</a:t>
            </a:r>
            <a:r>
              <a:rPr lang="sk-SK" altLang="cs-CZ" sz="3200" dirty="0" err="1"/>
              <a:t>čtyřdobý</a:t>
            </a:r>
            <a:r>
              <a:rPr lang="sk-SK" altLang="cs-CZ" sz="3200" dirty="0"/>
              <a:t>) </a:t>
            </a:r>
            <a:r>
              <a:rPr lang="sk-SK" altLang="cs-CZ" sz="3200" dirty="0" err="1"/>
              <a:t>zážehový</a:t>
            </a:r>
            <a:r>
              <a:rPr lang="sk-SK" altLang="cs-CZ" sz="3200" dirty="0"/>
              <a:t> motor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4A6D3509-857D-4A18-98AA-4B54FA5F6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658938"/>
            <a:ext cx="2539478" cy="324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15000"/>
              </a:spcAft>
            </a:pPr>
            <a:r>
              <a:rPr lang="sk-SK" altLang="cs-CZ" sz="3200" dirty="0"/>
              <a:t>Hlavní </a:t>
            </a:r>
            <a:r>
              <a:rPr lang="sk-SK" altLang="cs-CZ" sz="3200" dirty="0" err="1"/>
              <a:t>části</a:t>
            </a:r>
            <a:r>
              <a:rPr lang="sk-SK" altLang="cs-CZ" sz="3200" dirty="0"/>
              <a:t>:</a:t>
            </a:r>
            <a:endParaRPr lang="sk-SK" altLang="cs-CZ" dirty="0"/>
          </a:p>
          <a:p>
            <a:pPr>
              <a:buFontTx/>
              <a:buChar char="-"/>
            </a:pPr>
            <a:r>
              <a:rPr lang="sk-SK" altLang="cs-CZ" dirty="0"/>
              <a:t> </a:t>
            </a:r>
            <a:r>
              <a:rPr lang="sk-SK" altLang="cs-CZ" dirty="0" err="1"/>
              <a:t>píst</a:t>
            </a:r>
            <a:endParaRPr lang="sk-SK" altLang="cs-CZ" dirty="0"/>
          </a:p>
          <a:p>
            <a:pPr>
              <a:buFontTx/>
              <a:buChar char="-"/>
            </a:pPr>
            <a:r>
              <a:rPr lang="sk-SK" altLang="cs-CZ" dirty="0"/>
              <a:t> pracovný </a:t>
            </a:r>
            <a:r>
              <a:rPr lang="sk-SK" altLang="cs-CZ" dirty="0" err="1"/>
              <a:t>prostor</a:t>
            </a:r>
            <a:endParaRPr lang="sk-SK" altLang="cs-CZ" dirty="0"/>
          </a:p>
          <a:p>
            <a:pPr>
              <a:buFontTx/>
              <a:buChar char="-"/>
            </a:pPr>
            <a:r>
              <a:rPr lang="sk-SK" altLang="cs-CZ" dirty="0"/>
              <a:t> sací ventil</a:t>
            </a:r>
          </a:p>
          <a:p>
            <a:pPr>
              <a:buFontTx/>
              <a:buChar char="-"/>
            </a:pPr>
            <a:r>
              <a:rPr lang="sk-SK" altLang="cs-CZ" dirty="0"/>
              <a:t> výfukový ventil</a:t>
            </a:r>
          </a:p>
          <a:p>
            <a:pPr>
              <a:buFontTx/>
              <a:buChar char="-"/>
            </a:pPr>
            <a:r>
              <a:rPr lang="sk-SK" altLang="cs-CZ" dirty="0"/>
              <a:t> </a:t>
            </a:r>
            <a:r>
              <a:rPr lang="sk-SK" altLang="cs-CZ" dirty="0" err="1"/>
              <a:t>zapalovací</a:t>
            </a:r>
            <a:r>
              <a:rPr lang="sk-SK" altLang="cs-CZ" dirty="0"/>
              <a:t> </a:t>
            </a:r>
            <a:r>
              <a:rPr lang="sk-SK" altLang="cs-CZ" dirty="0" err="1"/>
              <a:t>svíčka</a:t>
            </a:r>
            <a:endParaRPr lang="sk-SK" altLang="cs-CZ" dirty="0"/>
          </a:p>
          <a:p>
            <a:pPr>
              <a:buFontTx/>
              <a:buChar char="-"/>
            </a:pPr>
            <a:r>
              <a:rPr lang="sk-SK" altLang="cs-CZ" dirty="0"/>
              <a:t> ojnice</a:t>
            </a:r>
          </a:p>
          <a:p>
            <a:pPr>
              <a:buFontTx/>
              <a:buChar char="-"/>
            </a:pPr>
            <a:r>
              <a:rPr lang="sk-SK" altLang="cs-CZ" dirty="0"/>
              <a:t> </a:t>
            </a:r>
            <a:r>
              <a:rPr lang="sk-SK" altLang="cs-CZ" dirty="0" err="1"/>
              <a:t>klikový</a:t>
            </a:r>
            <a:r>
              <a:rPr lang="sk-SK" altLang="cs-CZ" dirty="0"/>
              <a:t> </a:t>
            </a:r>
            <a:r>
              <a:rPr lang="sk-SK" altLang="cs-CZ" dirty="0" err="1"/>
              <a:t>hřídel</a:t>
            </a:r>
            <a:endParaRPr lang="sk-SK" altLang="cs-CZ" dirty="0"/>
          </a:p>
        </p:txBody>
      </p:sp>
      <p:pic>
        <p:nvPicPr>
          <p:cNvPr id="10265" name="Picture 1049">
            <a:extLst>
              <a:ext uri="{FF2B5EF4-FFF2-40B4-BE49-F238E27FC236}">
                <a16:creationId xmlns:a16="http://schemas.microsoft.com/office/drawing/2014/main" id="{3EA41120-A61E-497D-BCAA-301564E10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944" y="1891520"/>
            <a:ext cx="5089924" cy="413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  <p:bldP spid="922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1028">
            <a:extLst>
              <a:ext uri="{FF2B5EF4-FFF2-40B4-BE49-F238E27FC236}">
                <a16:creationId xmlns:a16="http://schemas.microsoft.com/office/drawing/2014/main" id="{B31C26B0-223D-4F39-90A3-94504856F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99" y="1969363"/>
            <a:ext cx="3541712" cy="199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15000"/>
              </a:spcAft>
            </a:pPr>
            <a:r>
              <a:rPr lang="sk-SK" altLang="cs-CZ" dirty="0" err="1"/>
              <a:t>Činnost</a:t>
            </a:r>
            <a:r>
              <a:rPr lang="sk-SK" altLang="cs-CZ" dirty="0"/>
              <a:t>:</a:t>
            </a:r>
          </a:p>
          <a:p>
            <a:r>
              <a:rPr lang="sk-SK" altLang="cs-CZ" dirty="0"/>
              <a:t>1. </a:t>
            </a:r>
            <a:r>
              <a:rPr lang="sk-SK" altLang="cs-CZ" dirty="0" err="1"/>
              <a:t>Sání</a:t>
            </a:r>
            <a:r>
              <a:rPr lang="sk-SK" altLang="cs-CZ" dirty="0"/>
              <a:t> palivové </a:t>
            </a:r>
            <a:r>
              <a:rPr lang="sk-SK" altLang="cs-CZ" dirty="0" err="1"/>
              <a:t>směsi</a:t>
            </a:r>
            <a:endParaRPr lang="sk-SK" altLang="cs-CZ" dirty="0"/>
          </a:p>
          <a:p>
            <a:r>
              <a:rPr lang="sk-SK" altLang="cs-CZ" dirty="0"/>
              <a:t>2. Stlačení (</a:t>
            </a:r>
            <a:r>
              <a:rPr lang="sk-SK" altLang="cs-CZ" dirty="0" err="1"/>
              <a:t>komprese</a:t>
            </a:r>
            <a:r>
              <a:rPr lang="sk-SK" altLang="cs-CZ" dirty="0"/>
              <a:t>)</a:t>
            </a:r>
          </a:p>
          <a:p>
            <a:r>
              <a:rPr lang="sk-SK" altLang="cs-CZ" dirty="0"/>
              <a:t>3. </a:t>
            </a:r>
            <a:r>
              <a:rPr lang="sk-SK" altLang="cs-CZ" dirty="0" err="1"/>
              <a:t>Zážeh</a:t>
            </a:r>
            <a:r>
              <a:rPr lang="sk-SK" altLang="cs-CZ" dirty="0"/>
              <a:t> a </a:t>
            </a:r>
            <a:r>
              <a:rPr lang="sk-SK" altLang="cs-CZ" dirty="0" err="1"/>
              <a:t>rozpínání</a:t>
            </a:r>
            <a:endParaRPr lang="sk-SK" altLang="cs-CZ" dirty="0"/>
          </a:p>
          <a:p>
            <a:r>
              <a:rPr lang="sk-SK" altLang="cs-CZ" dirty="0"/>
              <a:t>4. Výfuk </a:t>
            </a:r>
            <a:r>
              <a:rPr lang="sk-SK" altLang="cs-CZ" dirty="0" err="1"/>
              <a:t>spalin</a:t>
            </a:r>
            <a:endParaRPr lang="sk-SK" altLang="cs-CZ" dirty="0"/>
          </a:p>
        </p:txBody>
      </p:sp>
      <p:sp>
        <p:nvSpPr>
          <p:cNvPr id="10263" name="Text Box 1047">
            <a:extLst>
              <a:ext uri="{FF2B5EF4-FFF2-40B4-BE49-F238E27FC236}">
                <a16:creationId xmlns:a16="http://schemas.microsoft.com/office/drawing/2014/main" id="{4857CBA8-C2FD-4103-BE37-C167DDE23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8" y="357446"/>
            <a:ext cx="9163852" cy="104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15000"/>
              </a:spcAft>
            </a:pPr>
            <a:r>
              <a:rPr lang="sk-SK" altLang="cs-CZ" sz="3300" dirty="0" err="1"/>
              <a:t>Spalovací</a:t>
            </a:r>
            <a:r>
              <a:rPr lang="sk-SK" altLang="cs-CZ" sz="3300" dirty="0"/>
              <a:t> motory</a:t>
            </a:r>
          </a:p>
          <a:p>
            <a:r>
              <a:rPr lang="sk-SK" altLang="cs-CZ" dirty="0" err="1"/>
              <a:t>Čtyřtaktní</a:t>
            </a:r>
            <a:r>
              <a:rPr lang="sk-SK" altLang="cs-CZ" dirty="0"/>
              <a:t> </a:t>
            </a:r>
            <a:r>
              <a:rPr lang="sk-SK" altLang="cs-CZ" dirty="0" err="1"/>
              <a:t>zážehový</a:t>
            </a:r>
            <a:r>
              <a:rPr lang="sk-SK" altLang="cs-CZ" dirty="0"/>
              <a:t> motor – </a:t>
            </a:r>
            <a:r>
              <a:rPr lang="sk-SK" altLang="cs-CZ" dirty="0" err="1"/>
              <a:t>palivem</a:t>
            </a:r>
            <a:r>
              <a:rPr lang="sk-SK" altLang="cs-CZ" dirty="0"/>
              <a:t> je </a:t>
            </a:r>
            <a:r>
              <a:rPr lang="sk-SK" altLang="cs-CZ" dirty="0">
                <a:solidFill>
                  <a:srgbClr val="FF0000"/>
                </a:solidFill>
              </a:rPr>
              <a:t>benzín </a:t>
            </a:r>
            <a:r>
              <a:rPr lang="sk-SK" altLang="cs-CZ" dirty="0"/>
              <a:t>(</a:t>
            </a:r>
            <a:r>
              <a:rPr lang="sk-SK" altLang="cs-CZ" dirty="0" err="1"/>
              <a:t>směs</a:t>
            </a:r>
            <a:r>
              <a:rPr lang="sk-SK" altLang="cs-CZ" dirty="0"/>
              <a:t> vzduchu a benzínu)</a:t>
            </a:r>
            <a:endParaRPr lang="sk-SK" altLang="cs-CZ" dirty="0">
              <a:solidFill>
                <a:srgbClr val="FF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F500658-F7DE-43C7-BAEC-E09FC43E397B}"/>
              </a:ext>
            </a:extLst>
          </p:cNvPr>
          <p:cNvSpPr txBox="1"/>
          <p:nvPr/>
        </p:nvSpPr>
        <p:spPr>
          <a:xfrm>
            <a:off x="151399" y="5927714"/>
            <a:ext cx="8893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Práce se vykonává při třetí době cyklu – zážeh a následné rozpínání (expanze)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2304E31-F942-4BE9-9DE1-3B55A63E3B06}"/>
              </a:ext>
            </a:extLst>
          </p:cNvPr>
          <p:cNvSpPr txBox="1"/>
          <p:nvPr/>
        </p:nvSpPr>
        <p:spPr>
          <a:xfrm>
            <a:off x="443882" y="99289"/>
            <a:ext cx="202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  <p:pic>
        <p:nvPicPr>
          <p:cNvPr id="3" name="čtyřtaktní zážehový motor">
            <a:hlinkClick r:id="" action="ppaction://media"/>
            <a:extLst>
              <a:ext uri="{FF2B5EF4-FFF2-40B4-BE49-F238E27FC236}">
                <a16:creationId xmlns:a16="http://schemas.microsoft.com/office/drawing/2014/main" id="{334BC0E3-FAD7-4B78-83BC-381FAB91AD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1632" y="1969363"/>
            <a:ext cx="5233242" cy="392422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6D70AC9F-4F0B-411C-9EDF-4C5CFB736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9388"/>
            <a:ext cx="6731330" cy="110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15000"/>
              </a:spcAft>
            </a:pPr>
            <a:r>
              <a:rPr lang="sk-SK" altLang="cs-CZ" sz="3300" dirty="0" err="1"/>
              <a:t>Spalovací</a:t>
            </a:r>
            <a:r>
              <a:rPr lang="sk-SK" altLang="cs-CZ" sz="3300" dirty="0"/>
              <a:t> motory</a:t>
            </a:r>
          </a:p>
          <a:p>
            <a:r>
              <a:rPr lang="sk-SK" altLang="cs-CZ" sz="2800" dirty="0" err="1"/>
              <a:t>Čtyřtaktní</a:t>
            </a:r>
            <a:r>
              <a:rPr lang="sk-SK" altLang="cs-CZ" sz="2800" dirty="0"/>
              <a:t> (</a:t>
            </a:r>
            <a:r>
              <a:rPr lang="sk-SK" altLang="cs-CZ" sz="2800" dirty="0" err="1"/>
              <a:t>čtyřdobý</a:t>
            </a:r>
            <a:r>
              <a:rPr lang="sk-SK" altLang="cs-CZ" sz="2800" dirty="0"/>
              <a:t>) </a:t>
            </a:r>
            <a:r>
              <a:rPr lang="sk-SK" altLang="cs-CZ" sz="2800" dirty="0" err="1"/>
              <a:t>vznětový</a:t>
            </a:r>
            <a:r>
              <a:rPr lang="sk-SK" altLang="cs-CZ" sz="2800" dirty="0"/>
              <a:t> motor - </a:t>
            </a:r>
            <a:r>
              <a:rPr lang="sk-SK" altLang="cs-CZ" sz="2800" dirty="0" err="1"/>
              <a:t>diesel</a:t>
            </a:r>
            <a:endParaRPr lang="sk-SK" altLang="cs-CZ" sz="2800" dirty="0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7A00AB63-AA82-4288-9325-6B50E1EB0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20697"/>
          <a:stretch/>
        </p:blipFill>
        <p:spPr bwMode="auto">
          <a:xfrm>
            <a:off x="3534392" y="2082364"/>
            <a:ext cx="2130640" cy="473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55DD47A-8C7D-466F-BE1B-F25642E52615}"/>
              </a:ext>
            </a:extLst>
          </p:cNvPr>
          <p:cNvSpPr txBox="1"/>
          <p:nvPr/>
        </p:nvSpPr>
        <p:spPr>
          <a:xfrm>
            <a:off x="1787360" y="4866472"/>
            <a:ext cx="1735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cs-CZ" sz="2400" dirty="0"/>
              <a:t>blok motoru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C3C0521-7749-4636-9970-180E6570C031}"/>
              </a:ext>
            </a:extLst>
          </p:cNvPr>
          <p:cNvSpPr txBox="1"/>
          <p:nvPr/>
        </p:nvSpPr>
        <p:spPr>
          <a:xfrm>
            <a:off x="333642" y="1401028"/>
            <a:ext cx="2214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15000"/>
              </a:spcAft>
            </a:pPr>
            <a:r>
              <a:rPr lang="sk-SK" altLang="cs-CZ" sz="2800" dirty="0"/>
              <a:t>Hlavní </a:t>
            </a:r>
            <a:r>
              <a:rPr lang="sk-SK" altLang="cs-CZ" sz="2800" dirty="0" err="1"/>
              <a:t>části</a:t>
            </a:r>
            <a:r>
              <a:rPr lang="sk-SK" altLang="cs-CZ" sz="2800" dirty="0"/>
              <a:t>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41EB807-73C0-47B7-9A5D-A9D5AC32707C}"/>
              </a:ext>
            </a:extLst>
          </p:cNvPr>
          <p:cNvSpPr txBox="1"/>
          <p:nvPr/>
        </p:nvSpPr>
        <p:spPr>
          <a:xfrm>
            <a:off x="5784744" y="3774309"/>
            <a:ext cx="1215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cs-CZ" sz="2400" dirty="0" err="1"/>
              <a:t>píst</a:t>
            </a:r>
            <a:endParaRPr lang="sk-SK" altLang="cs-CZ" sz="24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D58B2CB-D32E-420B-B835-A860C4CD223D}"/>
              </a:ext>
            </a:extLst>
          </p:cNvPr>
          <p:cNvSpPr txBox="1"/>
          <p:nvPr/>
        </p:nvSpPr>
        <p:spPr>
          <a:xfrm>
            <a:off x="1462536" y="5696275"/>
            <a:ext cx="213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cs-CZ" sz="2400" dirty="0" err="1"/>
              <a:t>klikový</a:t>
            </a:r>
            <a:r>
              <a:rPr lang="sk-SK" altLang="cs-CZ" sz="2400" dirty="0"/>
              <a:t> </a:t>
            </a:r>
            <a:r>
              <a:rPr lang="sk-SK" altLang="cs-CZ" sz="2400" dirty="0" err="1"/>
              <a:t>hřídel</a:t>
            </a:r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ADD2EA9-1DA7-46AA-B1CC-21314025614E}"/>
              </a:ext>
            </a:extLst>
          </p:cNvPr>
          <p:cNvSpPr txBox="1"/>
          <p:nvPr/>
        </p:nvSpPr>
        <p:spPr>
          <a:xfrm>
            <a:off x="5748669" y="2277595"/>
            <a:ext cx="2503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cs-CZ" sz="2400" dirty="0"/>
              <a:t>palivová </a:t>
            </a:r>
            <a:r>
              <a:rPr lang="sk-SK" altLang="cs-CZ" sz="2400" dirty="0" err="1"/>
              <a:t>tryska</a:t>
            </a:r>
            <a:endParaRPr lang="sk-SK" altLang="cs-CZ" sz="24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0F5CAB2-2434-4CCE-BEE8-1D4672136566}"/>
              </a:ext>
            </a:extLst>
          </p:cNvPr>
          <p:cNvSpPr txBox="1"/>
          <p:nvPr/>
        </p:nvSpPr>
        <p:spPr>
          <a:xfrm>
            <a:off x="4900473" y="1269590"/>
            <a:ext cx="2214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cs-CZ" sz="2400" dirty="0"/>
              <a:t>výfukový ventil</a:t>
            </a:r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D22A2A2-0CA6-465A-A231-EAA0129FACF7}"/>
              </a:ext>
            </a:extLst>
          </p:cNvPr>
          <p:cNvSpPr txBox="1"/>
          <p:nvPr/>
        </p:nvSpPr>
        <p:spPr>
          <a:xfrm>
            <a:off x="768998" y="3077929"/>
            <a:ext cx="2294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cs-CZ" sz="2400" dirty="0"/>
              <a:t>pracovní </a:t>
            </a:r>
            <a:r>
              <a:rPr lang="sk-SK" altLang="cs-CZ" sz="2400" dirty="0" err="1"/>
              <a:t>prostor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1B3D9C8-C5DD-48D0-AE02-D77727C931CE}"/>
              </a:ext>
            </a:extLst>
          </p:cNvPr>
          <p:cNvSpPr txBox="1"/>
          <p:nvPr/>
        </p:nvSpPr>
        <p:spPr>
          <a:xfrm>
            <a:off x="2028548" y="2277594"/>
            <a:ext cx="1564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cs-CZ" sz="2400" dirty="0"/>
              <a:t>sací ventil</a:t>
            </a:r>
            <a:endParaRPr lang="cs-CZ" dirty="0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BF7B526B-5559-44BD-97A2-E70D92A2DFB3}"/>
              </a:ext>
            </a:extLst>
          </p:cNvPr>
          <p:cNvCxnSpPr/>
          <p:nvPr/>
        </p:nvCxnSpPr>
        <p:spPr bwMode="auto">
          <a:xfrm>
            <a:off x="3450755" y="5973270"/>
            <a:ext cx="717462" cy="890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3292928D-0244-48DC-91C8-03200DE28FA8}"/>
              </a:ext>
            </a:extLst>
          </p:cNvPr>
          <p:cNvCxnSpPr>
            <a:stCxn id="21" idx="2"/>
          </p:cNvCxnSpPr>
          <p:nvPr/>
        </p:nvCxnSpPr>
        <p:spPr bwMode="auto">
          <a:xfrm flipH="1">
            <a:off x="4900473" y="1731255"/>
            <a:ext cx="1107490" cy="6684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3AC7A794-C071-4822-ADC1-C287B30C8399}"/>
              </a:ext>
            </a:extLst>
          </p:cNvPr>
          <p:cNvCxnSpPr>
            <a:stCxn id="23" idx="3"/>
          </p:cNvCxnSpPr>
          <p:nvPr/>
        </p:nvCxnSpPr>
        <p:spPr bwMode="auto">
          <a:xfrm flipV="1">
            <a:off x="3063876" y="3077929"/>
            <a:ext cx="1383837" cy="2308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C281C73B-6C0E-4A67-B66D-E8BF5B1CDBDA}"/>
              </a:ext>
            </a:extLst>
          </p:cNvPr>
          <p:cNvSpPr txBox="1"/>
          <p:nvPr/>
        </p:nvSpPr>
        <p:spPr>
          <a:xfrm>
            <a:off x="5748669" y="6157940"/>
            <a:ext cx="228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Olejová vana</a:t>
            </a:r>
          </a:p>
        </p:txBody>
      </p:sp>
    </p:spTree>
    <p:extLst>
      <p:ext uri="{BB962C8B-B14F-4D97-AF65-F5344CB8AC3E}">
        <p14:creationId xmlns:p14="http://schemas.microsoft.com/office/powerpoint/2010/main" val="412338381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  <p:bldP spid="7" grpId="0"/>
      <p:bldP spid="11" grpId="0"/>
      <p:bldP spid="13" grpId="0"/>
      <p:bldP spid="15" grpId="0"/>
      <p:bldP spid="19" grpId="0"/>
      <p:bldP spid="21" grpId="0"/>
      <p:bldP spid="23" grpId="0"/>
      <p:bldP spid="25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Text Box 12">
            <a:extLst>
              <a:ext uri="{FF2B5EF4-FFF2-40B4-BE49-F238E27FC236}">
                <a16:creationId xmlns:a16="http://schemas.microsoft.com/office/drawing/2014/main" id="{680C4345-9CC8-407D-AE78-08D1F3129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52425"/>
            <a:ext cx="8669361" cy="104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15000"/>
              </a:spcAft>
            </a:pPr>
            <a:r>
              <a:rPr lang="sk-SK" altLang="cs-CZ" sz="3300" dirty="0" err="1"/>
              <a:t>Spalovací</a:t>
            </a:r>
            <a:r>
              <a:rPr lang="sk-SK" altLang="cs-CZ" sz="3300" dirty="0"/>
              <a:t> motory</a:t>
            </a:r>
          </a:p>
          <a:p>
            <a:r>
              <a:rPr lang="sk-SK" altLang="cs-CZ" dirty="0" err="1"/>
              <a:t>Čtyřtaktní</a:t>
            </a:r>
            <a:r>
              <a:rPr lang="sk-SK" altLang="cs-CZ" dirty="0"/>
              <a:t> </a:t>
            </a:r>
            <a:r>
              <a:rPr lang="sk-SK" altLang="cs-CZ" dirty="0" err="1"/>
              <a:t>vznětový</a:t>
            </a:r>
            <a:r>
              <a:rPr lang="sk-SK" altLang="cs-CZ" dirty="0"/>
              <a:t> motor – </a:t>
            </a:r>
            <a:r>
              <a:rPr lang="sk-SK" altLang="cs-CZ" dirty="0" err="1"/>
              <a:t>palivem</a:t>
            </a:r>
            <a:r>
              <a:rPr lang="sk-SK" altLang="cs-CZ" dirty="0"/>
              <a:t> je</a:t>
            </a:r>
            <a:r>
              <a:rPr lang="sk-SK" altLang="cs-CZ" dirty="0">
                <a:solidFill>
                  <a:srgbClr val="FF0000"/>
                </a:solidFill>
              </a:rPr>
              <a:t> nafta </a:t>
            </a:r>
            <a:r>
              <a:rPr lang="sk-SK" altLang="cs-CZ" dirty="0"/>
              <a:t>(</a:t>
            </a:r>
            <a:r>
              <a:rPr lang="sk-SK" altLang="cs-CZ" dirty="0" err="1"/>
              <a:t>směs</a:t>
            </a:r>
            <a:r>
              <a:rPr lang="sk-SK" altLang="cs-CZ" dirty="0"/>
              <a:t> vzduchu a nafty)</a:t>
            </a:r>
          </a:p>
        </p:txBody>
      </p:sp>
      <p:sp>
        <p:nvSpPr>
          <p:cNvPr id="22541" name="Text Box 13">
            <a:extLst>
              <a:ext uri="{FF2B5EF4-FFF2-40B4-BE49-F238E27FC236}">
                <a16:creationId xmlns:a16="http://schemas.microsoft.com/office/drawing/2014/main" id="{935D2194-03DB-48A9-9698-ECBCC968A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51608"/>
            <a:ext cx="2751599" cy="27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15000"/>
              </a:spcAft>
            </a:pPr>
            <a:r>
              <a:rPr lang="sk-SK" altLang="cs-CZ" dirty="0" err="1"/>
              <a:t>Činnost</a:t>
            </a:r>
            <a:r>
              <a:rPr lang="sk-SK" altLang="cs-CZ" dirty="0"/>
              <a:t>:</a:t>
            </a:r>
          </a:p>
          <a:p>
            <a:r>
              <a:rPr lang="sk-SK" altLang="cs-CZ" dirty="0"/>
              <a:t>1. </a:t>
            </a:r>
            <a:r>
              <a:rPr lang="sk-SK" altLang="cs-CZ" dirty="0" err="1"/>
              <a:t>Sání</a:t>
            </a:r>
            <a:r>
              <a:rPr lang="sk-SK" altLang="cs-CZ" dirty="0"/>
              <a:t> vzduchu</a:t>
            </a:r>
          </a:p>
          <a:p>
            <a:r>
              <a:rPr lang="sk-SK" altLang="cs-CZ" dirty="0"/>
              <a:t>2. Stlačení</a:t>
            </a:r>
          </a:p>
          <a:p>
            <a:r>
              <a:rPr lang="sk-SK" altLang="cs-CZ" dirty="0"/>
              <a:t>3. </a:t>
            </a:r>
            <a:r>
              <a:rPr lang="sk-SK" altLang="cs-CZ" dirty="0" err="1"/>
              <a:t>Vstřik</a:t>
            </a:r>
            <a:r>
              <a:rPr lang="sk-SK" altLang="cs-CZ" dirty="0"/>
              <a:t> nafty do </a:t>
            </a:r>
            <a:r>
              <a:rPr lang="sk-SK" altLang="cs-CZ" dirty="0" err="1"/>
              <a:t>zahřátého</a:t>
            </a:r>
            <a:r>
              <a:rPr lang="sk-SK" altLang="cs-CZ" dirty="0"/>
              <a:t> vzduchu, </a:t>
            </a:r>
            <a:r>
              <a:rPr lang="sk-SK" altLang="cs-CZ" dirty="0" err="1"/>
              <a:t>vznícení</a:t>
            </a:r>
            <a:r>
              <a:rPr lang="sk-SK" altLang="cs-CZ" dirty="0"/>
              <a:t> a </a:t>
            </a:r>
            <a:r>
              <a:rPr lang="sk-SK" altLang="cs-CZ" dirty="0" err="1"/>
              <a:t>rozpínání</a:t>
            </a:r>
            <a:endParaRPr lang="sk-SK" altLang="cs-CZ" dirty="0"/>
          </a:p>
          <a:p>
            <a:r>
              <a:rPr lang="sk-SK" altLang="cs-CZ" dirty="0"/>
              <a:t>4. Výfuk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EFBE41C-F257-4352-A7B6-E9BB6DB29688}"/>
              </a:ext>
            </a:extLst>
          </p:cNvPr>
          <p:cNvSpPr txBox="1"/>
          <p:nvPr/>
        </p:nvSpPr>
        <p:spPr>
          <a:xfrm>
            <a:off x="151399" y="5927714"/>
            <a:ext cx="8893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Práce se vykonává při třetí době cyklu – vznícení a následné rozpínání (expanze)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F3FC3FE-ADFA-4496-8274-056FF006146A}"/>
              </a:ext>
            </a:extLst>
          </p:cNvPr>
          <p:cNvSpPr txBox="1"/>
          <p:nvPr/>
        </p:nvSpPr>
        <p:spPr>
          <a:xfrm>
            <a:off x="443882" y="268138"/>
            <a:ext cx="202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  <p:pic>
        <p:nvPicPr>
          <p:cNvPr id="2" name="čtyřtaktní vznětový motor">
            <a:hlinkClick r:id="" action="ppaction://media"/>
            <a:extLst>
              <a:ext uri="{FF2B5EF4-FFF2-40B4-BE49-F238E27FC236}">
                <a16:creationId xmlns:a16="http://schemas.microsoft.com/office/drawing/2014/main" id="{98A75DC4-3A4E-4F12-B4F9-BC32209FF7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77168" y="1949287"/>
            <a:ext cx="5056617" cy="379177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5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40" grpId="0" uiExpand="1" build="p" autoUpdateAnimBg="0"/>
      <p:bldP spid="2254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A18E2164-56AC-4201-BD97-B44E60BBA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44881" r="22184" b="11602"/>
          <a:stretch/>
        </p:blipFill>
        <p:spPr bwMode="auto">
          <a:xfrm>
            <a:off x="2169853" y="3265949"/>
            <a:ext cx="5328092" cy="29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ext Box 2">
            <a:extLst>
              <a:ext uri="{FF2B5EF4-FFF2-40B4-BE49-F238E27FC236}">
                <a16:creationId xmlns:a16="http://schemas.microsoft.com/office/drawing/2014/main" id="{6D70AC9F-4F0B-411C-9EDF-4C5CFB736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9388"/>
            <a:ext cx="4398961" cy="110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15000"/>
              </a:spcAft>
            </a:pPr>
            <a:r>
              <a:rPr lang="sk-SK" altLang="cs-CZ" sz="3300" dirty="0" err="1"/>
              <a:t>Spalovací</a:t>
            </a:r>
            <a:r>
              <a:rPr lang="sk-SK" altLang="cs-CZ" sz="3300" dirty="0"/>
              <a:t> motory</a:t>
            </a:r>
          </a:p>
          <a:p>
            <a:r>
              <a:rPr lang="sk-SK" altLang="cs-CZ" sz="2800" dirty="0" err="1"/>
              <a:t>Dvoutaktní</a:t>
            </a:r>
            <a:r>
              <a:rPr lang="sk-SK" altLang="cs-CZ" sz="2800" dirty="0"/>
              <a:t> </a:t>
            </a:r>
            <a:r>
              <a:rPr lang="sk-SK" altLang="cs-CZ" sz="2800" dirty="0" err="1"/>
              <a:t>zážehový</a:t>
            </a:r>
            <a:r>
              <a:rPr lang="sk-SK" altLang="cs-CZ" sz="2800" dirty="0"/>
              <a:t> motor -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C3C0521-7749-4636-9970-180E6570C031}"/>
              </a:ext>
            </a:extLst>
          </p:cNvPr>
          <p:cNvSpPr txBox="1"/>
          <p:nvPr/>
        </p:nvSpPr>
        <p:spPr>
          <a:xfrm>
            <a:off x="333642" y="1401028"/>
            <a:ext cx="2214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15000"/>
              </a:spcAft>
            </a:pPr>
            <a:r>
              <a:rPr lang="sk-SK" altLang="cs-CZ" sz="2800" dirty="0"/>
              <a:t>Hlavní </a:t>
            </a:r>
            <a:r>
              <a:rPr lang="sk-SK" altLang="cs-CZ" sz="2800" dirty="0" err="1"/>
              <a:t>části</a:t>
            </a:r>
            <a:r>
              <a:rPr lang="sk-SK" altLang="cs-CZ" sz="2800" dirty="0"/>
              <a:t>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41EB807-73C0-47B7-9A5D-A9D5AC32707C}"/>
              </a:ext>
            </a:extLst>
          </p:cNvPr>
          <p:cNvSpPr txBox="1"/>
          <p:nvPr/>
        </p:nvSpPr>
        <p:spPr>
          <a:xfrm>
            <a:off x="653261" y="5566418"/>
            <a:ext cx="12158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cs-CZ" dirty="0" err="1"/>
              <a:t>k</a:t>
            </a:r>
            <a:r>
              <a:rPr lang="sk-SK" altLang="cs-CZ" sz="2400" dirty="0" err="1"/>
              <a:t>likový</a:t>
            </a:r>
            <a:r>
              <a:rPr lang="sk-SK" altLang="cs-CZ" sz="2400" dirty="0"/>
              <a:t> </a:t>
            </a:r>
            <a:r>
              <a:rPr lang="sk-SK" altLang="cs-CZ" sz="2400" dirty="0" err="1"/>
              <a:t>hřídel</a:t>
            </a:r>
            <a:endParaRPr lang="sk-SK" altLang="cs-CZ" sz="24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ADD2EA9-1DA7-46AA-B1CC-21314025614E}"/>
              </a:ext>
            </a:extLst>
          </p:cNvPr>
          <p:cNvSpPr txBox="1"/>
          <p:nvPr/>
        </p:nvSpPr>
        <p:spPr>
          <a:xfrm>
            <a:off x="4470266" y="2087896"/>
            <a:ext cx="2503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cs-CZ" dirty="0" err="1"/>
              <a:t>svíčka</a:t>
            </a:r>
            <a:endParaRPr lang="sk-SK" altLang="cs-CZ" sz="24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0F5CAB2-2434-4CCE-BEE8-1D4672136566}"/>
              </a:ext>
            </a:extLst>
          </p:cNvPr>
          <p:cNvSpPr txBox="1"/>
          <p:nvPr/>
        </p:nvSpPr>
        <p:spPr>
          <a:xfrm>
            <a:off x="6974147" y="2780394"/>
            <a:ext cx="2214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cs-CZ" sz="2400" dirty="0"/>
              <a:t>výfukový ventil</a:t>
            </a:r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D22A2A2-0CA6-465A-A231-EAA0129FACF7}"/>
              </a:ext>
            </a:extLst>
          </p:cNvPr>
          <p:cNvSpPr txBox="1"/>
          <p:nvPr/>
        </p:nvSpPr>
        <p:spPr>
          <a:xfrm>
            <a:off x="-13118" y="3672750"/>
            <a:ext cx="2548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cs-CZ" dirty="0" err="1"/>
              <a:t>p</a:t>
            </a:r>
            <a:r>
              <a:rPr lang="sk-SK" altLang="cs-CZ" sz="2400" dirty="0" err="1"/>
              <a:t>řepouštěcí</a:t>
            </a:r>
            <a:r>
              <a:rPr lang="sk-SK" altLang="cs-CZ" sz="2400" dirty="0"/>
              <a:t> kanál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1B3D9C8-C5DD-48D0-AE02-D77727C931CE}"/>
              </a:ext>
            </a:extLst>
          </p:cNvPr>
          <p:cNvSpPr txBox="1"/>
          <p:nvPr/>
        </p:nvSpPr>
        <p:spPr>
          <a:xfrm>
            <a:off x="7723574" y="4595622"/>
            <a:ext cx="1564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cs-CZ" sz="2400" dirty="0"/>
              <a:t>sací ventil</a:t>
            </a:r>
            <a:endParaRPr lang="cs-CZ" dirty="0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BF7B526B-5559-44BD-97A2-E70D92A2DFB3}"/>
              </a:ext>
            </a:extLst>
          </p:cNvPr>
          <p:cNvCxnSpPr/>
          <p:nvPr/>
        </p:nvCxnSpPr>
        <p:spPr bwMode="auto">
          <a:xfrm flipH="1">
            <a:off x="3990665" y="2549561"/>
            <a:ext cx="423832" cy="6924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3292928D-0244-48DC-91C8-03200DE28FA8}"/>
              </a:ext>
            </a:extLst>
          </p:cNvPr>
          <p:cNvCxnSpPr>
            <a:stCxn id="21" idx="2"/>
          </p:cNvCxnSpPr>
          <p:nvPr/>
        </p:nvCxnSpPr>
        <p:spPr bwMode="auto">
          <a:xfrm flipH="1">
            <a:off x="6974147" y="3242059"/>
            <a:ext cx="1107490" cy="6684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3AC7A794-C071-4822-ADC1-C287B30C8399}"/>
              </a:ext>
            </a:extLst>
          </p:cNvPr>
          <p:cNvCxnSpPr/>
          <p:nvPr/>
        </p:nvCxnSpPr>
        <p:spPr bwMode="auto">
          <a:xfrm>
            <a:off x="1802167" y="4074850"/>
            <a:ext cx="1553592" cy="2219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345DA59F-5EB5-40D3-8895-B7A5B34772D7}"/>
              </a:ext>
            </a:extLst>
          </p:cNvPr>
          <p:cNvCxnSpPr/>
          <p:nvPr/>
        </p:nvCxnSpPr>
        <p:spPr bwMode="auto">
          <a:xfrm flipH="1" flipV="1">
            <a:off x="6773662" y="4601917"/>
            <a:ext cx="949912" cy="2452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81456FF0-9C38-415D-8807-968DAF9E29F3}"/>
              </a:ext>
            </a:extLst>
          </p:cNvPr>
          <p:cNvCxnSpPr/>
          <p:nvPr/>
        </p:nvCxnSpPr>
        <p:spPr bwMode="auto">
          <a:xfrm flipV="1">
            <a:off x="1758707" y="5057287"/>
            <a:ext cx="2067569" cy="8136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031760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  <p:bldP spid="11" grpId="0"/>
      <p:bldP spid="13" grpId="0"/>
      <p:bldP spid="19" grpId="0"/>
      <p:bldP spid="21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Text Box 12">
            <a:extLst>
              <a:ext uri="{FF2B5EF4-FFF2-40B4-BE49-F238E27FC236}">
                <a16:creationId xmlns:a16="http://schemas.microsoft.com/office/drawing/2014/main" id="{680C4345-9CC8-407D-AE78-08D1F3129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00" y="468621"/>
            <a:ext cx="8360930" cy="141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15000"/>
              </a:spcAft>
            </a:pPr>
            <a:r>
              <a:rPr lang="sk-SK" altLang="cs-CZ" sz="3300" dirty="0" err="1"/>
              <a:t>Spalovací</a:t>
            </a:r>
            <a:r>
              <a:rPr lang="sk-SK" altLang="cs-CZ" sz="3300" dirty="0"/>
              <a:t> motory</a:t>
            </a:r>
          </a:p>
          <a:p>
            <a:r>
              <a:rPr lang="sk-SK" altLang="cs-CZ" dirty="0" err="1"/>
              <a:t>Dvoudobý</a:t>
            </a:r>
            <a:r>
              <a:rPr lang="sk-SK" altLang="cs-CZ" dirty="0"/>
              <a:t> </a:t>
            </a:r>
            <a:r>
              <a:rPr lang="sk-SK" altLang="cs-CZ" dirty="0" err="1"/>
              <a:t>zážehový</a:t>
            </a:r>
            <a:r>
              <a:rPr lang="sk-SK" altLang="cs-CZ" dirty="0"/>
              <a:t> motor – </a:t>
            </a:r>
            <a:r>
              <a:rPr lang="sk-SK" altLang="cs-CZ" dirty="0" err="1"/>
              <a:t>palivem</a:t>
            </a:r>
            <a:r>
              <a:rPr lang="sk-SK" altLang="cs-CZ" dirty="0"/>
              <a:t> je</a:t>
            </a:r>
            <a:r>
              <a:rPr lang="sk-SK" altLang="cs-CZ" dirty="0">
                <a:solidFill>
                  <a:srgbClr val="FF0000"/>
                </a:solidFill>
              </a:rPr>
              <a:t> benzín s </a:t>
            </a:r>
            <a:r>
              <a:rPr lang="sk-SK" altLang="cs-CZ" dirty="0" err="1">
                <a:solidFill>
                  <a:srgbClr val="FF0000"/>
                </a:solidFill>
              </a:rPr>
              <a:t>přidaným</a:t>
            </a:r>
            <a:r>
              <a:rPr lang="sk-SK" altLang="cs-CZ" dirty="0">
                <a:solidFill>
                  <a:srgbClr val="FF0000"/>
                </a:solidFill>
              </a:rPr>
              <a:t> olejem </a:t>
            </a:r>
            <a:r>
              <a:rPr lang="sk-SK" altLang="cs-CZ" dirty="0"/>
              <a:t>(</a:t>
            </a:r>
            <a:r>
              <a:rPr lang="sk-SK" altLang="cs-CZ" dirty="0" err="1"/>
              <a:t>směs</a:t>
            </a:r>
            <a:r>
              <a:rPr lang="sk-SK" altLang="cs-CZ" dirty="0"/>
              <a:t> vzduchu a benzínu s olejem)</a:t>
            </a:r>
          </a:p>
        </p:txBody>
      </p:sp>
      <p:sp>
        <p:nvSpPr>
          <p:cNvPr id="22541" name="Text Box 13">
            <a:extLst>
              <a:ext uri="{FF2B5EF4-FFF2-40B4-BE49-F238E27FC236}">
                <a16:creationId xmlns:a16="http://schemas.microsoft.com/office/drawing/2014/main" id="{935D2194-03DB-48A9-9698-ECBCC968A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51608"/>
            <a:ext cx="3185249" cy="199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15000"/>
              </a:spcAft>
            </a:pPr>
            <a:r>
              <a:rPr lang="sk-SK" altLang="cs-CZ" dirty="0" err="1"/>
              <a:t>Činnost</a:t>
            </a:r>
            <a:r>
              <a:rPr lang="sk-SK" altLang="cs-CZ" dirty="0"/>
              <a:t>:</a:t>
            </a:r>
          </a:p>
          <a:p>
            <a:r>
              <a:rPr lang="sk-SK" altLang="cs-CZ" dirty="0"/>
              <a:t>1. </a:t>
            </a:r>
            <a:r>
              <a:rPr lang="sk-SK" altLang="cs-CZ" dirty="0" err="1"/>
              <a:t>Sání</a:t>
            </a:r>
            <a:r>
              <a:rPr lang="sk-SK" altLang="cs-CZ" dirty="0"/>
              <a:t> vzduchu a </a:t>
            </a:r>
            <a:r>
              <a:rPr lang="sk-SK" altLang="cs-CZ" dirty="0" err="1"/>
              <a:t>stlačování</a:t>
            </a:r>
            <a:endParaRPr lang="sk-SK" altLang="cs-CZ" dirty="0"/>
          </a:p>
          <a:p>
            <a:r>
              <a:rPr lang="sk-SK" altLang="cs-CZ" dirty="0"/>
              <a:t>2. Výbuch s </a:t>
            </a:r>
            <a:r>
              <a:rPr lang="sk-SK" altLang="cs-CZ" dirty="0" err="1"/>
              <a:t>výfukem</a:t>
            </a:r>
            <a:r>
              <a:rPr lang="sk-SK" altLang="cs-CZ" dirty="0"/>
              <a:t> </a:t>
            </a:r>
          </a:p>
          <a:p>
            <a:endParaRPr lang="sk-SK" alt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EFBE41C-F257-4352-A7B6-E9BB6DB29688}"/>
              </a:ext>
            </a:extLst>
          </p:cNvPr>
          <p:cNvSpPr txBox="1"/>
          <p:nvPr/>
        </p:nvSpPr>
        <p:spPr>
          <a:xfrm>
            <a:off x="151400" y="5927714"/>
            <a:ext cx="703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Práce se vykonává při každém pohybu pístu dolů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24EC32-4198-40A5-A87B-E6177661103A}"/>
              </a:ext>
            </a:extLst>
          </p:cNvPr>
          <p:cNvSpPr txBox="1"/>
          <p:nvPr/>
        </p:nvSpPr>
        <p:spPr>
          <a:xfrm>
            <a:off x="443882" y="200582"/>
            <a:ext cx="202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  <p:pic>
        <p:nvPicPr>
          <p:cNvPr id="3" name="dvojtakní motor">
            <a:hlinkClick r:id="" action="ppaction://media"/>
            <a:extLst>
              <a:ext uri="{FF2B5EF4-FFF2-40B4-BE49-F238E27FC236}">
                <a16:creationId xmlns:a16="http://schemas.microsoft.com/office/drawing/2014/main" id="{94587E45-1B03-41CB-88D3-65799D83DB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88223" y="1883624"/>
            <a:ext cx="5195259" cy="38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3090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2540" grpId="0" uiExpand="1" build="p" autoUpdateAnimBg="0"/>
      <p:bldP spid="2254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6D70AC9F-4F0B-411C-9EDF-4C5CFB736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9388"/>
            <a:ext cx="3179075" cy="116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15000"/>
              </a:spcAft>
            </a:pPr>
            <a:r>
              <a:rPr lang="sk-SK" altLang="cs-CZ" sz="3300" dirty="0" err="1"/>
              <a:t>Spalovací</a:t>
            </a:r>
            <a:r>
              <a:rPr lang="sk-SK" altLang="cs-CZ" sz="3300" dirty="0"/>
              <a:t> motory</a:t>
            </a:r>
          </a:p>
          <a:p>
            <a:r>
              <a:rPr lang="sk-SK" altLang="cs-CZ" sz="3200" dirty="0" err="1"/>
              <a:t>Proudový</a:t>
            </a:r>
            <a:r>
              <a:rPr lang="sk-SK" altLang="cs-CZ" sz="3200" dirty="0"/>
              <a:t> motor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4A6D3509-857D-4A18-98AA-4B54FA5F6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658938"/>
            <a:ext cx="4333875" cy="324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15000"/>
              </a:spcAft>
            </a:pPr>
            <a:r>
              <a:rPr lang="sk-SK" altLang="cs-CZ" sz="2800" dirty="0"/>
              <a:t>Hlavní </a:t>
            </a:r>
            <a:r>
              <a:rPr lang="sk-SK" altLang="cs-CZ" sz="2800" dirty="0" err="1"/>
              <a:t>části</a:t>
            </a:r>
            <a:r>
              <a:rPr lang="sk-SK" altLang="cs-CZ" sz="2800" dirty="0"/>
              <a:t>:</a:t>
            </a:r>
          </a:p>
          <a:p>
            <a:r>
              <a:rPr lang="sk-SK" altLang="cs-CZ" dirty="0"/>
              <a:t>1 - vstup vzduchu do motoru</a:t>
            </a:r>
          </a:p>
          <a:p>
            <a:r>
              <a:rPr lang="sk-SK" altLang="cs-CZ" dirty="0"/>
              <a:t>2 - vstup vzduchu do kompresoru</a:t>
            </a:r>
          </a:p>
          <a:p>
            <a:r>
              <a:rPr lang="sk-SK" altLang="cs-CZ" dirty="0"/>
              <a:t>3 - </a:t>
            </a:r>
            <a:r>
              <a:rPr lang="sk-SK" altLang="cs-CZ" dirty="0" err="1"/>
              <a:t>spalovací</a:t>
            </a:r>
            <a:r>
              <a:rPr lang="sk-SK" altLang="cs-CZ" dirty="0"/>
              <a:t> komora</a:t>
            </a:r>
          </a:p>
          <a:p>
            <a:r>
              <a:rPr lang="sk-SK" altLang="cs-CZ" dirty="0"/>
              <a:t>4 - turbína</a:t>
            </a:r>
          </a:p>
          <a:p>
            <a:r>
              <a:rPr lang="sk-SK" altLang="cs-CZ" dirty="0"/>
              <a:t>5 - výstup </a:t>
            </a:r>
            <a:r>
              <a:rPr lang="sk-SK" altLang="cs-CZ" dirty="0" err="1"/>
              <a:t>splodin</a:t>
            </a:r>
            <a:r>
              <a:rPr lang="sk-SK" altLang="cs-CZ" dirty="0"/>
              <a:t> </a:t>
            </a:r>
            <a:r>
              <a:rPr lang="sk-SK" altLang="cs-CZ" dirty="0" err="1"/>
              <a:t>pohánějící</a:t>
            </a:r>
            <a:r>
              <a:rPr lang="sk-SK" altLang="cs-CZ" dirty="0"/>
              <a:t> motor (</a:t>
            </a:r>
            <a:r>
              <a:rPr lang="sk-SK" altLang="cs-CZ" dirty="0" err="1"/>
              <a:t>letadlo</a:t>
            </a:r>
            <a:endParaRPr lang="sk-SK" altLang="cs-CZ" dirty="0"/>
          </a:p>
          <a:p>
            <a:r>
              <a:rPr lang="sk-SK" altLang="cs-CZ" dirty="0"/>
              <a:t>6 - </a:t>
            </a:r>
            <a:r>
              <a:rPr lang="sk-SK" altLang="cs-CZ" dirty="0" err="1"/>
              <a:t>proudící</a:t>
            </a:r>
            <a:r>
              <a:rPr lang="sk-SK" altLang="cs-CZ" dirty="0"/>
              <a:t> vzduch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85CA56B2-E772-49F2-91DC-7FC19BFB6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348169"/>
            <a:ext cx="43338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Boeing 787-8 Dreamliner">
            <a:extLst>
              <a:ext uri="{FF2B5EF4-FFF2-40B4-BE49-F238E27FC236}">
                <a16:creationId xmlns:a16="http://schemas.microsoft.com/office/drawing/2014/main" id="{1D4B4391-269B-4D97-A151-F3147CF75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94" y="4528352"/>
            <a:ext cx="3898684" cy="219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789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  <p:bldP spid="9221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Předvádění na obrazovce (4:3)</PresentationFormat>
  <Paragraphs>83</Paragraphs>
  <Slides>10</Slides>
  <Notes>0</Notes>
  <HiddenSlides>0</HiddenSlides>
  <MMClips>3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Default Design</vt:lpstr>
      <vt:lpstr>Slide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ZŠ H. Týn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Tepelne motory</dc:title>
  <dc:subject>fyzika</dc:subject>
  <dc:creator>Jaroslav Vrba</dc:creator>
  <cp:lastModifiedBy>Vrba Jaroslav</cp:lastModifiedBy>
  <cp:revision>105</cp:revision>
  <dcterms:created xsi:type="dcterms:W3CDTF">1998-11-23T11:13:14Z</dcterms:created>
  <dcterms:modified xsi:type="dcterms:W3CDTF">2021-03-31T13:20:54Z</dcterms:modified>
</cp:coreProperties>
</file>